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1A60BB-0E5F-4211-BD8A-EFE77E1EFF52}" v="4" dt="2026-05-12T16:42:07.1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68"/>
    <p:restoredTop sz="94647"/>
  </p:normalViewPr>
  <p:slideViewPr>
    <p:cSldViewPr snapToGrid="0" snapToObjects="1">
      <p:cViewPr varScale="1">
        <p:scale>
          <a:sx n="106" d="100"/>
          <a:sy n="106" d="100"/>
        </p:scale>
        <p:origin x="220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2T16:42:36.492" v="65" actId="1076"/>
      <pc:docMkLst>
        <pc:docMk/>
      </pc:docMkLst>
      <pc:sldChg chg="addSp modSp mod">
        <pc:chgData name="Silvana Gallone" userId="7a5114527312c558" providerId="LiveId" clId="{D634AA42-852E-4215-B5D9-52DE406B3105}" dt="2026-05-12T16:41:33.149" v="33" actId="1076"/>
        <pc:sldMkLst>
          <pc:docMk/>
          <pc:sldMk cId="1644858822" sldId="256"/>
        </pc:sldMkLst>
        <pc:spChg chg="add mod">
          <ac:chgData name="Silvana Gallone" userId="7a5114527312c558" providerId="LiveId" clId="{D634AA42-852E-4215-B5D9-52DE406B3105}" dt="2026-05-12T16:41:33.149" v="33" actId="1076"/>
          <ac:spMkLst>
            <pc:docMk/>
            <pc:sldMk cId="1644858822" sldId="256"/>
            <ac:spMk id="7" creationId="{F02DACF0-FF48-B32D-ACCF-B225FCB047E3}"/>
          </ac:spMkLst>
        </pc:spChg>
        <pc:picChg chg="mod">
          <ac:chgData name="Silvana Gallone" userId="7a5114527312c558" providerId="LiveId" clId="{D634AA42-852E-4215-B5D9-52DE406B3105}" dt="2026-05-12T16:41:28.016" v="32" actId="14100"/>
          <ac:picMkLst>
            <pc:docMk/>
            <pc:sldMk cId="1644858822" sldId="256"/>
            <ac:picMk id="8" creationId="{6B4D60A5-2D80-77D8-BF9A-9F031EC5CAA8}"/>
          </ac:picMkLst>
        </pc:picChg>
      </pc:sldChg>
      <pc:sldChg chg="addSp modSp mod">
        <pc:chgData name="Silvana Gallone" userId="7a5114527312c558" providerId="LiveId" clId="{D634AA42-852E-4215-B5D9-52DE406B3105}" dt="2026-05-12T16:42:36.492" v="65" actId="1076"/>
        <pc:sldMkLst>
          <pc:docMk/>
          <pc:sldMk cId="3034866409" sldId="262"/>
        </pc:sldMkLst>
        <pc:spChg chg="add mod">
          <ac:chgData name="Silvana Gallone" userId="7a5114527312c558" providerId="LiveId" clId="{D634AA42-852E-4215-B5D9-52DE406B3105}" dt="2026-05-12T16:42:36.492" v="65" actId="1076"/>
          <ac:spMkLst>
            <pc:docMk/>
            <pc:sldMk cId="3034866409" sldId="262"/>
            <ac:spMk id="6" creationId="{A1FE920B-F8B8-AB91-D869-45FD3E370F07}"/>
          </ac:spMkLst>
        </pc:spChg>
        <pc:picChg chg="mod">
          <ac:chgData name="Silvana Gallone" userId="7a5114527312c558" providerId="LiveId" clId="{D634AA42-852E-4215-B5D9-52DE406B3105}" dt="2026-05-12T16:42:31.219" v="64" actId="1076"/>
          <ac:picMkLst>
            <pc:docMk/>
            <pc:sldMk cId="3034866409" sldId="262"/>
            <ac:picMk id="63" creationId="{CF223DB4-AFC7-758D-60CC-AFD3E03F300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F1DCC4-A07C-144B-B2E2-8F49E724A0BD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7B578-2389-BD4D-9FE6-37C8CA4EA9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7372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7B578-2389-BD4D-9FE6-37C8CA4EA906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7728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7B578-2389-BD4D-9FE6-37C8CA4EA906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907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2B0FA-AF44-544E-9768-F0A285984F1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1EC0-3500-E447-9A0D-89D3E16CF5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3370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2B0FA-AF44-544E-9768-F0A285984F1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1EC0-3500-E447-9A0D-89D3E16CF5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3310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2B0FA-AF44-544E-9768-F0A285984F1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1EC0-3500-E447-9A0D-89D3E16CF5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0194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2B0FA-AF44-544E-9768-F0A285984F1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1EC0-3500-E447-9A0D-89D3E16CF5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6198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2B0FA-AF44-544E-9768-F0A285984F1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1EC0-3500-E447-9A0D-89D3E16CF5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0910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2B0FA-AF44-544E-9768-F0A285984F1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1EC0-3500-E447-9A0D-89D3E16CF5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591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2B0FA-AF44-544E-9768-F0A285984F1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1EC0-3500-E447-9A0D-89D3E16CF5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359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2B0FA-AF44-544E-9768-F0A285984F1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1EC0-3500-E447-9A0D-89D3E16CF5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1471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2B0FA-AF44-544E-9768-F0A285984F1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1EC0-3500-E447-9A0D-89D3E16CF5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6196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2B0FA-AF44-544E-9768-F0A285984F1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1EC0-3500-E447-9A0D-89D3E16CF5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7076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2B0FA-AF44-544E-9768-F0A285984F1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1EC0-3500-E447-9A0D-89D3E16CF5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7499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2B0FA-AF44-544E-9768-F0A285984F1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1EC0-3500-E447-9A0D-89D3E16CF5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4372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ccia a pentagono 2">
            <a:extLst>
              <a:ext uri="{FF2B5EF4-FFF2-40B4-BE49-F238E27FC236}">
                <a16:creationId xmlns:a16="http://schemas.microsoft.com/office/drawing/2014/main" id="{1151A825-78AD-D47C-7C88-DBBE2D5D7475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12" name="Ovale 1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E943319-A775-A994-901A-9B67738EE984}"/>
              </a:ext>
            </a:extLst>
          </p:cNvPr>
          <p:cNvSpPr txBox="1"/>
          <p:nvPr/>
        </p:nvSpPr>
        <p:spPr>
          <a:xfrm>
            <a:off x="-558869" y="1294510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9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DCA4AB0-069B-6255-EA03-B70C57C42FF7}"/>
              </a:ext>
            </a:extLst>
          </p:cNvPr>
          <p:cNvSpPr txBox="1"/>
          <p:nvPr/>
        </p:nvSpPr>
        <p:spPr>
          <a:xfrm>
            <a:off x="2170134" y="2356339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L’Europa del Trecento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B4D60A5-2D80-77D8-BF9A-9F031EC5C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395" y="2987790"/>
            <a:ext cx="4814383" cy="327448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02DACF0-FF48-B32D-ACCF-B225FCB047E3}"/>
              </a:ext>
            </a:extLst>
          </p:cNvPr>
          <p:cNvSpPr txBox="1"/>
          <p:nvPr/>
        </p:nvSpPr>
        <p:spPr>
          <a:xfrm>
            <a:off x="4264181" y="6262278"/>
            <a:ext cx="42460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Palermo, Galleria nazionale della Sicilia/Opera in Pubblico Dominio </a:t>
            </a:r>
          </a:p>
        </p:txBody>
      </p:sp>
    </p:spTree>
    <p:extLst>
      <p:ext uri="{BB962C8B-B14F-4D97-AF65-F5344CB8AC3E}">
        <p14:creationId xmlns:p14="http://schemas.microsoft.com/office/powerpoint/2010/main" val="1644858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283200" y="404813"/>
            <a:ext cx="238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Trecento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524001" y="952500"/>
            <a:ext cx="57912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Una catastrofe improvvisa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74624" y="1505765"/>
            <a:ext cx="120967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1300 e il 1340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16025" y="1846284"/>
            <a:ext cx="18192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condizioni dell’Europa peggiorarono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048793" y="2281349"/>
            <a:ext cx="23495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ci fu un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peggioramento climatico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759451" y="2374991"/>
            <a:ext cx="27813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campi divennero aridi e improduttivi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cxnSpLocks/>
            <a:stCxn id="9" idx="3"/>
            <a:endCxn id="10" idx="1"/>
          </p:cNvCxnSpPr>
          <p:nvPr/>
        </p:nvCxnSpPr>
        <p:spPr>
          <a:xfrm>
            <a:off x="5398293" y="2519712"/>
            <a:ext cx="36115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3086100" y="2906198"/>
            <a:ext cx="23495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giunsero fame e carestia</a:t>
            </a:r>
            <a:endParaRPr lang="it-IT" sz="1100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16" name="Connettore 1 15"/>
          <p:cNvCxnSpPr>
            <a:cxnSpLocks/>
            <a:stCxn id="10" idx="2"/>
          </p:cNvCxnSpPr>
          <p:nvPr/>
        </p:nvCxnSpPr>
        <p:spPr>
          <a:xfrm>
            <a:off x="7150101" y="2664432"/>
            <a:ext cx="0" cy="38648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endCxn id="14" idx="3"/>
          </p:cNvCxnSpPr>
          <p:nvPr/>
        </p:nvCxnSpPr>
        <p:spPr>
          <a:xfrm flipH="1">
            <a:off x="5435600" y="3050919"/>
            <a:ext cx="17081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086100" y="3348039"/>
            <a:ext cx="2349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popolo faticava a pagare le tasse imposte da sovrani e signori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5594350" y="3348039"/>
            <a:ext cx="1206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scoppiarono delle rivolte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cxnSpLocks/>
            <a:stCxn id="24" idx="3"/>
            <a:endCxn id="25" idx="1"/>
          </p:cNvCxnSpPr>
          <p:nvPr/>
        </p:nvCxnSpPr>
        <p:spPr>
          <a:xfrm>
            <a:off x="5435600" y="3586402"/>
            <a:ext cx="1587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7984512" y="2987502"/>
            <a:ext cx="107315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1321-1328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7150101" y="3223957"/>
            <a:ext cx="95885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Fiandre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8094663" y="5306081"/>
            <a:ext cx="67627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1378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7230087" y="5476340"/>
            <a:ext cx="95885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Firenze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7234076" y="5965677"/>
            <a:ext cx="95885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Ciompi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6" name="Connettore 2 35"/>
          <p:cNvCxnSpPr>
            <a:stCxn id="34" idx="2"/>
            <a:endCxn id="35" idx="0"/>
          </p:cNvCxnSpPr>
          <p:nvPr/>
        </p:nvCxnSpPr>
        <p:spPr>
          <a:xfrm>
            <a:off x="7709512" y="5765781"/>
            <a:ext cx="3989" cy="1998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4728931" y="4081591"/>
            <a:ext cx="9906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1347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2460869" y="4318104"/>
            <a:ext cx="23495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arrivò la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PESTE</a:t>
            </a:r>
            <a:endParaRPr lang="it-IT" sz="1100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4734419" y="4685302"/>
            <a:ext cx="116447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1347-1350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2470638" y="4872518"/>
            <a:ext cx="23495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diffuse in tutta Europa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7" name="Connettore 2 46"/>
          <p:cNvCxnSpPr>
            <a:stCxn id="42" idx="2"/>
            <a:endCxn id="46" idx="0"/>
          </p:cNvCxnSpPr>
          <p:nvPr/>
        </p:nvCxnSpPr>
        <p:spPr>
          <a:xfrm>
            <a:off x="3635619" y="4607545"/>
            <a:ext cx="9769" cy="26497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asellaDiTesto 49"/>
          <p:cNvSpPr txBox="1"/>
          <p:nvPr/>
        </p:nvSpPr>
        <p:spPr>
          <a:xfrm>
            <a:off x="2477597" y="5428774"/>
            <a:ext cx="2349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popolazione europea calò drasticamente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1" name="CasellaDiTesto 50"/>
          <p:cNvSpPr txBox="1"/>
          <p:nvPr/>
        </p:nvSpPr>
        <p:spPr>
          <a:xfrm>
            <a:off x="160390" y="4122883"/>
            <a:ext cx="1571139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malattia dei topi trasmessa dal morso delle loro pulci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0" name="CasellaDiTesto 59"/>
          <p:cNvSpPr txBox="1"/>
          <p:nvPr/>
        </p:nvSpPr>
        <p:spPr>
          <a:xfrm>
            <a:off x="174624" y="5522416"/>
            <a:ext cx="20193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passò da 74 a 50 milioni 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1" name="Connettore 2 60"/>
          <p:cNvCxnSpPr>
            <a:cxnSpLocks/>
            <a:stCxn id="50" idx="1"/>
            <a:endCxn id="60" idx="3"/>
          </p:cNvCxnSpPr>
          <p:nvPr/>
        </p:nvCxnSpPr>
        <p:spPr>
          <a:xfrm flipH="1">
            <a:off x="2193924" y="5667137"/>
            <a:ext cx="28367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2 65"/>
          <p:cNvCxnSpPr>
            <a:stCxn id="46" idx="2"/>
            <a:endCxn id="50" idx="0"/>
          </p:cNvCxnSpPr>
          <p:nvPr/>
        </p:nvCxnSpPr>
        <p:spPr>
          <a:xfrm>
            <a:off x="3645388" y="5161959"/>
            <a:ext cx="6959" cy="2668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CasellaDiTesto 69"/>
          <p:cNvSpPr txBox="1"/>
          <p:nvPr/>
        </p:nvSpPr>
        <p:spPr>
          <a:xfrm>
            <a:off x="2477597" y="6172315"/>
            <a:ext cx="2349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villaggi e vaste porzioni di terra furono abbandonati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1" name="Connettore 2 70"/>
          <p:cNvCxnSpPr>
            <a:stCxn id="50" idx="2"/>
            <a:endCxn id="70" idx="0"/>
          </p:cNvCxnSpPr>
          <p:nvPr/>
        </p:nvCxnSpPr>
        <p:spPr>
          <a:xfrm>
            <a:off x="3652347" y="5905500"/>
            <a:ext cx="0" cy="2668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Ovale 7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76" name="Connettore 2 75"/>
          <p:cNvCxnSpPr>
            <a:stCxn id="25" idx="3"/>
            <a:endCxn id="31" idx="1"/>
          </p:cNvCxnSpPr>
          <p:nvPr/>
        </p:nvCxnSpPr>
        <p:spPr>
          <a:xfrm flipV="1">
            <a:off x="6800850" y="3368678"/>
            <a:ext cx="349251" cy="21772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ttore 2 78"/>
          <p:cNvCxnSpPr>
            <a:stCxn id="25" idx="3"/>
            <a:endCxn id="34" idx="1"/>
          </p:cNvCxnSpPr>
          <p:nvPr/>
        </p:nvCxnSpPr>
        <p:spPr>
          <a:xfrm>
            <a:off x="6800850" y="3586402"/>
            <a:ext cx="429237" cy="20346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ttore 1 82"/>
          <p:cNvCxnSpPr>
            <a:stCxn id="8" idx="2"/>
          </p:cNvCxnSpPr>
          <p:nvPr/>
        </p:nvCxnSpPr>
        <p:spPr>
          <a:xfrm>
            <a:off x="2125663" y="2323010"/>
            <a:ext cx="0" cy="213703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ttore 2 86"/>
          <p:cNvCxnSpPr>
            <a:cxnSpLocks/>
            <a:endCxn id="9" idx="1"/>
          </p:cNvCxnSpPr>
          <p:nvPr/>
        </p:nvCxnSpPr>
        <p:spPr>
          <a:xfrm>
            <a:off x="2125663" y="2519712"/>
            <a:ext cx="9231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ttore 2 89"/>
          <p:cNvCxnSpPr>
            <a:endCxn id="14" idx="1"/>
          </p:cNvCxnSpPr>
          <p:nvPr/>
        </p:nvCxnSpPr>
        <p:spPr>
          <a:xfrm>
            <a:off x="2125663" y="3050919"/>
            <a:ext cx="9604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ttore 2 93"/>
          <p:cNvCxnSpPr>
            <a:cxnSpLocks/>
          </p:cNvCxnSpPr>
          <p:nvPr/>
        </p:nvCxnSpPr>
        <p:spPr>
          <a:xfrm>
            <a:off x="2125663" y="4460043"/>
            <a:ext cx="344975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ttore 2 95"/>
          <p:cNvCxnSpPr>
            <a:cxnSpLocks/>
          </p:cNvCxnSpPr>
          <p:nvPr/>
        </p:nvCxnSpPr>
        <p:spPr>
          <a:xfrm flipH="1">
            <a:off x="1730477" y="4460044"/>
            <a:ext cx="39518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>
            <a:extLst>
              <a:ext uri="{FF2B5EF4-FFF2-40B4-BE49-F238E27FC236}">
                <a16:creationId xmlns:a16="http://schemas.microsoft.com/office/drawing/2014/main" id="{12391B90-0113-5240-3FB0-1C57E933D1E7}"/>
              </a:ext>
            </a:extLst>
          </p:cNvPr>
          <p:cNvCxnSpPr/>
          <p:nvPr/>
        </p:nvCxnSpPr>
        <p:spPr>
          <a:xfrm>
            <a:off x="2125663" y="3586402"/>
            <a:ext cx="9604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>
            <a:extLst>
              <a:ext uri="{FF2B5EF4-FFF2-40B4-BE49-F238E27FC236}">
                <a16:creationId xmlns:a16="http://schemas.microsoft.com/office/drawing/2014/main" id="{9633B4EE-FC5B-0DCF-F0D1-FC4B1B27BE04}"/>
              </a:ext>
            </a:extLst>
          </p:cNvPr>
          <p:cNvCxnSpPr>
            <a:cxnSpLocks/>
            <a:stCxn id="25" idx="3"/>
            <a:endCxn id="55" idx="1"/>
          </p:cNvCxnSpPr>
          <p:nvPr/>
        </p:nvCxnSpPr>
        <p:spPr>
          <a:xfrm>
            <a:off x="6800850" y="3586402"/>
            <a:ext cx="421559" cy="39126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FF30C68D-618F-259C-B25D-2F3D2EB5C26B}"/>
              </a:ext>
            </a:extLst>
          </p:cNvPr>
          <p:cNvSpPr txBox="1"/>
          <p:nvPr/>
        </p:nvSpPr>
        <p:spPr>
          <a:xfrm>
            <a:off x="8108848" y="3687298"/>
            <a:ext cx="67627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1358</a:t>
            </a: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C0437475-5612-73F0-7F00-B4B5834F917D}"/>
              </a:ext>
            </a:extLst>
          </p:cNvPr>
          <p:cNvSpPr txBox="1"/>
          <p:nvPr/>
        </p:nvSpPr>
        <p:spPr>
          <a:xfrm>
            <a:off x="7222409" y="3832946"/>
            <a:ext cx="95885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Francia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1DB031AF-F82D-B018-CDE3-5922F50D3997}"/>
              </a:ext>
            </a:extLst>
          </p:cNvPr>
          <p:cNvSpPr txBox="1"/>
          <p:nvPr/>
        </p:nvSpPr>
        <p:spPr>
          <a:xfrm>
            <a:off x="7222666" y="4277382"/>
            <a:ext cx="95885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i="1" dirty="0">
                <a:solidFill>
                  <a:srgbClr val="000000"/>
                </a:solidFill>
                <a:latin typeface="Arial"/>
                <a:cs typeface="Arial"/>
              </a:rPr>
              <a:t>jacquerie</a:t>
            </a:r>
          </a:p>
        </p:txBody>
      </p:sp>
      <p:cxnSp>
        <p:nvCxnSpPr>
          <p:cNvPr id="63" name="Connettore 2 62">
            <a:extLst>
              <a:ext uri="{FF2B5EF4-FFF2-40B4-BE49-F238E27FC236}">
                <a16:creationId xmlns:a16="http://schemas.microsoft.com/office/drawing/2014/main" id="{CED372DF-48F0-A192-D27C-1033A5627617}"/>
              </a:ext>
            </a:extLst>
          </p:cNvPr>
          <p:cNvCxnSpPr>
            <a:cxnSpLocks/>
            <a:stCxn id="55" idx="2"/>
            <a:endCxn id="62" idx="0"/>
          </p:cNvCxnSpPr>
          <p:nvPr/>
        </p:nvCxnSpPr>
        <p:spPr>
          <a:xfrm>
            <a:off x="7701834" y="4122387"/>
            <a:ext cx="257" cy="1549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CasellaDiTesto 73">
            <a:extLst>
              <a:ext uri="{FF2B5EF4-FFF2-40B4-BE49-F238E27FC236}">
                <a16:creationId xmlns:a16="http://schemas.microsoft.com/office/drawing/2014/main" id="{70E16103-D938-74AF-FBAE-30257DA74C1A}"/>
              </a:ext>
            </a:extLst>
          </p:cNvPr>
          <p:cNvSpPr txBox="1"/>
          <p:nvPr/>
        </p:nvSpPr>
        <p:spPr>
          <a:xfrm>
            <a:off x="8124159" y="4697649"/>
            <a:ext cx="67627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1381</a:t>
            </a:r>
          </a:p>
        </p:txBody>
      </p:sp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C2519CA8-2F8B-5D27-1DDF-1C423C2C34D1}"/>
              </a:ext>
            </a:extLst>
          </p:cNvPr>
          <p:cNvSpPr txBox="1"/>
          <p:nvPr/>
        </p:nvSpPr>
        <p:spPr>
          <a:xfrm>
            <a:off x="7230396" y="4844261"/>
            <a:ext cx="95885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Inghilterra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7" name="Connettore 2 76">
            <a:extLst>
              <a:ext uri="{FF2B5EF4-FFF2-40B4-BE49-F238E27FC236}">
                <a16:creationId xmlns:a16="http://schemas.microsoft.com/office/drawing/2014/main" id="{0FBF8A31-CB0B-4D5C-873F-C672044EB6AB}"/>
              </a:ext>
            </a:extLst>
          </p:cNvPr>
          <p:cNvCxnSpPr>
            <a:cxnSpLocks/>
            <a:stCxn id="25" idx="3"/>
            <a:endCxn id="67" idx="1"/>
          </p:cNvCxnSpPr>
          <p:nvPr/>
        </p:nvCxnSpPr>
        <p:spPr>
          <a:xfrm>
            <a:off x="6800850" y="3586402"/>
            <a:ext cx="429546" cy="140258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635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283200" y="404813"/>
            <a:ext cx="238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Trecento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524001" y="952500"/>
            <a:ext cx="57912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Stati e poteri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74624" y="1564758"/>
            <a:ext cx="1795464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1250 e il 1300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725715" y="1846284"/>
            <a:ext cx="1795464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l’autorità di papato e impero si indebolì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292579" y="2462255"/>
            <a:ext cx="3365483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dopo la rottura con la Chiesa di Bisanzio, l’autorità del papa non era più universale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292579" y="3120406"/>
            <a:ext cx="336549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aumentarono le eresie e le denunce verso la corruzione del papato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292579" y="3798223"/>
            <a:ext cx="336549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Università diffondevano un sapere in parte svincolato dal controllo della Chiesa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292579" y="4475121"/>
            <a:ext cx="33655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nascenti Stati nazionali erano in aperto contrasto con le pretese del pontefice e dell’imperatore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3292579" y="5144832"/>
            <a:ext cx="33655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Comuni avevano indebolito l’autorità del l’impero</a:t>
            </a:r>
            <a:endParaRPr lang="it-IT" sz="1100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Connettore 1 14"/>
          <p:cNvCxnSpPr>
            <a:cxnSpLocks/>
            <a:stCxn id="8" idx="2"/>
          </p:cNvCxnSpPr>
          <p:nvPr/>
        </p:nvCxnSpPr>
        <p:spPr>
          <a:xfrm>
            <a:off x="2623447" y="2323010"/>
            <a:ext cx="0" cy="296654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endCxn id="13" idx="1"/>
          </p:cNvCxnSpPr>
          <p:nvPr/>
        </p:nvCxnSpPr>
        <p:spPr>
          <a:xfrm>
            <a:off x="2623447" y="5289553"/>
            <a:ext cx="66913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>
            <a:off x="2623447" y="4733623"/>
            <a:ext cx="66913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>
            <a:off x="2623447" y="4034302"/>
            <a:ext cx="66913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>
            <a:off x="2623447" y="3353826"/>
            <a:ext cx="66913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>
            <a:off x="2623447" y="2614358"/>
            <a:ext cx="66913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e 2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608567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283200" y="404813"/>
            <a:ext cx="238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Trecento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74624" y="1086665"/>
            <a:ext cx="120967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1200 e il 1250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216025" y="1427184"/>
            <a:ext cx="14636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re di Francia e Inghilterra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006725" y="1427184"/>
            <a:ext cx="14636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avevano rafforzato il loro potere</a:t>
            </a:r>
          </a:p>
        </p:txBody>
      </p:sp>
      <p:cxnSp>
        <p:nvCxnSpPr>
          <p:cNvPr id="11" name="Connettore 2 10"/>
          <p:cNvCxnSpPr>
            <a:stCxn id="7" idx="3"/>
            <a:endCxn id="8" idx="1"/>
          </p:cNvCxnSpPr>
          <p:nvPr/>
        </p:nvCxnSpPr>
        <p:spPr>
          <a:xfrm>
            <a:off x="2679700" y="1665547"/>
            <a:ext cx="3270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1216025" y="2413279"/>
            <a:ext cx="23495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in Francia il re aveva un potere senza limiti nel suo Stato</a:t>
            </a:r>
            <a:endParaRPr lang="it-IT" sz="1100" b="1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952875" y="2413279"/>
            <a:ext cx="23495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in Inghilterra il potere del re era limitato dalla nobiltà</a:t>
            </a:r>
            <a:endParaRPr lang="it-IT" sz="1100" b="1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6577011" y="2268558"/>
            <a:ext cx="2424113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MAGNA CHARTA, del 1215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6577012" y="2684147"/>
            <a:ext cx="243998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futura affermazione del Parlamento </a:t>
            </a:r>
          </a:p>
        </p:txBody>
      </p:sp>
      <p:cxnSp>
        <p:nvCxnSpPr>
          <p:cNvPr id="24" name="Connettore 2 23"/>
          <p:cNvCxnSpPr>
            <a:cxnSpLocks/>
            <a:stCxn id="21" idx="3"/>
            <a:endCxn id="22" idx="1"/>
          </p:cNvCxnSpPr>
          <p:nvPr/>
        </p:nvCxnSpPr>
        <p:spPr>
          <a:xfrm flipV="1">
            <a:off x="6302375" y="2413279"/>
            <a:ext cx="274636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stCxn id="21" idx="3"/>
            <a:endCxn id="23" idx="1"/>
          </p:cNvCxnSpPr>
          <p:nvPr/>
        </p:nvCxnSpPr>
        <p:spPr>
          <a:xfrm>
            <a:off x="6302375" y="2651642"/>
            <a:ext cx="274637" cy="1772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stCxn id="8" idx="2"/>
            <a:endCxn id="20" idx="0"/>
          </p:cNvCxnSpPr>
          <p:nvPr/>
        </p:nvCxnSpPr>
        <p:spPr>
          <a:xfrm flipH="1">
            <a:off x="2390775" y="1903910"/>
            <a:ext cx="1347788" cy="50936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stCxn id="8" idx="2"/>
            <a:endCxn id="21" idx="0"/>
          </p:cNvCxnSpPr>
          <p:nvPr/>
        </p:nvCxnSpPr>
        <p:spPr>
          <a:xfrm>
            <a:off x="3738563" y="1903910"/>
            <a:ext cx="1389062" cy="50936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174624" y="3067865"/>
            <a:ext cx="120967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1200 e il 1450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1216025" y="3408384"/>
            <a:ext cx="14636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re di Francia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3049587" y="3221099"/>
            <a:ext cx="1806575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unificarono tutto il territorio sotto il proprio dominio 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6302376" y="3410497"/>
            <a:ext cx="23653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lottarono contro i signori feudali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6302377" y="3890789"/>
            <a:ext cx="23653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scontrarono per motivi economici con il papato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6302376" y="4559938"/>
            <a:ext cx="2365376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re Filippo il Bello si scontrò con papa Bonifacio VIII e con i Templari</a:t>
            </a:r>
          </a:p>
        </p:txBody>
      </p:sp>
      <p:cxnSp>
        <p:nvCxnSpPr>
          <p:cNvPr id="47" name="Connettore 2 46"/>
          <p:cNvCxnSpPr>
            <a:cxnSpLocks/>
            <a:stCxn id="45" idx="2"/>
            <a:endCxn id="46" idx="0"/>
          </p:cNvCxnSpPr>
          <p:nvPr/>
        </p:nvCxnSpPr>
        <p:spPr>
          <a:xfrm flipH="1">
            <a:off x="7485064" y="4367515"/>
            <a:ext cx="1" cy="1924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/>
          <p:cNvSpPr txBox="1"/>
          <p:nvPr/>
        </p:nvSpPr>
        <p:spPr>
          <a:xfrm>
            <a:off x="6302377" y="5416373"/>
            <a:ext cx="2365377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lottarono con il re d’Inghilterra per strappargli i possedimenti che aveva in territorio francese</a:t>
            </a:r>
          </a:p>
        </p:txBody>
      </p:sp>
      <p:cxnSp>
        <p:nvCxnSpPr>
          <p:cNvPr id="52" name="Connettore 2 51"/>
          <p:cNvCxnSpPr>
            <a:stCxn id="37" idx="3"/>
            <a:endCxn id="43" idx="1"/>
          </p:cNvCxnSpPr>
          <p:nvPr/>
        </p:nvCxnSpPr>
        <p:spPr>
          <a:xfrm>
            <a:off x="2679700" y="3553105"/>
            <a:ext cx="36988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1 57"/>
          <p:cNvCxnSpPr>
            <a:cxnSpLocks/>
          </p:cNvCxnSpPr>
          <p:nvPr/>
        </p:nvCxnSpPr>
        <p:spPr>
          <a:xfrm>
            <a:off x="5657853" y="3553105"/>
            <a:ext cx="0" cy="219527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/>
          <p:cNvCxnSpPr>
            <a:cxnSpLocks/>
            <a:endCxn id="51" idx="1"/>
          </p:cNvCxnSpPr>
          <p:nvPr/>
        </p:nvCxnSpPr>
        <p:spPr>
          <a:xfrm>
            <a:off x="5657853" y="5748379"/>
            <a:ext cx="6445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>
            <a:cxnSpLocks/>
            <a:endCxn id="45" idx="1"/>
          </p:cNvCxnSpPr>
          <p:nvPr/>
        </p:nvCxnSpPr>
        <p:spPr>
          <a:xfrm>
            <a:off x="5657853" y="4129152"/>
            <a:ext cx="6445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2 65"/>
          <p:cNvCxnSpPr>
            <a:cxnSpLocks/>
            <a:stCxn id="43" idx="3"/>
            <a:endCxn id="44" idx="1"/>
          </p:cNvCxnSpPr>
          <p:nvPr/>
        </p:nvCxnSpPr>
        <p:spPr>
          <a:xfrm>
            <a:off x="4856162" y="3553105"/>
            <a:ext cx="1446214" cy="211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Ovale 6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217B6650-18E4-FCDC-F5C4-BF72C18F3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70" y="4053959"/>
            <a:ext cx="4738435" cy="25578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60442BE0-E6E0-F379-930C-D072E44CA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37" y="6117154"/>
            <a:ext cx="1664840" cy="687077"/>
          </a:xfrm>
          <a:prstGeom prst="rect">
            <a:avLst/>
          </a:prstGeom>
        </p:spPr>
      </p:pic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60780DD9-417A-6F05-5AC6-0CC7CE1D6E83}"/>
              </a:ext>
            </a:extLst>
          </p:cNvPr>
          <p:cNvSpPr txBox="1"/>
          <p:nvPr/>
        </p:nvSpPr>
        <p:spPr>
          <a:xfrm>
            <a:off x="90070" y="630872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3">
                    <a:lumMod val="75000"/>
                  </a:schemeClr>
                </a:solidFill>
              </a:rPr>
              <a:t>1180</a:t>
            </a:r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4DE9F49F-3506-19C6-1D75-594EC78F37B6}"/>
              </a:ext>
            </a:extLst>
          </p:cNvPr>
          <p:cNvSpPr txBox="1"/>
          <p:nvPr/>
        </p:nvSpPr>
        <p:spPr>
          <a:xfrm>
            <a:off x="2481131" y="6307559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3">
                    <a:lumMod val="75000"/>
                  </a:schemeClr>
                </a:solidFill>
              </a:rPr>
              <a:t>1453</a:t>
            </a:r>
          </a:p>
        </p:txBody>
      </p:sp>
    </p:spTree>
    <p:extLst>
      <p:ext uri="{BB962C8B-B14F-4D97-AF65-F5344CB8AC3E}">
        <p14:creationId xmlns:p14="http://schemas.microsoft.com/office/powerpoint/2010/main" val="188899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283200" y="404813"/>
            <a:ext cx="238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Trecento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74624" y="1086665"/>
            <a:ext cx="13874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Verso il 1300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406525" y="1300184"/>
            <a:ext cx="16287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penisola iberica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387725" y="1300184"/>
            <a:ext cx="30384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ancora divisa tra cristiani e musulmani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3035300" y="1444905"/>
            <a:ext cx="3524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174624" y="2750076"/>
            <a:ext cx="138747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1250 </a:t>
            </a:r>
          </a:p>
          <a:p>
            <a:pPr>
              <a:defRPr/>
            </a:pPr>
            <a:r>
              <a:rPr lang="it-IT" dirty="0"/>
              <a:t>e il 1300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1418432" y="3052317"/>
            <a:ext cx="16287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l’area tedesca era divisa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433276" y="3048990"/>
            <a:ext cx="18954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potere dell’imperatore era debole</a:t>
            </a:r>
          </a:p>
        </p:txBody>
      </p:sp>
      <p:cxnSp>
        <p:nvCxnSpPr>
          <p:cNvPr id="15" name="Connettore 2 14"/>
          <p:cNvCxnSpPr>
            <a:cxnSpLocks/>
            <a:stCxn id="13" idx="3"/>
            <a:endCxn id="14" idx="1"/>
          </p:cNvCxnSpPr>
          <p:nvPr/>
        </p:nvCxnSpPr>
        <p:spPr>
          <a:xfrm flipV="1">
            <a:off x="3047207" y="3287353"/>
            <a:ext cx="386069" cy="332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cxnSpLocks/>
            <a:stCxn id="14" idx="2"/>
          </p:cNvCxnSpPr>
          <p:nvPr/>
        </p:nvCxnSpPr>
        <p:spPr>
          <a:xfrm>
            <a:off x="4381014" y="3525716"/>
            <a:ext cx="0" cy="27840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2508256" y="3668017"/>
            <a:ext cx="10160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1356</a:t>
            </a:r>
            <a:endParaRPr lang="it-IT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3433888" y="3806215"/>
            <a:ext cx="1895475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BOLLA d’ORO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5856287" y="3107034"/>
            <a:ext cx="21336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stabilì che l’imperatore doveva essere eletto dai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grandi elettori</a:t>
            </a:r>
          </a:p>
        </p:txBody>
      </p:sp>
      <p:cxnSp>
        <p:nvCxnSpPr>
          <p:cNvPr id="25" name="Connettore 2 24"/>
          <p:cNvCxnSpPr>
            <a:cxnSpLocks/>
            <a:stCxn id="23" idx="3"/>
            <a:endCxn id="24" idx="1"/>
          </p:cNvCxnSpPr>
          <p:nvPr/>
        </p:nvCxnSpPr>
        <p:spPr>
          <a:xfrm flipV="1">
            <a:off x="5329363" y="3439040"/>
            <a:ext cx="526924" cy="5118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6740525" y="3928786"/>
            <a:ext cx="22256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 di Boemia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6738935" y="4381489"/>
            <a:ext cx="22256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marchese del Brandeburgo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6740525" y="4835157"/>
            <a:ext cx="22256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duca di Sassonia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6738936" y="5297157"/>
            <a:ext cx="22256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conte del Palatinato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6738937" y="5751917"/>
            <a:ext cx="22256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arcivescovi di Magonza, Treviri, Colonia</a:t>
            </a:r>
          </a:p>
        </p:txBody>
      </p:sp>
      <p:cxnSp>
        <p:nvCxnSpPr>
          <p:cNvPr id="35" name="Connettore 1 34"/>
          <p:cNvCxnSpPr>
            <a:cxnSpLocks/>
          </p:cNvCxnSpPr>
          <p:nvPr/>
        </p:nvCxnSpPr>
        <p:spPr>
          <a:xfrm>
            <a:off x="6196013" y="3771046"/>
            <a:ext cx="7937" cy="222721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cxnSpLocks/>
          </p:cNvCxnSpPr>
          <p:nvPr/>
        </p:nvCxnSpPr>
        <p:spPr>
          <a:xfrm>
            <a:off x="6196013" y="5998265"/>
            <a:ext cx="542924" cy="18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cxnSpLocks/>
          </p:cNvCxnSpPr>
          <p:nvPr/>
        </p:nvCxnSpPr>
        <p:spPr>
          <a:xfrm>
            <a:off x="6197601" y="5476580"/>
            <a:ext cx="542924" cy="18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cxnSpLocks/>
          </p:cNvCxnSpPr>
          <p:nvPr/>
        </p:nvCxnSpPr>
        <p:spPr>
          <a:xfrm>
            <a:off x="6203950" y="4979387"/>
            <a:ext cx="542924" cy="18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cxnSpLocks/>
          </p:cNvCxnSpPr>
          <p:nvPr/>
        </p:nvCxnSpPr>
        <p:spPr>
          <a:xfrm>
            <a:off x="6197601" y="4524844"/>
            <a:ext cx="542924" cy="18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cxnSpLocks/>
          </p:cNvCxnSpPr>
          <p:nvPr/>
        </p:nvCxnSpPr>
        <p:spPr>
          <a:xfrm>
            <a:off x="6203950" y="4073753"/>
            <a:ext cx="542924" cy="18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174624" y="5600021"/>
            <a:ext cx="1206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1291</a:t>
            </a:r>
            <a:endParaRPr lang="it-IT" dirty="0"/>
          </a:p>
        </p:txBody>
      </p:sp>
      <p:sp>
        <p:nvSpPr>
          <p:cNvPr id="45" name="CasellaDiTesto 44"/>
          <p:cNvSpPr txBox="1"/>
          <p:nvPr/>
        </p:nvSpPr>
        <p:spPr>
          <a:xfrm>
            <a:off x="1292225" y="5790666"/>
            <a:ext cx="18573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Confederazione elvetica</a:t>
            </a:r>
          </a:p>
        </p:txBody>
      </p:sp>
      <p:cxnSp>
        <p:nvCxnSpPr>
          <p:cNvPr id="46" name="Connettore 2 45"/>
          <p:cNvCxnSpPr>
            <a:stCxn id="13" idx="2"/>
            <a:endCxn id="45" idx="0"/>
          </p:cNvCxnSpPr>
          <p:nvPr/>
        </p:nvCxnSpPr>
        <p:spPr>
          <a:xfrm flipH="1">
            <a:off x="2220913" y="3529043"/>
            <a:ext cx="11907" cy="22616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e 4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51" name="CasellaDiTesto 50"/>
          <p:cNvSpPr txBox="1"/>
          <p:nvPr/>
        </p:nvSpPr>
        <p:spPr>
          <a:xfrm>
            <a:off x="3517901" y="5891880"/>
            <a:ext cx="1397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Stato indipendente</a:t>
            </a:r>
          </a:p>
        </p:txBody>
      </p:sp>
      <p:cxnSp>
        <p:nvCxnSpPr>
          <p:cNvPr id="52" name="Connettore 2 51"/>
          <p:cNvCxnSpPr>
            <a:stCxn id="45" idx="3"/>
            <a:endCxn id="51" idx="1"/>
          </p:cNvCxnSpPr>
          <p:nvPr/>
        </p:nvCxnSpPr>
        <p:spPr>
          <a:xfrm>
            <a:off x="3149600" y="6029029"/>
            <a:ext cx="368301" cy="75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B1128A77-AA68-87BD-D4A9-3A70599F0D7F}"/>
              </a:ext>
            </a:extLst>
          </p:cNvPr>
          <p:cNvSpPr txBox="1"/>
          <p:nvPr/>
        </p:nvSpPr>
        <p:spPr>
          <a:xfrm>
            <a:off x="174624" y="1918370"/>
            <a:ext cx="138747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Verso il 1300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D0A0F8A6-D8F0-CCF3-E55D-4539D1E8D665}"/>
              </a:ext>
            </a:extLst>
          </p:cNvPr>
          <p:cNvSpPr txBox="1"/>
          <p:nvPr/>
        </p:nvSpPr>
        <p:spPr>
          <a:xfrm>
            <a:off x="1418432" y="2164794"/>
            <a:ext cx="16287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Inghilterra</a:t>
            </a:r>
          </a:p>
        </p:txBody>
      </p:sp>
      <p:cxnSp>
        <p:nvCxnSpPr>
          <p:cNvPr id="39" name="Connettore 2 38">
            <a:extLst>
              <a:ext uri="{FF2B5EF4-FFF2-40B4-BE49-F238E27FC236}">
                <a16:creationId xmlns:a16="http://schemas.microsoft.com/office/drawing/2014/main" id="{1FC97299-3F1F-EB18-A42F-2FACA2A6BF24}"/>
              </a:ext>
            </a:extLst>
          </p:cNvPr>
          <p:cNvCxnSpPr/>
          <p:nvPr/>
        </p:nvCxnSpPr>
        <p:spPr>
          <a:xfrm>
            <a:off x="3047207" y="2309514"/>
            <a:ext cx="3524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55FF5864-928B-AAD1-39DE-17A7FA65924F}"/>
              </a:ext>
            </a:extLst>
          </p:cNvPr>
          <p:cNvSpPr txBox="1"/>
          <p:nvPr/>
        </p:nvSpPr>
        <p:spPr>
          <a:xfrm>
            <a:off x="3387724" y="2164793"/>
            <a:ext cx="30384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potere del re si estende, sempre bilanciato dalla </a:t>
            </a:r>
            <a:r>
              <a:rPr lang="it-IT" sz="1100" i="1" dirty="0">
                <a:solidFill>
                  <a:srgbClr val="000000"/>
                </a:solidFill>
                <a:latin typeface="Arial"/>
                <a:cs typeface="Arial"/>
              </a:rPr>
              <a:t>Magna </a:t>
            </a:r>
            <a:r>
              <a:rPr lang="it-IT" sz="1100" i="1" dirty="0" err="1">
                <a:solidFill>
                  <a:srgbClr val="000000"/>
                </a:solidFill>
                <a:latin typeface="Arial"/>
                <a:cs typeface="Arial"/>
              </a:rPr>
              <a:t>charta</a:t>
            </a:r>
            <a:r>
              <a:rPr lang="it-IT" sz="1100" i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dal Parlamento</a:t>
            </a:r>
          </a:p>
        </p:txBody>
      </p:sp>
    </p:spTree>
    <p:extLst>
      <p:ext uri="{BB962C8B-B14F-4D97-AF65-F5344CB8AC3E}">
        <p14:creationId xmlns:p14="http://schemas.microsoft.com/office/powerpoint/2010/main" val="1603118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283200" y="404813"/>
            <a:ext cx="238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Trecento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524001" y="952500"/>
            <a:ext cx="57912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Guerra dei cent’anni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30200" y="1561765"/>
            <a:ext cx="9906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1328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31901" y="1742600"/>
            <a:ext cx="1717776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re di Francia Carlo IV morì senza figli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324225" y="1648957"/>
            <a:ext cx="1628775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corona passò al cugino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FILIPPO VI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DI VALOIS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cxnSpLocks/>
            <a:stCxn id="8" idx="3"/>
            <a:endCxn id="9" idx="1"/>
          </p:cNvCxnSpPr>
          <p:nvPr/>
        </p:nvCxnSpPr>
        <p:spPr>
          <a:xfrm>
            <a:off x="2949677" y="1980963"/>
            <a:ext cx="37454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3198813" y="2626857"/>
            <a:ext cx="187960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 d’Inghilterra EDOARDO III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rivendicò la corona francese</a:t>
            </a:r>
          </a:p>
        </p:txBody>
      </p:sp>
      <p:cxnSp>
        <p:nvCxnSpPr>
          <p:cNvPr id="15" name="Connettore 2 14"/>
          <p:cNvCxnSpPr>
            <a:cxnSpLocks/>
            <a:stCxn id="9" idx="2"/>
            <a:endCxn id="14" idx="0"/>
          </p:cNvCxnSpPr>
          <p:nvPr/>
        </p:nvCxnSpPr>
        <p:spPr>
          <a:xfrm>
            <a:off x="4138613" y="2312969"/>
            <a:ext cx="0" cy="3138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14" idx="3"/>
          </p:cNvCxnSpPr>
          <p:nvPr/>
        </p:nvCxnSpPr>
        <p:spPr>
          <a:xfrm>
            <a:off x="5078413" y="2958863"/>
            <a:ext cx="20478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5283201" y="2720500"/>
            <a:ext cx="16287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anche lui parente di Carlo IV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2365376" y="3398719"/>
            <a:ext cx="9906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1337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3198813" y="3568979"/>
            <a:ext cx="18796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scoppiò una guerra tra Francia e Inghilterra</a:t>
            </a:r>
            <a:endParaRPr lang="it-IT" sz="1100" b="1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stCxn id="14" idx="2"/>
            <a:endCxn id="25" idx="0"/>
          </p:cNvCxnSpPr>
          <p:nvPr/>
        </p:nvCxnSpPr>
        <p:spPr>
          <a:xfrm>
            <a:off x="4138613" y="3290869"/>
            <a:ext cx="0" cy="27811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5419727" y="3571243"/>
            <a:ext cx="19643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chiamata in seguito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GUERRA DEI CENT’ANNI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0" name="Connettore 2 29"/>
          <p:cNvCxnSpPr>
            <a:cxnSpLocks/>
            <a:stCxn id="25" idx="3"/>
            <a:endCxn id="29" idx="1"/>
          </p:cNvCxnSpPr>
          <p:nvPr/>
        </p:nvCxnSpPr>
        <p:spPr>
          <a:xfrm>
            <a:off x="5078413" y="3807342"/>
            <a:ext cx="341314" cy="226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2333625" y="4236483"/>
            <a:ext cx="9906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1346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3198813" y="4388642"/>
            <a:ext cx="18796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gli Inglesi prevalgono sui Francesi</a:t>
            </a:r>
            <a:endParaRPr lang="it-IT" sz="1100" b="1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/>
          <p:cNvCxnSpPr>
            <a:cxnSpLocks/>
            <a:stCxn id="25" idx="2"/>
          </p:cNvCxnSpPr>
          <p:nvPr/>
        </p:nvCxnSpPr>
        <p:spPr>
          <a:xfrm>
            <a:off x="4138613" y="4045705"/>
            <a:ext cx="0" cy="3130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5492753" y="4488513"/>
            <a:ext cx="1891274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battaglia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CRÉCY</a:t>
            </a:r>
          </a:p>
        </p:txBody>
      </p:sp>
      <p:cxnSp>
        <p:nvCxnSpPr>
          <p:cNvPr id="44" name="Connettore 2 43"/>
          <p:cNvCxnSpPr>
            <a:cxnSpLocks/>
            <a:stCxn id="36" idx="3"/>
            <a:endCxn id="43" idx="1"/>
          </p:cNvCxnSpPr>
          <p:nvPr/>
        </p:nvCxnSpPr>
        <p:spPr>
          <a:xfrm>
            <a:off x="5078413" y="4627005"/>
            <a:ext cx="414340" cy="62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Ovale 4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1A718BB-1DB2-9137-404B-8EB16FBC8443}"/>
              </a:ext>
            </a:extLst>
          </p:cNvPr>
          <p:cNvSpPr txBox="1"/>
          <p:nvPr/>
        </p:nvSpPr>
        <p:spPr>
          <a:xfrm>
            <a:off x="2333625" y="5038523"/>
            <a:ext cx="9906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1356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F46220B-3329-5BF3-B4D8-7C2CEB5876BD}"/>
              </a:ext>
            </a:extLst>
          </p:cNvPr>
          <p:cNvSpPr txBox="1"/>
          <p:nvPr/>
        </p:nvSpPr>
        <p:spPr>
          <a:xfrm>
            <a:off x="3198813" y="5277242"/>
            <a:ext cx="18796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gli Inglesi ottennero una vittoria anche a Poitiers</a:t>
            </a:r>
            <a:endParaRPr lang="it-IT" sz="1100" b="1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8AB0F422-F240-75CA-39C2-811E3E6F82A3}"/>
              </a:ext>
            </a:extLst>
          </p:cNvPr>
          <p:cNvCxnSpPr>
            <a:cxnSpLocks/>
          </p:cNvCxnSpPr>
          <p:nvPr/>
        </p:nvCxnSpPr>
        <p:spPr>
          <a:xfrm>
            <a:off x="5078412" y="5517712"/>
            <a:ext cx="38258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4F59BB6-7B83-AEDF-732F-FAB069CC05B6}"/>
              </a:ext>
            </a:extLst>
          </p:cNvPr>
          <p:cNvSpPr txBox="1"/>
          <p:nvPr/>
        </p:nvSpPr>
        <p:spPr>
          <a:xfrm>
            <a:off x="5461000" y="5295310"/>
            <a:ext cx="137159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catturarono il re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 Francia</a:t>
            </a:r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B13FDBAD-35DD-A22B-1A34-102ED3FAEFBD}"/>
              </a:ext>
            </a:extLst>
          </p:cNvPr>
          <p:cNvCxnSpPr>
            <a:cxnSpLocks/>
          </p:cNvCxnSpPr>
          <p:nvPr/>
        </p:nvCxnSpPr>
        <p:spPr>
          <a:xfrm>
            <a:off x="6832599" y="5517712"/>
            <a:ext cx="457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419936C-C4B8-14D3-41D9-40BA044E46A5}"/>
              </a:ext>
            </a:extLst>
          </p:cNvPr>
          <p:cNvSpPr txBox="1"/>
          <p:nvPr/>
        </p:nvSpPr>
        <p:spPr>
          <a:xfrm>
            <a:off x="7287360" y="5279349"/>
            <a:ext cx="156649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fu liberato dietro pagamento di un forte riscatto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9FD31F7-9684-83BA-FFBD-60CC2E3AFA5D}"/>
              </a:ext>
            </a:extLst>
          </p:cNvPr>
          <p:cNvSpPr txBox="1"/>
          <p:nvPr/>
        </p:nvSpPr>
        <p:spPr>
          <a:xfrm>
            <a:off x="2333625" y="5943361"/>
            <a:ext cx="9906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1360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FD687E5A-C765-D36B-CCD6-91F61C657EEC}"/>
              </a:ext>
            </a:extLst>
          </p:cNvPr>
          <p:cNvSpPr txBox="1"/>
          <p:nvPr/>
        </p:nvSpPr>
        <p:spPr>
          <a:xfrm>
            <a:off x="3198813" y="6183832"/>
            <a:ext cx="18796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fu firmata una tregua</a:t>
            </a:r>
            <a:endParaRPr lang="it-IT" sz="1100" b="1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31971CE7-4FAC-28CD-7B20-28EA52FD92A9}"/>
              </a:ext>
            </a:extLst>
          </p:cNvPr>
          <p:cNvCxnSpPr>
            <a:cxnSpLocks/>
          </p:cNvCxnSpPr>
          <p:nvPr/>
        </p:nvCxnSpPr>
        <p:spPr>
          <a:xfrm>
            <a:off x="5090502" y="6292105"/>
            <a:ext cx="38258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3E678BF2-ADE0-FE9A-CD37-7A43421F077F}"/>
              </a:ext>
            </a:extLst>
          </p:cNvPr>
          <p:cNvSpPr txBox="1"/>
          <p:nvPr/>
        </p:nvSpPr>
        <p:spPr>
          <a:xfrm>
            <a:off x="5473089" y="6139159"/>
            <a:ext cx="2912693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Inglesi erano ormai in possesso di 1/3 del territorio francese</a:t>
            </a:r>
          </a:p>
        </p:txBody>
      </p: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C132F60D-C1EE-EFBA-0F7E-807687E15729}"/>
              </a:ext>
            </a:extLst>
          </p:cNvPr>
          <p:cNvCxnSpPr>
            <a:cxnSpLocks/>
            <a:stCxn id="36" idx="2"/>
            <a:endCxn id="16" idx="0"/>
          </p:cNvCxnSpPr>
          <p:nvPr/>
        </p:nvCxnSpPr>
        <p:spPr>
          <a:xfrm>
            <a:off x="4138613" y="4865368"/>
            <a:ext cx="0" cy="4118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>
            <a:extLst>
              <a:ext uri="{FF2B5EF4-FFF2-40B4-BE49-F238E27FC236}">
                <a16:creationId xmlns:a16="http://schemas.microsoft.com/office/drawing/2014/main" id="{59E27856-F336-4C8D-FC8D-C658E771095E}"/>
              </a:ext>
            </a:extLst>
          </p:cNvPr>
          <p:cNvCxnSpPr>
            <a:cxnSpLocks/>
            <a:stCxn id="16" idx="2"/>
            <a:endCxn id="27" idx="0"/>
          </p:cNvCxnSpPr>
          <p:nvPr/>
        </p:nvCxnSpPr>
        <p:spPr>
          <a:xfrm>
            <a:off x="4138613" y="5753968"/>
            <a:ext cx="0" cy="42986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2165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magine 62">
            <a:extLst>
              <a:ext uri="{FF2B5EF4-FFF2-40B4-BE49-F238E27FC236}">
                <a16:creationId xmlns:a16="http://schemas.microsoft.com/office/drawing/2014/main" id="{CF223DB4-AFC7-758D-60CC-AFD3E03F3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593" y="3706417"/>
            <a:ext cx="3146323" cy="27432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9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5283200" y="404813"/>
            <a:ext cx="2384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L’Europa del Trecento</a:t>
            </a:r>
            <a:endParaRPr lang="it-IT" dirty="0"/>
          </a:p>
        </p:txBody>
      </p:sp>
      <p:cxnSp>
        <p:nvCxnSpPr>
          <p:cNvPr id="17" name="Connettore 2 16"/>
          <p:cNvCxnSpPr>
            <a:cxnSpLocks/>
          </p:cNvCxnSpPr>
          <p:nvPr/>
        </p:nvCxnSpPr>
        <p:spPr>
          <a:xfrm flipV="1">
            <a:off x="2965451" y="1438112"/>
            <a:ext cx="488950" cy="535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1085851" y="1298750"/>
            <a:ext cx="18796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difficoltà della guerra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454401" y="1293391"/>
            <a:ext cx="296398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provocarono la rivolta dei popolo francese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825500" y="2048902"/>
            <a:ext cx="9906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1415</a:t>
            </a:r>
          </a:p>
        </p:txBody>
      </p:sp>
      <p:sp>
        <p:nvSpPr>
          <p:cNvPr id="50" name="CasellaDiTesto 49"/>
          <p:cNvSpPr txBox="1"/>
          <p:nvPr/>
        </p:nvSpPr>
        <p:spPr>
          <a:xfrm>
            <a:off x="1702166" y="2262735"/>
            <a:ext cx="18796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Enrico V d’Inghilterra ottenne una nuova vittoria</a:t>
            </a:r>
            <a:endParaRPr lang="it-IT" sz="1100" b="1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4" name="CasellaDiTesto 53"/>
          <p:cNvSpPr txBox="1"/>
          <p:nvPr/>
        </p:nvSpPr>
        <p:spPr>
          <a:xfrm>
            <a:off x="4021993" y="2356377"/>
            <a:ext cx="182879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ad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AZINCOURT</a:t>
            </a:r>
          </a:p>
        </p:txBody>
      </p:sp>
      <p:cxnSp>
        <p:nvCxnSpPr>
          <p:cNvPr id="55" name="Connettore 2 54"/>
          <p:cNvCxnSpPr>
            <a:stCxn id="50" idx="3"/>
            <a:endCxn id="54" idx="1"/>
          </p:cNvCxnSpPr>
          <p:nvPr/>
        </p:nvCxnSpPr>
        <p:spPr>
          <a:xfrm>
            <a:off x="3581766" y="2501098"/>
            <a:ext cx="44022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CasellaDiTesto 60"/>
          <p:cNvSpPr txBox="1"/>
          <p:nvPr/>
        </p:nvSpPr>
        <p:spPr>
          <a:xfrm>
            <a:off x="1702166" y="3190977"/>
            <a:ext cx="1879600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GIOVANNA D’ARCO guidò la riscossa francese </a:t>
            </a:r>
          </a:p>
        </p:txBody>
      </p:sp>
      <p:cxnSp>
        <p:nvCxnSpPr>
          <p:cNvPr id="62" name="Connettore 2 61"/>
          <p:cNvCxnSpPr>
            <a:stCxn id="50" idx="2"/>
            <a:endCxn id="61" idx="0"/>
          </p:cNvCxnSpPr>
          <p:nvPr/>
        </p:nvCxnSpPr>
        <p:spPr>
          <a:xfrm>
            <a:off x="2641966" y="2739461"/>
            <a:ext cx="0" cy="4515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CasellaDiTesto 64"/>
          <p:cNvSpPr txBox="1"/>
          <p:nvPr/>
        </p:nvSpPr>
        <p:spPr>
          <a:xfrm>
            <a:off x="4021993" y="3368600"/>
            <a:ext cx="182879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liberò la città di Orléans</a:t>
            </a:r>
          </a:p>
        </p:txBody>
      </p:sp>
      <p:sp>
        <p:nvSpPr>
          <p:cNvPr id="66" name="CasellaDiTesto 65"/>
          <p:cNvSpPr txBox="1"/>
          <p:nvPr/>
        </p:nvSpPr>
        <p:spPr>
          <a:xfrm>
            <a:off x="182880" y="4052721"/>
            <a:ext cx="18161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1431 e il 1453</a:t>
            </a:r>
            <a:endParaRPr lang="it-IT" b="1" dirty="0"/>
          </a:p>
        </p:txBody>
      </p:sp>
      <p:cxnSp>
        <p:nvCxnSpPr>
          <p:cNvPr id="67" name="Connettore 2 66"/>
          <p:cNvCxnSpPr>
            <a:cxnSpLocks/>
            <a:stCxn id="61" idx="3"/>
            <a:endCxn id="65" idx="1"/>
          </p:cNvCxnSpPr>
          <p:nvPr/>
        </p:nvCxnSpPr>
        <p:spPr>
          <a:xfrm flipV="1">
            <a:off x="3581766" y="3513321"/>
            <a:ext cx="440227" cy="96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CasellaDiTesto 70"/>
          <p:cNvSpPr txBox="1"/>
          <p:nvPr/>
        </p:nvSpPr>
        <p:spPr>
          <a:xfrm>
            <a:off x="1702166" y="4329225"/>
            <a:ext cx="18796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gli Inglesi furono respinti da  tutta la Francia</a:t>
            </a:r>
            <a:endParaRPr lang="it-IT" sz="1100" b="1" i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72" name="CasellaDiTesto 71"/>
          <p:cNvSpPr txBox="1"/>
          <p:nvPr/>
        </p:nvSpPr>
        <p:spPr>
          <a:xfrm>
            <a:off x="4021993" y="4422867"/>
            <a:ext cx="177165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eccezione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Calais</a:t>
            </a:r>
          </a:p>
        </p:txBody>
      </p:sp>
      <p:cxnSp>
        <p:nvCxnSpPr>
          <p:cNvPr id="73" name="Connettore 2 72"/>
          <p:cNvCxnSpPr>
            <a:cxnSpLocks/>
            <a:stCxn id="71" idx="3"/>
            <a:endCxn id="72" idx="1"/>
          </p:cNvCxnSpPr>
          <p:nvPr/>
        </p:nvCxnSpPr>
        <p:spPr>
          <a:xfrm>
            <a:off x="3581766" y="4567588"/>
            <a:ext cx="44022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ttore 2 75"/>
          <p:cNvCxnSpPr>
            <a:cxnSpLocks/>
            <a:stCxn id="61" idx="2"/>
            <a:endCxn id="71" idx="0"/>
          </p:cNvCxnSpPr>
          <p:nvPr/>
        </p:nvCxnSpPr>
        <p:spPr>
          <a:xfrm>
            <a:off x="2641966" y="3854989"/>
            <a:ext cx="0" cy="4742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Ovale 86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1FE920B-F8B8-AB91-D869-45FD3E370F07}"/>
              </a:ext>
            </a:extLst>
          </p:cNvPr>
          <p:cNvSpPr txBox="1"/>
          <p:nvPr/>
        </p:nvSpPr>
        <p:spPr>
          <a:xfrm>
            <a:off x="6461501" y="6449617"/>
            <a:ext cx="22040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err="1"/>
              <a:t>Parigi</a:t>
            </a:r>
            <a:r>
              <a:rPr lang="fr-FR" sz="800" dirty="0"/>
              <a:t>, Bibliothèque Nationale de France/Opera in </a:t>
            </a:r>
            <a:r>
              <a:rPr lang="fr-FR" sz="800" dirty="0" err="1"/>
              <a:t>Pubblico</a:t>
            </a:r>
            <a:r>
              <a:rPr lang="fr-FR" sz="800" dirty="0"/>
              <a:t> Dominio 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30348664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635</Words>
  <Application>Microsoft Office PowerPoint</Application>
  <PresentationFormat>Presentazione su schermo (4:3)</PresentationFormat>
  <Paragraphs>142</Paragraphs>
  <Slides>7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59</cp:revision>
  <dcterms:created xsi:type="dcterms:W3CDTF">2020-01-28T17:30:24Z</dcterms:created>
  <dcterms:modified xsi:type="dcterms:W3CDTF">2026-05-12T16:42:41Z</dcterms:modified>
</cp:coreProperties>
</file>