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7C48E1-EEBF-4B9C-AFCE-1893BCEBEDE2}" v="6" dt="2026-05-12T16:33:52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/>
    <p:restoredTop sz="94651"/>
  </p:normalViewPr>
  <p:slideViewPr>
    <p:cSldViewPr snapToGrid="0" snapToObjects="1">
      <p:cViewPr varScale="1">
        <p:scale>
          <a:sx n="106" d="100"/>
          <a:sy n="106" d="100"/>
        </p:scale>
        <p:origin x="21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2T16:34:15.927" v="101" actId="1076"/>
      <pc:docMkLst>
        <pc:docMk/>
      </pc:docMkLst>
      <pc:sldChg chg="addSp modSp mod">
        <pc:chgData name="Silvana Gallone" userId="7a5114527312c558" providerId="LiveId" clId="{D634AA42-852E-4215-B5D9-52DE406B3105}" dt="2026-05-12T16:22:31.492" v="12" actId="1076"/>
        <pc:sldMkLst>
          <pc:docMk/>
          <pc:sldMk cId="708866405" sldId="256"/>
        </pc:sldMkLst>
        <pc:spChg chg="add mod">
          <ac:chgData name="Silvana Gallone" userId="7a5114527312c558" providerId="LiveId" clId="{D634AA42-852E-4215-B5D9-52DE406B3105}" dt="2026-05-12T16:22:31.492" v="12" actId="1076"/>
          <ac:spMkLst>
            <pc:docMk/>
            <pc:sldMk cId="708866405" sldId="256"/>
            <ac:spMk id="6" creationId="{B2E52265-A670-16EB-8D98-4CE9B62BFF0E}"/>
          </ac:spMkLst>
        </pc:spChg>
      </pc:sldChg>
      <pc:sldChg chg="addSp delSp modSp mod">
        <pc:chgData name="Silvana Gallone" userId="7a5114527312c558" providerId="LiveId" clId="{D634AA42-852E-4215-B5D9-52DE406B3105}" dt="2026-05-12T16:33:04.839" v="70" actId="1076"/>
        <pc:sldMkLst>
          <pc:docMk/>
          <pc:sldMk cId="2173670087" sldId="259"/>
        </pc:sldMkLst>
        <pc:spChg chg="add mod">
          <ac:chgData name="Silvana Gallone" userId="7a5114527312c558" providerId="LiveId" clId="{D634AA42-852E-4215-B5D9-52DE406B3105}" dt="2026-05-12T16:33:04.839" v="70" actId="1076"/>
          <ac:spMkLst>
            <pc:docMk/>
            <pc:sldMk cId="2173670087" sldId="259"/>
            <ac:spMk id="12" creationId="{FC4EF85F-D53F-EAF9-2737-25A6F2E39C2D}"/>
          </ac:spMkLst>
        </pc:spChg>
        <pc:picChg chg="del">
          <ac:chgData name="Silvana Gallone" userId="7a5114527312c558" providerId="LiveId" clId="{D634AA42-852E-4215-B5D9-52DE406B3105}" dt="2026-05-12T16:26:10.524" v="13" actId="21"/>
          <ac:picMkLst>
            <pc:docMk/>
            <pc:sldMk cId="2173670087" sldId="259"/>
            <ac:picMk id="13" creationId="{BF6923A2-61EF-72E2-F731-C0DA15E54508}"/>
          </ac:picMkLst>
        </pc:picChg>
        <pc:picChg chg="add mod">
          <ac:chgData name="Silvana Gallone" userId="7a5114527312c558" providerId="LiveId" clId="{D634AA42-852E-4215-B5D9-52DE406B3105}" dt="2026-05-12T16:32:47.135" v="67" actId="1076"/>
          <ac:picMkLst>
            <pc:docMk/>
            <pc:sldMk cId="2173670087" sldId="259"/>
            <ac:picMk id="15" creationId="{36BA3828-1090-5E9A-0DB3-52711869C626}"/>
          </ac:picMkLst>
        </pc:picChg>
      </pc:sldChg>
      <pc:sldChg chg="addSp modSp mod">
        <pc:chgData name="Silvana Gallone" userId="7a5114527312c558" providerId="LiveId" clId="{D634AA42-852E-4215-B5D9-52DE406B3105}" dt="2026-05-12T16:34:15.927" v="101" actId="1076"/>
        <pc:sldMkLst>
          <pc:docMk/>
          <pc:sldMk cId="1847079003" sldId="265"/>
        </pc:sldMkLst>
        <pc:spChg chg="add mod">
          <ac:chgData name="Silvana Gallone" userId="7a5114527312c558" providerId="LiveId" clId="{D634AA42-852E-4215-B5D9-52DE406B3105}" dt="2026-05-12T16:34:15.927" v="101" actId="1076"/>
          <ac:spMkLst>
            <pc:docMk/>
            <pc:sldMk cId="1847079003" sldId="265"/>
            <ac:spMk id="10" creationId="{2AC2E883-D634-E899-8827-CB2579FF880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475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4056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805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5737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788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29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18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801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571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148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625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0CB56-B19F-FC4E-950B-142313ABC5C1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D8058-EA62-1B44-AA78-0FB700E0AD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03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D3F1F9B1-69F7-3C59-DA9B-087861AE17E4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37FEFB2-D6F5-32DA-F0B7-916B6CA49BB7}"/>
              </a:ext>
            </a:extLst>
          </p:cNvPr>
          <p:cNvSpPr txBox="1"/>
          <p:nvPr/>
        </p:nvSpPr>
        <p:spPr>
          <a:xfrm>
            <a:off x="-534427" y="1297213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7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9D391AC-A3CD-158E-B460-F5807F875D0E}"/>
              </a:ext>
            </a:extLst>
          </p:cNvPr>
          <p:cNvSpPr txBox="1"/>
          <p:nvPr/>
        </p:nvSpPr>
        <p:spPr>
          <a:xfrm>
            <a:off x="2173605" y="1776696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Le guerre della cristianità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07BF4D0-41B1-364D-39BF-7DFB8D9EA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034" y="3634755"/>
            <a:ext cx="4193932" cy="287240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E52265-A670-16EB-8D98-4CE9B62BFF0E}"/>
              </a:ext>
            </a:extLst>
          </p:cNvPr>
          <p:cNvSpPr txBox="1"/>
          <p:nvPr/>
        </p:nvSpPr>
        <p:spPr>
          <a:xfrm>
            <a:off x="3748135" y="6480002"/>
            <a:ext cx="32139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Bibliothèque Nationale de France/Opera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708866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L’Europa e il mondo non cristiano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4624" y="2369365"/>
            <a:ext cx="22002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 partire dall’XI secolo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211387" y="1967155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l’Europa iniziò a espandersi verso territori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non cristiani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211387" y="2602966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mondo cristiano iniziò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intolleranza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765674" y="1565972"/>
            <a:ext cx="168592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crociate in Palestina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765674" y="1967155"/>
            <a:ext cx="16859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guerre agli Arabi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 Spagna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765674" y="2528173"/>
            <a:ext cx="1685926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conquista dei territori slavi in Europa orientale</a:t>
            </a:r>
          </a:p>
        </p:txBody>
      </p:sp>
      <p:cxnSp>
        <p:nvCxnSpPr>
          <p:cNvPr id="13" name="Connettore 2 12"/>
          <p:cNvCxnSpPr>
            <a:stCxn id="8" idx="3"/>
            <a:endCxn id="10" idx="1"/>
          </p:cNvCxnSpPr>
          <p:nvPr/>
        </p:nvCxnSpPr>
        <p:spPr>
          <a:xfrm flipV="1">
            <a:off x="4259262" y="1710693"/>
            <a:ext cx="506412" cy="4948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3"/>
            <a:endCxn id="11" idx="1"/>
          </p:cNvCxnSpPr>
          <p:nvPr/>
        </p:nvCxnSpPr>
        <p:spPr>
          <a:xfrm>
            <a:off x="4259262" y="2205518"/>
            <a:ext cx="5064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12" idx="1"/>
          </p:cNvCxnSpPr>
          <p:nvPr/>
        </p:nvCxnSpPr>
        <p:spPr>
          <a:xfrm>
            <a:off x="4259262" y="2205518"/>
            <a:ext cx="506412" cy="6546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>
            <a:stCxn id="10" idx="3"/>
          </p:cNvCxnSpPr>
          <p:nvPr/>
        </p:nvCxnSpPr>
        <p:spPr>
          <a:xfrm>
            <a:off x="6451600" y="1710693"/>
            <a:ext cx="330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>
            <a:stCxn id="12" idx="3"/>
          </p:cNvCxnSpPr>
          <p:nvPr/>
        </p:nvCxnSpPr>
        <p:spPr>
          <a:xfrm>
            <a:off x="6451600" y="2860179"/>
            <a:ext cx="330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>
            <a:off x="6781800" y="1710693"/>
            <a:ext cx="0" cy="114948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6781800" y="2276925"/>
            <a:ext cx="3556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7137401" y="1842917"/>
            <a:ext cx="1625600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liberare quei territori dalla presenza degli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infedeli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7137402" y="3915410"/>
            <a:ext cx="16256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c’era anche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motivazione economica</a:t>
            </a:r>
          </a:p>
        </p:txBody>
      </p:sp>
      <p:cxnSp>
        <p:nvCxnSpPr>
          <p:cNvPr id="42" name="Connettore 2 41"/>
          <p:cNvCxnSpPr>
            <a:cxnSpLocks/>
          </p:cNvCxnSpPr>
          <p:nvPr/>
        </p:nvCxnSpPr>
        <p:spPr>
          <a:xfrm flipV="1">
            <a:off x="7950201" y="2702421"/>
            <a:ext cx="0" cy="3347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7137402" y="5011397"/>
            <a:ext cx="1625600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conquistare nuove terre per ricavare ricchezze e trovare nuovi spazi per il commercio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7137400" y="3049749"/>
            <a:ext cx="1625601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nacque il concetto di GUERRA SANTA</a:t>
            </a:r>
          </a:p>
        </p:txBody>
      </p:sp>
      <p:cxnSp>
        <p:nvCxnSpPr>
          <p:cNvPr id="49" name="Connettore 2 48"/>
          <p:cNvCxnSpPr>
            <a:cxnSpLocks/>
            <a:endCxn id="41" idx="0"/>
          </p:cNvCxnSpPr>
          <p:nvPr/>
        </p:nvCxnSpPr>
        <p:spPr>
          <a:xfrm>
            <a:off x="7950201" y="3537624"/>
            <a:ext cx="1" cy="3777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stCxn id="41" idx="2"/>
            <a:endCxn id="45" idx="0"/>
          </p:cNvCxnSpPr>
          <p:nvPr/>
        </p:nvCxnSpPr>
        <p:spPr>
          <a:xfrm>
            <a:off x="7950202" y="4579422"/>
            <a:ext cx="0" cy="4319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e 5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1597819" y="3653870"/>
            <a:ext cx="155416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verso chi aveva idee religiose diverse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1597819" y="4478672"/>
            <a:ext cx="155416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persecuzione e sterminio degli ERETICI</a:t>
            </a:r>
          </a:p>
        </p:txBody>
      </p:sp>
      <p:sp>
        <p:nvSpPr>
          <p:cNvPr id="58" name="CasellaDiTesto 57"/>
          <p:cNvSpPr txBox="1"/>
          <p:nvPr/>
        </p:nvSpPr>
        <p:spPr>
          <a:xfrm>
            <a:off x="3380581" y="3653870"/>
            <a:ext cx="155416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verso gli EBREI</a:t>
            </a:r>
          </a:p>
        </p:txBody>
      </p:sp>
      <p:cxnSp>
        <p:nvCxnSpPr>
          <p:cNvPr id="59" name="Connettore 2 58"/>
          <p:cNvCxnSpPr>
            <a:stCxn id="9" idx="2"/>
            <a:endCxn id="58" idx="0"/>
          </p:cNvCxnSpPr>
          <p:nvPr/>
        </p:nvCxnSpPr>
        <p:spPr>
          <a:xfrm>
            <a:off x="3235325" y="3079692"/>
            <a:ext cx="922337" cy="5741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stCxn id="9" idx="2"/>
            <a:endCxn id="56" idx="0"/>
          </p:cNvCxnSpPr>
          <p:nvPr/>
        </p:nvCxnSpPr>
        <p:spPr>
          <a:xfrm flipH="1">
            <a:off x="2374900" y="3079692"/>
            <a:ext cx="860425" cy="5741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stCxn id="56" idx="2"/>
            <a:endCxn id="57" idx="0"/>
          </p:cNvCxnSpPr>
          <p:nvPr/>
        </p:nvCxnSpPr>
        <p:spPr>
          <a:xfrm>
            <a:off x="2374900" y="4130596"/>
            <a:ext cx="0" cy="3480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72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guerre in Spagna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4012" y="1624255"/>
            <a:ext cx="204787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riconquista del territorio spagnolo da parte dei cristiani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794001" y="1717898"/>
            <a:ext cx="16256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chiamata</a:t>
            </a:r>
          </a:p>
          <a:p>
            <a:pPr algn="ctr">
              <a:defRPr/>
            </a:pP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RECONQUISTA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401887" y="1956261"/>
            <a:ext cx="39211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794001" y="2561118"/>
            <a:ext cx="1625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ed ebbe alcune fasi</a:t>
            </a:r>
          </a:p>
        </p:txBody>
      </p:sp>
      <p:cxnSp>
        <p:nvCxnSpPr>
          <p:cNvPr id="14" name="Connettore 2 13"/>
          <p:cNvCxnSpPr>
            <a:stCxn id="8" idx="2"/>
            <a:endCxn id="13" idx="0"/>
          </p:cNvCxnSpPr>
          <p:nvPr/>
        </p:nvCxnSpPr>
        <p:spPr>
          <a:xfrm>
            <a:off x="3606801" y="2194624"/>
            <a:ext cx="0" cy="3664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124324" y="2991665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714</a:t>
            </a:r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4956174" y="3060266"/>
            <a:ext cx="39338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l’espansione araba aveva raggiunto la massima estensione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124324" y="3626665"/>
            <a:ext cx="9683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740 </a:t>
            </a:r>
            <a:r>
              <a:rPr lang="it-IT" dirty="0"/>
              <a:t>e l’</a:t>
            </a:r>
            <a:r>
              <a:rPr lang="it-IT" b="1" dirty="0"/>
              <a:t>840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4956173" y="3967184"/>
            <a:ext cx="393382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Franchi consolidarono i propri confini, spingendo i musulmani più a sud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124324" y="4553765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1212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4956174" y="4749563"/>
            <a:ext cx="393382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cristiani sconfissero gli arabi a </a:t>
            </a:r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Las </a:t>
            </a:r>
            <a:r>
              <a:rPr lang="it-IT" sz="11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Navas</a:t>
            </a:r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de Tolosa</a:t>
            </a:r>
            <a:endParaRPr lang="it-IT" sz="11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4124324" y="5226865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1257</a:t>
            </a:r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4956174" y="5422663"/>
            <a:ext cx="39338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dopo la caduta di Cordova, i possedimenti musulmani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risultarono molto ridotti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4124324" y="6039665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1492</a:t>
            </a:r>
            <a:endParaRPr lang="it-IT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4956174" y="6235463"/>
            <a:ext cx="30575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cristiani conquistarono GRANADA, ultimo dominio arabo in Spagna </a:t>
            </a:r>
          </a:p>
        </p:txBody>
      </p:sp>
      <p:sp>
        <p:nvSpPr>
          <p:cNvPr id="30" name="Ovale 2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32" name="Connettore 1 31"/>
          <p:cNvCxnSpPr>
            <a:stCxn id="13" idx="2"/>
          </p:cNvCxnSpPr>
          <p:nvPr/>
        </p:nvCxnSpPr>
        <p:spPr>
          <a:xfrm>
            <a:off x="3606801" y="2850559"/>
            <a:ext cx="0" cy="335936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28" idx="1"/>
          </p:cNvCxnSpPr>
          <p:nvPr/>
        </p:nvCxnSpPr>
        <p:spPr>
          <a:xfrm>
            <a:off x="3606801" y="6209925"/>
            <a:ext cx="51752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3606801" y="5422663"/>
            <a:ext cx="51752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>
            <a:off x="3581402" y="4749326"/>
            <a:ext cx="5429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</p:cNvCxnSpPr>
          <p:nvPr/>
        </p:nvCxnSpPr>
        <p:spPr>
          <a:xfrm>
            <a:off x="3606801" y="3873125"/>
            <a:ext cx="4921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cxnSpLocks/>
          </p:cNvCxnSpPr>
          <p:nvPr/>
        </p:nvCxnSpPr>
        <p:spPr>
          <a:xfrm>
            <a:off x="3606801" y="3187463"/>
            <a:ext cx="4921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CC4BB02B-B548-9BFA-DBD2-13F688B22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" y="3659122"/>
            <a:ext cx="3446584" cy="259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92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crociate in Palestina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4624" y="1329476"/>
            <a:ext cx="17049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Verso la metà dell’XI secolo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714501" y="1712559"/>
            <a:ext cx="118109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TURCHI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289301" y="1618917"/>
            <a:ext cx="16256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erano impadroniti dell’Asia Minore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89301" y="2378298"/>
            <a:ext cx="16256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occuparono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PALESTINA</a:t>
            </a: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>
            <a:off x="2895600" y="1857280"/>
            <a:ext cx="3937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9" idx="2"/>
            <a:endCxn id="10" idx="0"/>
          </p:cNvCxnSpPr>
          <p:nvPr/>
        </p:nvCxnSpPr>
        <p:spPr>
          <a:xfrm>
            <a:off x="4102101" y="2095643"/>
            <a:ext cx="0" cy="2826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4953000" y="2447666"/>
            <a:ext cx="1120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si diffuse l’idea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175420" y="2158225"/>
            <a:ext cx="281618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la cristianità fosse in pericolo mortale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175420" y="2616661"/>
            <a:ext cx="281618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i Turchi impedissero ai pellegrini cristiani di entrare in Terra Santa</a:t>
            </a:r>
          </a:p>
        </p:txBody>
      </p:sp>
      <p:cxnSp>
        <p:nvCxnSpPr>
          <p:cNvPr id="22" name="Connettore 2 21"/>
          <p:cNvCxnSpPr>
            <a:stCxn id="19" idx="3"/>
            <a:endCxn id="20" idx="1"/>
          </p:cNvCxnSpPr>
          <p:nvPr/>
        </p:nvCxnSpPr>
        <p:spPr>
          <a:xfrm flipV="1">
            <a:off x="6073820" y="2302946"/>
            <a:ext cx="101600" cy="2832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9" idx="3"/>
            <a:endCxn id="21" idx="1"/>
          </p:cNvCxnSpPr>
          <p:nvPr/>
        </p:nvCxnSpPr>
        <p:spPr>
          <a:xfrm>
            <a:off x="6073820" y="2586166"/>
            <a:ext cx="101600" cy="2688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289301" y="3269917"/>
            <a:ext cx="16256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l’Impero bizantino si sentiva minacciato</a:t>
            </a:r>
          </a:p>
        </p:txBody>
      </p:sp>
      <p:cxnSp>
        <p:nvCxnSpPr>
          <p:cNvPr id="32" name="Connettore 2 31"/>
          <p:cNvCxnSpPr>
            <a:stCxn id="10" idx="2"/>
            <a:endCxn id="30" idx="0"/>
          </p:cNvCxnSpPr>
          <p:nvPr/>
        </p:nvCxnSpPr>
        <p:spPr>
          <a:xfrm>
            <a:off x="4102101" y="2855024"/>
            <a:ext cx="0" cy="4148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30" idx="2"/>
          </p:cNvCxnSpPr>
          <p:nvPr/>
        </p:nvCxnSpPr>
        <p:spPr>
          <a:xfrm>
            <a:off x="4102101" y="3746643"/>
            <a:ext cx="0" cy="3602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2479277" y="3870751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1095</a:t>
            </a:r>
            <a:endParaRPr lang="it-IT" dirty="0"/>
          </a:p>
        </p:txBody>
      </p:sp>
      <p:sp>
        <p:nvSpPr>
          <p:cNvPr id="42" name="CasellaDiTesto 41"/>
          <p:cNvSpPr txBox="1"/>
          <p:nvPr/>
        </p:nvSpPr>
        <p:spPr>
          <a:xfrm>
            <a:off x="3289301" y="4106884"/>
            <a:ext cx="16256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chiese aiuto al papa e ai sovrani d’Europa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3289301" y="5098717"/>
            <a:ext cx="16256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l’Europa stava vivendo una fase di povertà e carestia</a:t>
            </a:r>
          </a:p>
        </p:txBody>
      </p:sp>
      <p:cxnSp>
        <p:nvCxnSpPr>
          <p:cNvPr id="44" name="Connettore 2 43"/>
          <p:cNvCxnSpPr>
            <a:stCxn id="42" idx="2"/>
            <a:endCxn id="43" idx="0"/>
          </p:cNvCxnSpPr>
          <p:nvPr/>
        </p:nvCxnSpPr>
        <p:spPr>
          <a:xfrm>
            <a:off x="4102101" y="4770896"/>
            <a:ext cx="0" cy="3278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2895600" y="6073279"/>
            <a:ext cx="240029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l’idea di una guerra di conquista fu accolta con favore</a:t>
            </a:r>
          </a:p>
        </p:txBody>
      </p:sp>
      <p:cxnSp>
        <p:nvCxnSpPr>
          <p:cNvPr id="50" name="Connettore 2 49"/>
          <p:cNvCxnSpPr>
            <a:stCxn id="43" idx="2"/>
            <a:endCxn id="49" idx="0"/>
          </p:cNvCxnSpPr>
          <p:nvPr/>
        </p:nvCxnSpPr>
        <p:spPr>
          <a:xfrm flipH="1">
            <a:off x="4095750" y="5762729"/>
            <a:ext cx="6351" cy="3105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5778501" y="5928558"/>
            <a:ext cx="118109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religiosi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5778501" y="6370399"/>
            <a:ext cx="134619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economici</a:t>
            </a:r>
          </a:p>
        </p:txBody>
      </p:sp>
      <p:cxnSp>
        <p:nvCxnSpPr>
          <p:cNvPr id="55" name="Connettore 2 54"/>
          <p:cNvCxnSpPr>
            <a:stCxn id="49" idx="3"/>
            <a:endCxn id="53" idx="1"/>
          </p:cNvCxnSpPr>
          <p:nvPr/>
        </p:nvCxnSpPr>
        <p:spPr>
          <a:xfrm flipV="1">
            <a:off x="5295899" y="6073279"/>
            <a:ext cx="482602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stCxn id="49" idx="3"/>
            <a:endCxn id="54" idx="1"/>
          </p:cNvCxnSpPr>
          <p:nvPr/>
        </p:nvCxnSpPr>
        <p:spPr>
          <a:xfrm>
            <a:off x="5295899" y="6311642"/>
            <a:ext cx="482602" cy="2034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C4EF85F-D53F-EAF9-2737-25A6F2E39C2D}"/>
              </a:ext>
            </a:extLst>
          </p:cNvPr>
          <p:cNvSpPr txBox="1"/>
          <p:nvPr/>
        </p:nvSpPr>
        <p:spPr>
          <a:xfrm>
            <a:off x="1209619" y="6343457"/>
            <a:ext cx="1346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Bibliothèque Nationale de France/Opera in Pubblico Dominio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36BA3828-1090-5E9A-0DB3-52711869C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7" y="3526154"/>
            <a:ext cx="2315999" cy="281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70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74624" y="1040035"/>
            <a:ext cx="20986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27 novembre 1095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08201" y="1235833"/>
            <a:ext cx="166369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PAPA URBANO II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292600" y="1235833"/>
            <a:ext cx="435609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invitò i soldati cristiani a partire per una crociata in Palestina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771900" y="1380554"/>
            <a:ext cx="520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699000" y="1868784"/>
            <a:ext cx="3543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ottenere ricompense spirituali ed economiche</a:t>
            </a:r>
          </a:p>
        </p:txBody>
      </p:sp>
      <p:cxnSp>
        <p:nvCxnSpPr>
          <p:cNvPr id="13" name="Connettore 2 12"/>
          <p:cNvCxnSpPr>
            <a:stCxn id="8" idx="2"/>
            <a:endCxn id="12" idx="0"/>
          </p:cNvCxnSpPr>
          <p:nvPr/>
        </p:nvCxnSpPr>
        <p:spPr>
          <a:xfrm>
            <a:off x="6470650" y="1525274"/>
            <a:ext cx="0" cy="3435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699000" y="2478384"/>
            <a:ext cx="3543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una nuova figura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perfetto cristiano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638800" y="3140833"/>
            <a:ext cx="166369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soldato che combatteva contro</a:t>
            </a:r>
          </a:p>
        </p:txBody>
      </p:sp>
      <p:cxnSp>
        <p:nvCxnSpPr>
          <p:cNvPr id="19" name="Connettore 2 18"/>
          <p:cNvCxnSpPr>
            <a:stCxn id="12" idx="2"/>
            <a:endCxn id="17" idx="0"/>
          </p:cNvCxnSpPr>
          <p:nvPr/>
        </p:nvCxnSpPr>
        <p:spPr>
          <a:xfrm>
            <a:off x="6470650" y="2158225"/>
            <a:ext cx="0" cy="3201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7" idx="2"/>
            <a:endCxn id="18" idx="0"/>
          </p:cNvCxnSpPr>
          <p:nvPr/>
        </p:nvCxnSpPr>
        <p:spPr>
          <a:xfrm>
            <a:off x="6470650" y="2767825"/>
            <a:ext cx="0" cy="3730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7531100" y="3011631"/>
            <a:ext cx="889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infedeli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7531100" y="3512389"/>
            <a:ext cx="889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eretici</a:t>
            </a:r>
          </a:p>
        </p:txBody>
      </p:sp>
      <p:cxnSp>
        <p:nvCxnSpPr>
          <p:cNvPr id="28" name="Connettore 2 27"/>
          <p:cNvCxnSpPr>
            <a:stCxn id="18" idx="3"/>
            <a:endCxn id="26" idx="1"/>
          </p:cNvCxnSpPr>
          <p:nvPr/>
        </p:nvCxnSpPr>
        <p:spPr>
          <a:xfrm>
            <a:off x="7302499" y="3379196"/>
            <a:ext cx="228601" cy="2779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18" idx="3"/>
            <a:endCxn id="25" idx="1"/>
          </p:cNvCxnSpPr>
          <p:nvPr/>
        </p:nvCxnSpPr>
        <p:spPr>
          <a:xfrm flipV="1">
            <a:off x="7302499" y="3156352"/>
            <a:ext cx="228601" cy="22284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e 3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72835ED-EE2F-F1B8-24DF-E42189FC3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79196"/>
            <a:ext cx="5427662" cy="3478804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0011E68C-ED77-75D0-9A0D-41201CC85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99119"/>
            <a:ext cx="2108201" cy="858881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6C6A2F3-C91F-3270-9952-B684A75D93F2}"/>
              </a:ext>
            </a:extLst>
          </p:cNvPr>
          <p:cNvSpPr txBox="1"/>
          <p:nvPr/>
        </p:nvSpPr>
        <p:spPr>
          <a:xfrm>
            <a:off x="0" y="6003612"/>
            <a:ext cx="239334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</a:rPr>
              <a:t>Gli itinerari delle prime</a:t>
            </a:r>
          </a:p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</a:rPr>
              <a:t>quattro crociate</a:t>
            </a:r>
          </a:p>
        </p:txBody>
      </p:sp>
    </p:spTree>
    <p:extLst>
      <p:ext uri="{BB962C8B-B14F-4D97-AF65-F5344CB8AC3E}">
        <p14:creationId xmlns:p14="http://schemas.microsoft.com/office/powerpoint/2010/main" val="1819538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231900" y="1019553"/>
            <a:ext cx="33909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primi a rispondere furono un gruppo di cavalieri e contadini poveri che non giunsero mai a Gerusalemme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016500" y="1200426"/>
            <a:ext cx="28956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cosiddetta CROCIATA DEI PEZZENTI</a:t>
            </a: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 flipV="1">
            <a:off x="4622800" y="1345147"/>
            <a:ext cx="393700" cy="64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cxnSpLocks/>
            <a:stCxn id="6" idx="2"/>
            <a:endCxn id="23" idx="0"/>
          </p:cNvCxnSpPr>
          <p:nvPr/>
        </p:nvCxnSpPr>
        <p:spPr>
          <a:xfrm>
            <a:off x="2927350" y="1683565"/>
            <a:ext cx="0" cy="2614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483100" y="1952663"/>
            <a:ext cx="2755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GOFFREDO DI BUGLIONE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endCxn id="17" idx="1"/>
          </p:cNvCxnSpPr>
          <p:nvPr/>
        </p:nvCxnSpPr>
        <p:spPr>
          <a:xfrm>
            <a:off x="3975100" y="2089705"/>
            <a:ext cx="508000" cy="76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998306" y="1756865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1096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1879600" y="1944984"/>
            <a:ext cx="20955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PRIMA CROCIATA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517650" y="2561784"/>
            <a:ext cx="2806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 presero parte soldati e ordini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MONACI-CAVALIERI</a:t>
            </a:r>
          </a:p>
        </p:txBody>
      </p:sp>
      <p:cxnSp>
        <p:nvCxnSpPr>
          <p:cNvPr id="25" name="Connettore 2 24"/>
          <p:cNvCxnSpPr>
            <a:stCxn id="23" idx="2"/>
            <a:endCxn id="24" idx="0"/>
          </p:cNvCxnSpPr>
          <p:nvPr/>
        </p:nvCxnSpPr>
        <p:spPr>
          <a:xfrm flipH="1">
            <a:off x="2921000" y="2234425"/>
            <a:ext cx="6350" cy="3273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31" idx="1"/>
          </p:cNvCxnSpPr>
          <p:nvPr/>
        </p:nvCxnSpPr>
        <p:spPr>
          <a:xfrm flipV="1">
            <a:off x="4340225" y="2791529"/>
            <a:ext cx="549275" cy="41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889500" y="2553166"/>
            <a:ext cx="2108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come Templari, Cavalieri Teutonici e Ospedalieri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1009457" y="3145906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1099</a:t>
            </a:r>
            <a:endParaRPr lang="it-IT" dirty="0"/>
          </a:p>
        </p:txBody>
      </p:sp>
      <p:cxnSp>
        <p:nvCxnSpPr>
          <p:cNvPr id="34" name="Connettore 2 33"/>
          <p:cNvCxnSpPr>
            <a:stCxn id="24" idx="2"/>
            <a:endCxn id="38" idx="0"/>
          </p:cNvCxnSpPr>
          <p:nvPr/>
        </p:nvCxnSpPr>
        <p:spPr>
          <a:xfrm>
            <a:off x="2921000" y="3038510"/>
            <a:ext cx="0" cy="2776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1866900" y="3316166"/>
            <a:ext cx="21082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Gerusalemme fu conquistata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4406900" y="3316166"/>
            <a:ext cx="36576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fondati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Stati cristiani: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Gerusalemme, Edessa, Antiochia, Tripoli, San Giovanni d’Acri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stCxn id="38" idx="3"/>
            <a:endCxn id="39" idx="1"/>
          </p:cNvCxnSpPr>
          <p:nvPr/>
        </p:nvCxnSpPr>
        <p:spPr>
          <a:xfrm>
            <a:off x="3975100" y="3554529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38" idx="2"/>
          </p:cNvCxnSpPr>
          <p:nvPr/>
        </p:nvCxnSpPr>
        <p:spPr>
          <a:xfrm>
            <a:off x="2921000" y="3792892"/>
            <a:ext cx="0" cy="3695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203200" y="4779465"/>
            <a:ext cx="183038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1147</a:t>
            </a:r>
            <a:r>
              <a:rPr lang="it-IT" dirty="0"/>
              <a:t> e il </a:t>
            </a:r>
            <a:r>
              <a:rPr lang="it-IT" b="1" dirty="0"/>
              <a:t>1149</a:t>
            </a:r>
            <a:r>
              <a:rPr lang="it-IT" dirty="0"/>
              <a:t> 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1879600" y="4975263"/>
            <a:ext cx="20955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SECONDA CROCIATA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4406900" y="4975263"/>
            <a:ext cx="15367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resistere agli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attacchi musulmani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stCxn id="46" idx="3"/>
            <a:endCxn id="47" idx="1"/>
          </p:cNvCxnSpPr>
          <p:nvPr/>
        </p:nvCxnSpPr>
        <p:spPr>
          <a:xfrm>
            <a:off x="3975100" y="5213626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6346825" y="4975263"/>
            <a:ext cx="26416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 presero parte Luigi VII di Francia e l’imperatore Corrado III di Svevia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9" name="Connettore 2 58"/>
          <p:cNvCxnSpPr>
            <a:stCxn id="47" idx="3"/>
            <a:endCxn id="56" idx="1"/>
          </p:cNvCxnSpPr>
          <p:nvPr/>
        </p:nvCxnSpPr>
        <p:spPr>
          <a:xfrm>
            <a:off x="5943600" y="5213626"/>
            <a:ext cx="4032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endCxn id="46" idx="0"/>
          </p:cNvCxnSpPr>
          <p:nvPr/>
        </p:nvCxnSpPr>
        <p:spPr>
          <a:xfrm>
            <a:off x="2921000" y="4639189"/>
            <a:ext cx="6350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CasellaDiTesto 65"/>
          <p:cNvSpPr txBox="1"/>
          <p:nvPr/>
        </p:nvSpPr>
        <p:spPr>
          <a:xfrm>
            <a:off x="624469" y="3873006"/>
            <a:ext cx="1375665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meno di 50 anni dopo</a:t>
            </a:r>
          </a:p>
        </p:txBody>
      </p:sp>
      <p:sp>
        <p:nvSpPr>
          <p:cNvPr id="68" name="CasellaDiTesto 67"/>
          <p:cNvSpPr txBox="1"/>
          <p:nvPr/>
        </p:nvSpPr>
        <p:spPr>
          <a:xfrm>
            <a:off x="1866900" y="4162463"/>
            <a:ext cx="21082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Edessa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fu riconquistata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dai  musulmani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CasellaDiTesto 68"/>
          <p:cNvSpPr txBox="1"/>
          <p:nvPr/>
        </p:nvSpPr>
        <p:spPr>
          <a:xfrm>
            <a:off x="1866900" y="5888449"/>
            <a:ext cx="2108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un fallimento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0" name="Connettore 2 69"/>
          <p:cNvCxnSpPr>
            <a:cxnSpLocks/>
            <a:endCxn id="69" idx="0"/>
          </p:cNvCxnSpPr>
          <p:nvPr/>
        </p:nvCxnSpPr>
        <p:spPr>
          <a:xfrm flipH="1">
            <a:off x="2921000" y="5518895"/>
            <a:ext cx="6350" cy="3695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CasellaDiTesto 75"/>
          <p:cNvSpPr txBox="1"/>
          <p:nvPr/>
        </p:nvSpPr>
        <p:spPr>
          <a:xfrm>
            <a:off x="7543682" y="5573290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1187</a:t>
            </a:r>
            <a:endParaRPr lang="it-IT" dirty="0"/>
          </a:p>
        </p:txBody>
      </p:sp>
      <p:sp>
        <p:nvSpPr>
          <p:cNvPr id="77" name="CasellaDiTesto 76"/>
          <p:cNvSpPr txBox="1"/>
          <p:nvPr/>
        </p:nvSpPr>
        <p:spPr>
          <a:xfrm>
            <a:off x="4368799" y="5794714"/>
            <a:ext cx="329882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musulmani del gran sultano d’Egitto e Siria (SALADINO) riconquistarono Gerusalemme</a:t>
            </a:r>
          </a:p>
        </p:txBody>
      </p:sp>
      <p:cxnSp>
        <p:nvCxnSpPr>
          <p:cNvPr id="78" name="Connettore 2 77"/>
          <p:cNvCxnSpPr>
            <a:cxnSpLocks/>
            <a:stCxn id="69" idx="3"/>
            <a:endCxn id="77" idx="1"/>
          </p:cNvCxnSpPr>
          <p:nvPr/>
        </p:nvCxnSpPr>
        <p:spPr>
          <a:xfrm flipV="1">
            <a:off x="3975100" y="6033077"/>
            <a:ext cx="393699" cy="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Ovale 8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74885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3200" y="1236165"/>
            <a:ext cx="183038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1189</a:t>
            </a:r>
            <a:r>
              <a:rPr lang="it-IT" dirty="0"/>
              <a:t> e il </a:t>
            </a:r>
            <a:r>
              <a:rPr lang="it-IT" b="1" dirty="0"/>
              <a:t>1192</a:t>
            </a:r>
            <a:r>
              <a:rPr lang="it-IT" dirty="0"/>
              <a:t>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879600" y="1431963"/>
            <a:ext cx="20955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TERZA CROCIATA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406899" y="1338321"/>
            <a:ext cx="403456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organizzata da Filippo II Augusto di Francia, Riccardo I Cuor di Leone d’Inghilterra e dall’imperatore Federico Barbarossa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>
            <a:off x="3975100" y="1576684"/>
            <a:ext cx="4317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879600" y="2097383"/>
            <a:ext cx="2095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riconquistare Gerusalemme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330700" y="2191025"/>
            <a:ext cx="952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fallì</a:t>
            </a:r>
          </a:p>
        </p:txBody>
      </p:sp>
      <p:cxnSp>
        <p:nvCxnSpPr>
          <p:cNvPr id="14" name="Connettore 2 13"/>
          <p:cNvCxnSpPr>
            <a:stCxn id="7" idx="2"/>
            <a:endCxn id="12" idx="0"/>
          </p:cNvCxnSpPr>
          <p:nvPr/>
        </p:nvCxnSpPr>
        <p:spPr>
          <a:xfrm>
            <a:off x="2927350" y="1721404"/>
            <a:ext cx="0" cy="3759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2" idx="3"/>
            <a:endCxn id="13" idx="1"/>
          </p:cNvCxnSpPr>
          <p:nvPr/>
        </p:nvCxnSpPr>
        <p:spPr>
          <a:xfrm>
            <a:off x="3975100" y="2335746"/>
            <a:ext cx="3556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03200" y="2810965"/>
            <a:ext cx="183038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1202</a:t>
            </a:r>
            <a:r>
              <a:rPr lang="it-IT" dirty="0"/>
              <a:t> e il </a:t>
            </a:r>
            <a:r>
              <a:rPr lang="it-IT" b="1" dirty="0"/>
              <a:t>1204</a:t>
            </a:r>
            <a:r>
              <a:rPr lang="it-IT" dirty="0"/>
              <a:t> 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879600" y="3006763"/>
            <a:ext cx="20955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QUARTA CROCIATA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406900" y="3006763"/>
            <a:ext cx="2844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risolse nel saccheggio di Costantinopoli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7667624" y="2913121"/>
            <a:ext cx="12731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lotta fratricida tra cristiani</a:t>
            </a:r>
          </a:p>
        </p:txBody>
      </p:sp>
      <p:cxnSp>
        <p:nvCxnSpPr>
          <p:cNvPr id="25" name="Connettore 2 24"/>
          <p:cNvCxnSpPr>
            <a:stCxn id="22" idx="3"/>
            <a:endCxn id="23" idx="1"/>
          </p:cNvCxnSpPr>
          <p:nvPr/>
        </p:nvCxnSpPr>
        <p:spPr>
          <a:xfrm>
            <a:off x="3975100" y="3151484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3" idx="3"/>
            <a:endCxn id="24" idx="1"/>
          </p:cNvCxnSpPr>
          <p:nvPr/>
        </p:nvCxnSpPr>
        <p:spPr>
          <a:xfrm>
            <a:off x="7251700" y="3151484"/>
            <a:ext cx="4159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12" idx="2"/>
            <a:endCxn id="22" idx="0"/>
          </p:cNvCxnSpPr>
          <p:nvPr/>
        </p:nvCxnSpPr>
        <p:spPr>
          <a:xfrm>
            <a:off x="2927350" y="2574109"/>
            <a:ext cx="0" cy="4326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009457" y="3561952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1212</a:t>
            </a:r>
            <a:endParaRPr lang="it-IT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1879600" y="3743363"/>
            <a:ext cx="209550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CROCIATA DEI FANCIULLI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4406900" y="3743363"/>
            <a:ext cx="2984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ragazzini fanatici fiduciosi di poter convincere i Turchi a cedere Gerusalemme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7740648" y="3649776"/>
            <a:ext cx="127317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morirono di stenti lungo il tragitto</a:t>
            </a:r>
          </a:p>
        </p:txBody>
      </p:sp>
      <p:cxnSp>
        <p:nvCxnSpPr>
          <p:cNvPr id="39" name="Connettore 2 38"/>
          <p:cNvCxnSpPr>
            <a:stCxn id="37" idx="3"/>
            <a:endCxn id="38" idx="1"/>
          </p:cNvCxnSpPr>
          <p:nvPr/>
        </p:nvCxnSpPr>
        <p:spPr>
          <a:xfrm>
            <a:off x="7391400" y="3981726"/>
            <a:ext cx="349248" cy="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36" idx="3"/>
            <a:endCxn id="37" idx="1"/>
          </p:cNvCxnSpPr>
          <p:nvPr/>
        </p:nvCxnSpPr>
        <p:spPr>
          <a:xfrm>
            <a:off x="3975100" y="3981726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203200" y="4436565"/>
            <a:ext cx="1830388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corso del XIII secolo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1879600" y="4777084"/>
            <a:ext cx="2095500" cy="664012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QUINTA,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SESTA,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SETTIMA e l’OTTAVA CROCIATA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4330700" y="4875161"/>
            <a:ext cx="952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fallirono tutte</a:t>
            </a:r>
          </a:p>
        </p:txBody>
      </p:sp>
      <p:cxnSp>
        <p:nvCxnSpPr>
          <p:cNvPr id="49" name="Connettore 2 48"/>
          <p:cNvCxnSpPr>
            <a:stCxn id="22" idx="2"/>
            <a:endCxn id="36" idx="0"/>
          </p:cNvCxnSpPr>
          <p:nvPr/>
        </p:nvCxnSpPr>
        <p:spPr>
          <a:xfrm>
            <a:off x="2927350" y="3296204"/>
            <a:ext cx="0" cy="4471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stCxn id="36" idx="2"/>
            <a:endCxn id="47" idx="0"/>
          </p:cNvCxnSpPr>
          <p:nvPr/>
        </p:nvCxnSpPr>
        <p:spPr>
          <a:xfrm>
            <a:off x="2927350" y="4220089"/>
            <a:ext cx="0" cy="5569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cxnSpLocks/>
            <a:stCxn id="47" idx="3"/>
            <a:endCxn id="48" idx="1"/>
          </p:cNvCxnSpPr>
          <p:nvPr/>
        </p:nvCxnSpPr>
        <p:spPr>
          <a:xfrm>
            <a:off x="3975100" y="5109090"/>
            <a:ext cx="355600" cy="44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/>
          <p:cNvSpPr txBox="1"/>
          <p:nvPr/>
        </p:nvSpPr>
        <p:spPr>
          <a:xfrm>
            <a:off x="3641340" y="5724563"/>
            <a:ext cx="2336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risultato finale delle crociate fu</a:t>
            </a:r>
          </a:p>
        </p:txBody>
      </p:sp>
      <p:cxnSp>
        <p:nvCxnSpPr>
          <p:cNvPr id="60" name="Connettore 2 59"/>
          <p:cNvCxnSpPr>
            <a:cxnSpLocks/>
            <a:stCxn id="48" idx="2"/>
            <a:endCxn id="59" idx="0"/>
          </p:cNvCxnSpPr>
          <p:nvPr/>
        </p:nvCxnSpPr>
        <p:spPr>
          <a:xfrm>
            <a:off x="4806950" y="5351887"/>
            <a:ext cx="2790" cy="3726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CasellaDiTesto 63"/>
          <p:cNvSpPr txBox="1"/>
          <p:nvPr/>
        </p:nvSpPr>
        <p:spPr>
          <a:xfrm>
            <a:off x="6181339" y="5253810"/>
            <a:ext cx="236855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fine dei contatti con le altre sponde del Mediterraneo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6181339" y="5920935"/>
            <a:ext cx="236855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crescita della diffidenza e del pregiudizio verso i musulmani</a:t>
            </a:r>
          </a:p>
        </p:txBody>
      </p:sp>
      <p:cxnSp>
        <p:nvCxnSpPr>
          <p:cNvPr id="66" name="Connettore 2 65"/>
          <p:cNvCxnSpPr>
            <a:stCxn id="59" idx="3"/>
            <a:endCxn id="64" idx="1"/>
          </p:cNvCxnSpPr>
          <p:nvPr/>
        </p:nvCxnSpPr>
        <p:spPr>
          <a:xfrm flipV="1">
            <a:off x="5978140" y="5492173"/>
            <a:ext cx="203199" cy="3771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>
            <a:stCxn id="59" idx="3"/>
            <a:endCxn id="65" idx="1"/>
          </p:cNvCxnSpPr>
          <p:nvPr/>
        </p:nvCxnSpPr>
        <p:spPr>
          <a:xfrm>
            <a:off x="5978140" y="5869284"/>
            <a:ext cx="203199" cy="2900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e 7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12382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lotta contro pagani ed eretici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03200" y="1885808"/>
            <a:ext cx="183038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1170</a:t>
            </a:r>
            <a:r>
              <a:rPr lang="it-IT" dirty="0"/>
              <a:t> e il </a:t>
            </a:r>
            <a:r>
              <a:rPr lang="it-IT" b="1" dirty="0"/>
              <a:t>1250</a:t>
            </a:r>
            <a:r>
              <a:rPr lang="it-IT" dirty="0"/>
              <a:t>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943100" y="2089265"/>
            <a:ext cx="19812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CAVALIERI TEUTONICI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943100" y="2703607"/>
            <a:ext cx="1981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ordine religioso-militare</a:t>
            </a: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2933700" y="2378706"/>
            <a:ext cx="0" cy="3249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292600" y="1808337"/>
            <a:ext cx="2108200" cy="8512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condussero una CROCIATA CENTRO GLI SLAVI dell’Europa orientale (pagani)</a:t>
            </a:r>
          </a:p>
        </p:txBody>
      </p:sp>
      <p:cxnSp>
        <p:nvCxnSpPr>
          <p:cNvPr id="14" name="Connettore 2 13"/>
          <p:cNvCxnSpPr>
            <a:stCxn id="8" idx="3"/>
            <a:endCxn id="13" idx="1"/>
          </p:cNvCxnSpPr>
          <p:nvPr/>
        </p:nvCxnSpPr>
        <p:spPr>
          <a:xfrm>
            <a:off x="3924300" y="2233986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6934200" y="1799824"/>
            <a:ext cx="1473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evangelizzarli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931024" y="2365422"/>
            <a:ext cx="20351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conquistare le loro terre</a:t>
            </a:r>
          </a:p>
        </p:txBody>
      </p:sp>
      <p:cxnSp>
        <p:nvCxnSpPr>
          <p:cNvPr id="22" name="Connettore 2 21"/>
          <p:cNvCxnSpPr>
            <a:stCxn id="13" idx="3"/>
            <a:endCxn id="20" idx="1"/>
          </p:cNvCxnSpPr>
          <p:nvPr/>
        </p:nvCxnSpPr>
        <p:spPr>
          <a:xfrm flipV="1">
            <a:off x="6400800" y="1944545"/>
            <a:ext cx="533400" cy="2894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3" idx="3"/>
            <a:endCxn id="21" idx="1"/>
          </p:cNvCxnSpPr>
          <p:nvPr/>
        </p:nvCxnSpPr>
        <p:spPr>
          <a:xfrm>
            <a:off x="6400800" y="2233986"/>
            <a:ext cx="530224" cy="2761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4292600" y="3273024"/>
            <a:ext cx="2108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ebbero successo</a:t>
            </a:r>
          </a:p>
        </p:txBody>
      </p:sp>
      <p:cxnSp>
        <p:nvCxnSpPr>
          <p:cNvPr id="29" name="Connettore 2 28"/>
          <p:cNvCxnSpPr>
            <a:stCxn id="13" idx="2"/>
          </p:cNvCxnSpPr>
          <p:nvPr/>
        </p:nvCxnSpPr>
        <p:spPr>
          <a:xfrm>
            <a:off x="5346700" y="2659634"/>
            <a:ext cx="0" cy="6133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3479800" y="3841016"/>
            <a:ext cx="1866900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gli Slavi si convertirono al cristianesimo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408612" y="3841016"/>
            <a:ext cx="198437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sulle terre slave sorsero molti nuovi villaggi e città</a:t>
            </a:r>
          </a:p>
        </p:txBody>
      </p:sp>
      <p:cxnSp>
        <p:nvCxnSpPr>
          <p:cNvPr id="34" name="Connettore 2 33"/>
          <p:cNvCxnSpPr>
            <a:stCxn id="28" idx="2"/>
            <a:endCxn id="32" idx="0"/>
          </p:cNvCxnSpPr>
          <p:nvPr/>
        </p:nvCxnSpPr>
        <p:spPr>
          <a:xfrm flipH="1">
            <a:off x="4413250" y="3562465"/>
            <a:ext cx="933450" cy="2785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28" idx="2"/>
            <a:endCxn id="33" idx="0"/>
          </p:cNvCxnSpPr>
          <p:nvPr/>
        </p:nvCxnSpPr>
        <p:spPr>
          <a:xfrm>
            <a:off x="5346700" y="3562465"/>
            <a:ext cx="1054100" cy="2785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0652000-06A9-6AFF-0A51-A55D938F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" y="4042972"/>
            <a:ext cx="3322157" cy="279527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D3F2798-782E-9BC7-134B-593440DB2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6145"/>
            <a:ext cx="729762" cy="128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69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15900" y="1063223"/>
            <a:ext cx="1168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Nelle città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790700" y="875938"/>
            <a:ext cx="18034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diffusero gruppi scontenti della corruzione della Chiesa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803400" y="1839949"/>
            <a:ext cx="1790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criticavano il papato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102100" y="1839949"/>
            <a:ext cx="3225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giungendo talvolta a non riconoscerne l’autorità</a:t>
            </a:r>
          </a:p>
        </p:txBody>
      </p:sp>
      <p:cxnSp>
        <p:nvCxnSpPr>
          <p:cNvPr id="10" name="Connettore 2 9"/>
          <p:cNvCxnSpPr>
            <a:stCxn id="6" idx="3"/>
            <a:endCxn id="7" idx="1"/>
          </p:cNvCxnSpPr>
          <p:nvPr/>
        </p:nvCxnSpPr>
        <p:spPr>
          <a:xfrm>
            <a:off x="1384300" y="1207944"/>
            <a:ext cx="406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7" idx="2"/>
            <a:endCxn id="8" idx="0"/>
          </p:cNvCxnSpPr>
          <p:nvPr/>
        </p:nvCxnSpPr>
        <p:spPr>
          <a:xfrm>
            <a:off x="2692400" y="1539950"/>
            <a:ext cx="6350" cy="2999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8" idx="3"/>
            <a:endCxn id="9" idx="1"/>
          </p:cNvCxnSpPr>
          <p:nvPr/>
        </p:nvCxnSpPr>
        <p:spPr>
          <a:xfrm>
            <a:off x="3594100" y="1984670"/>
            <a:ext cx="508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070225" y="3036527"/>
            <a:ext cx="116205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VALDESI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819275" y="2347074"/>
            <a:ext cx="177482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la Chiesa li dichiarò ERETICI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600575" y="2348957"/>
            <a:ext cx="19177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predicavano la povertà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4600575" y="2757832"/>
            <a:ext cx="3302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chiedevano al papa di rinunciare alle ricchezze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600575" y="3181247"/>
            <a:ext cx="3302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rifiutavano il culto dei santi e della Madonna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4600575" y="3574981"/>
            <a:ext cx="3302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credevano nell’esistenza del purgatorio</a:t>
            </a:r>
          </a:p>
        </p:txBody>
      </p:sp>
      <p:cxnSp>
        <p:nvCxnSpPr>
          <p:cNvPr id="31" name="Connettore 2 30"/>
          <p:cNvCxnSpPr>
            <a:stCxn id="20" idx="3"/>
            <a:endCxn id="27" idx="1"/>
          </p:cNvCxnSpPr>
          <p:nvPr/>
        </p:nvCxnSpPr>
        <p:spPr>
          <a:xfrm flipV="1">
            <a:off x="4232275" y="2493678"/>
            <a:ext cx="368300" cy="6875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cxnSpLocks/>
            <a:stCxn id="20" idx="3"/>
            <a:endCxn id="28" idx="1"/>
          </p:cNvCxnSpPr>
          <p:nvPr/>
        </p:nvCxnSpPr>
        <p:spPr>
          <a:xfrm flipV="1">
            <a:off x="4232275" y="2902553"/>
            <a:ext cx="368300" cy="2786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20" idx="3"/>
            <a:endCxn id="29" idx="1"/>
          </p:cNvCxnSpPr>
          <p:nvPr/>
        </p:nvCxnSpPr>
        <p:spPr>
          <a:xfrm>
            <a:off x="4232275" y="3181248"/>
            <a:ext cx="368300" cy="1447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20" idx="3"/>
            <a:endCxn id="30" idx="1"/>
          </p:cNvCxnSpPr>
          <p:nvPr/>
        </p:nvCxnSpPr>
        <p:spPr>
          <a:xfrm>
            <a:off x="4232275" y="3181248"/>
            <a:ext cx="368300" cy="5384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4022725" y="3942430"/>
            <a:ext cx="49911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volevano restare nella Chiesa, ma furono scomunicati e perseguitati</a:t>
            </a:r>
          </a:p>
        </p:txBody>
      </p:sp>
      <p:cxnSp>
        <p:nvCxnSpPr>
          <p:cNvPr id="46" name="Connettore 1 45"/>
          <p:cNvCxnSpPr>
            <a:stCxn id="20" idx="2"/>
          </p:cNvCxnSpPr>
          <p:nvPr/>
        </p:nvCxnSpPr>
        <p:spPr>
          <a:xfrm>
            <a:off x="3651250" y="3325968"/>
            <a:ext cx="0" cy="77096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44" idx="1"/>
          </p:cNvCxnSpPr>
          <p:nvPr/>
        </p:nvCxnSpPr>
        <p:spPr>
          <a:xfrm flipV="1">
            <a:off x="3651250" y="4087151"/>
            <a:ext cx="371475" cy="97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3070225" y="4455772"/>
            <a:ext cx="1162050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CÀTARI o ALBIGESI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4600575" y="4404694"/>
            <a:ext cx="3873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negavano la Chiesa, i sacramenti e la divinità di Cristo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4600575" y="4787777"/>
            <a:ext cx="3873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volevano vivere in modo “puro”, senza interessi materiali</a:t>
            </a:r>
          </a:p>
        </p:txBody>
      </p:sp>
      <p:cxnSp>
        <p:nvCxnSpPr>
          <p:cNvPr id="55" name="Connettore 2 54"/>
          <p:cNvCxnSpPr>
            <a:stCxn id="52" idx="3"/>
            <a:endCxn id="53" idx="1"/>
          </p:cNvCxnSpPr>
          <p:nvPr/>
        </p:nvCxnSpPr>
        <p:spPr>
          <a:xfrm flipV="1">
            <a:off x="4232275" y="4549415"/>
            <a:ext cx="368300" cy="1447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stCxn id="52" idx="3"/>
            <a:endCxn id="54" idx="1"/>
          </p:cNvCxnSpPr>
          <p:nvPr/>
        </p:nvCxnSpPr>
        <p:spPr>
          <a:xfrm>
            <a:off x="4232275" y="4694135"/>
            <a:ext cx="368300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2749550" y="5262023"/>
            <a:ext cx="1803400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papa INNOCENZO III indisse una crociata contro i </a:t>
            </a:r>
            <a:r>
              <a:rPr lang="it-IT" sz="1100" b="1" dirty="0" err="1">
                <a:solidFill>
                  <a:schemeClr val="bg1"/>
                </a:solidFill>
                <a:latin typeface="Arial"/>
                <a:cs typeface="Arial"/>
              </a:rPr>
              <a:t>càtari</a:t>
            </a:r>
            <a:endParaRPr lang="it-IT" sz="11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4857750" y="5454406"/>
            <a:ext cx="22352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invitò i cristiani a sterminarli</a:t>
            </a:r>
          </a:p>
        </p:txBody>
      </p:sp>
      <p:cxnSp>
        <p:nvCxnSpPr>
          <p:cNvPr id="64" name="Connettore 2 63"/>
          <p:cNvCxnSpPr>
            <a:stCxn id="62" idx="3"/>
            <a:endCxn id="63" idx="1"/>
          </p:cNvCxnSpPr>
          <p:nvPr/>
        </p:nvCxnSpPr>
        <p:spPr>
          <a:xfrm>
            <a:off x="4552950" y="5594029"/>
            <a:ext cx="304800" cy="50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e 6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3070224" y="6164004"/>
            <a:ext cx="1882775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PÀTARI e POVERELLI</a:t>
            </a:r>
          </a:p>
        </p:txBody>
      </p:sp>
      <p:sp>
        <p:nvSpPr>
          <p:cNvPr id="70" name="CasellaDiTesto 69"/>
          <p:cNvSpPr txBox="1"/>
          <p:nvPr/>
        </p:nvSpPr>
        <p:spPr>
          <a:xfrm>
            <a:off x="5222874" y="6164004"/>
            <a:ext cx="277812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perseguitati, ma meno duramente</a:t>
            </a:r>
          </a:p>
        </p:txBody>
      </p:sp>
      <p:cxnSp>
        <p:nvCxnSpPr>
          <p:cNvPr id="71" name="Connettore 2 70"/>
          <p:cNvCxnSpPr>
            <a:stCxn id="69" idx="3"/>
            <a:endCxn id="70" idx="1"/>
          </p:cNvCxnSpPr>
          <p:nvPr/>
        </p:nvCxnSpPr>
        <p:spPr>
          <a:xfrm>
            <a:off x="4952999" y="6308725"/>
            <a:ext cx="2698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1 74"/>
          <p:cNvCxnSpPr/>
          <p:nvPr/>
        </p:nvCxnSpPr>
        <p:spPr>
          <a:xfrm>
            <a:off x="2146300" y="2823800"/>
            <a:ext cx="0" cy="348492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2 76"/>
          <p:cNvCxnSpPr>
            <a:endCxn id="69" idx="1"/>
          </p:cNvCxnSpPr>
          <p:nvPr/>
        </p:nvCxnSpPr>
        <p:spPr>
          <a:xfrm flipV="1">
            <a:off x="2146300" y="6308725"/>
            <a:ext cx="923924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/>
          <p:nvPr/>
        </p:nvCxnSpPr>
        <p:spPr>
          <a:xfrm flipV="1">
            <a:off x="2133600" y="4694134"/>
            <a:ext cx="923924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/>
          <p:cNvCxnSpPr/>
          <p:nvPr/>
        </p:nvCxnSpPr>
        <p:spPr>
          <a:xfrm flipV="1">
            <a:off x="2133600" y="3181248"/>
            <a:ext cx="923924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2 81"/>
          <p:cNvCxnSpPr>
            <a:stCxn id="52" idx="2"/>
            <a:endCxn id="62" idx="0"/>
          </p:cNvCxnSpPr>
          <p:nvPr/>
        </p:nvCxnSpPr>
        <p:spPr>
          <a:xfrm>
            <a:off x="3651250" y="4932498"/>
            <a:ext cx="0" cy="3295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2 84"/>
          <p:cNvCxnSpPr>
            <a:stCxn id="8" idx="2"/>
            <a:endCxn id="21" idx="0"/>
          </p:cNvCxnSpPr>
          <p:nvPr/>
        </p:nvCxnSpPr>
        <p:spPr>
          <a:xfrm>
            <a:off x="2698750" y="2129390"/>
            <a:ext cx="7938" cy="2176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CasellaDiTesto 91"/>
          <p:cNvSpPr txBox="1"/>
          <p:nvPr/>
        </p:nvSpPr>
        <p:spPr>
          <a:xfrm>
            <a:off x="2211349" y="4975934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1208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065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55612" y="1113233"/>
            <a:ext cx="9683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1231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304924" y="1320421"/>
            <a:ext cx="2047875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istituito il TRIBUNALE DELL’INQUISIZIONE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797300" y="1320182"/>
            <a:ext cx="2184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difendere la “purezza”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della fede cattolica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 flipV="1">
            <a:off x="3352799" y="1558545"/>
            <a:ext cx="444501" cy="2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304923" y="2252051"/>
            <a:ext cx="20478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affidato ai DOMENICANI</a:t>
            </a: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 flipH="1">
            <a:off x="2328861" y="1797147"/>
            <a:ext cx="1" cy="4549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797300" y="2264825"/>
            <a:ext cx="2184400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processando gli ERETICI</a:t>
            </a:r>
          </a:p>
        </p:txBody>
      </p:sp>
      <p:cxnSp>
        <p:nvCxnSpPr>
          <p:cNvPr id="17" name="Connettore 2 16"/>
          <p:cNvCxnSpPr>
            <a:stCxn id="8" idx="2"/>
            <a:endCxn id="16" idx="0"/>
          </p:cNvCxnSpPr>
          <p:nvPr/>
        </p:nvCxnSpPr>
        <p:spPr>
          <a:xfrm>
            <a:off x="4889500" y="1796908"/>
            <a:ext cx="0" cy="4679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797300" y="3042112"/>
            <a:ext cx="2184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durante gli interrogatori era ammessa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tortura</a:t>
            </a:r>
          </a:p>
        </p:txBody>
      </p:sp>
      <p:cxnSp>
        <p:nvCxnSpPr>
          <p:cNvPr id="21" name="Connettore 2 20"/>
          <p:cNvCxnSpPr>
            <a:stCxn id="16" idx="2"/>
            <a:endCxn id="20" idx="0"/>
          </p:cNvCxnSpPr>
          <p:nvPr/>
        </p:nvCxnSpPr>
        <p:spPr>
          <a:xfrm>
            <a:off x="4889500" y="2554266"/>
            <a:ext cx="0" cy="4878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797300" y="4008860"/>
            <a:ext cx="21844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colpevoli subivano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pene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di vario tipo, come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0" idx="2"/>
            <a:endCxn id="24" idx="0"/>
          </p:cNvCxnSpPr>
          <p:nvPr/>
        </p:nvCxnSpPr>
        <p:spPr>
          <a:xfrm>
            <a:off x="4889500" y="3518838"/>
            <a:ext cx="0" cy="4900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6575425" y="2774730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multa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586576" y="3216572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pubblica penitenza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575425" y="3663662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pellegrinaggio in luoghi lontani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6575425" y="4120620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servizi a favore della comunità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6575425" y="4586805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mutilazioni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575425" y="5039797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carcere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6575425" y="5526243"/>
            <a:ext cx="2184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morte sul rogo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24" idx="3"/>
            <a:endCxn id="28" idx="1"/>
          </p:cNvCxnSpPr>
          <p:nvPr/>
        </p:nvCxnSpPr>
        <p:spPr>
          <a:xfrm flipV="1">
            <a:off x="5981700" y="2919451"/>
            <a:ext cx="593725" cy="13277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24" idx="3"/>
            <a:endCxn id="29" idx="1"/>
          </p:cNvCxnSpPr>
          <p:nvPr/>
        </p:nvCxnSpPr>
        <p:spPr>
          <a:xfrm flipV="1">
            <a:off x="5981700" y="3361293"/>
            <a:ext cx="604876" cy="8859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24" idx="3"/>
            <a:endCxn id="30" idx="1"/>
          </p:cNvCxnSpPr>
          <p:nvPr/>
        </p:nvCxnSpPr>
        <p:spPr>
          <a:xfrm flipV="1">
            <a:off x="5981700" y="3808383"/>
            <a:ext cx="593725" cy="4388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stCxn id="24" idx="3"/>
            <a:endCxn id="31" idx="1"/>
          </p:cNvCxnSpPr>
          <p:nvPr/>
        </p:nvCxnSpPr>
        <p:spPr>
          <a:xfrm>
            <a:off x="5981700" y="4247223"/>
            <a:ext cx="593725" cy="181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24" idx="3"/>
            <a:endCxn id="32" idx="1"/>
          </p:cNvCxnSpPr>
          <p:nvPr/>
        </p:nvCxnSpPr>
        <p:spPr>
          <a:xfrm>
            <a:off x="5981700" y="4247223"/>
            <a:ext cx="593725" cy="4843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stCxn id="24" idx="3"/>
            <a:endCxn id="33" idx="1"/>
          </p:cNvCxnSpPr>
          <p:nvPr/>
        </p:nvCxnSpPr>
        <p:spPr>
          <a:xfrm>
            <a:off x="5981700" y="4247223"/>
            <a:ext cx="593725" cy="9372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stCxn id="24" idx="3"/>
            <a:endCxn id="34" idx="1"/>
          </p:cNvCxnSpPr>
          <p:nvPr/>
        </p:nvCxnSpPr>
        <p:spPr>
          <a:xfrm>
            <a:off x="5981700" y="4247223"/>
            <a:ext cx="593725" cy="14237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55"/>
          <p:cNvSpPr>
            <a:spLocks noChangeAspect="1"/>
          </p:cNvSpPr>
          <p:nvPr/>
        </p:nvSpPr>
        <p:spPr>
          <a:xfrm>
            <a:off x="8382000" y="6086475"/>
            <a:ext cx="619125" cy="6191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CA60EAF-581C-9DE4-1C09-6C550E8DF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6703"/>
            <a:ext cx="3176549" cy="320614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AC2E883-D634-E899-8827-CB2579FF8806}"/>
              </a:ext>
            </a:extLst>
          </p:cNvPr>
          <p:cNvSpPr txBox="1"/>
          <p:nvPr/>
        </p:nvSpPr>
        <p:spPr>
          <a:xfrm>
            <a:off x="3113174" y="6536323"/>
            <a:ext cx="2047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Londra, British Library/Opera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1847079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persecuzione degli Ebrei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03200" y="1596367"/>
            <a:ext cx="13208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I secolo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422400" y="1792165"/>
            <a:ext cx="1828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la conquista romana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422400" y="2376365"/>
            <a:ext cx="1828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Ebrei lasciarono la Palestina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560761" y="2376365"/>
            <a:ext cx="151447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DIASPORA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“dispersione”</a:t>
            </a:r>
          </a:p>
        </p:txBody>
      </p:sp>
      <p:cxnSp>
        <p:nvCxnSpPr>
          <p:cNvPr id="16" name="Connettore 2 15"/>
          <p:cNvCxnSpPr>
            <a:stCxn id="14" idx="3"/>
            <a:endCxn id="15" idx="1"/>
          </p:cNvCxnSpPr>
          <p:nvPr/>
        </p:nvCxnSpPr>
        <p:spPr>
          <a:xfrm>
            <a:off x="3251200" y="2614728"/>
            <a:ext cx="3095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1257300" y="3189165"/>
            <a:ext cx="21590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migrarono in varie aree dell’Europa e del Mediterraneo</a:t>
            </a:r>
          </a:p>
        </p:txBody>
      </p:sp>
      <p:cxnSp>
        <p:nvCxnSpPr>
          <p:cNvPr id="20" name="Connettore 2 19"/>
          <p:cNvCxnSpPr>
            <a:stCxn id="8" idx="2"/>
            <a:endCxn id="14" idx="0"/>
          </p:cNvCxnSpPr>
          <p:nvPr/>
        </p:nvCxnSpPr>
        <p:spPr>
          <a:xfrm>
            <a:off x="2336800" y="2081606"/>
            <a:ext cx="0" cy="2947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14" idx="2"/>
            <a:endCxn id="19" idx="0"/>
          </p:cNvCxnSpPr>
          <p:nvPr/>
        </p:nvCxnSpPr>
        <p:spPr>
          <a:xfrm>
            <a:off x="2336800" y="2853091"/>
            <a:ext cx="0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952875" y="3189165"/>
            <a:ext cx="177482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divennero un POPOLO SENZA TERRA</a:t>
            </a:r>
          </a:p>
        </p:txBody>
      </p:sp>
      <p:cxnSp>
        <p:nvCxnSpPr>
          <p:cNvPr id="28" name="Connettore 2 27"/>
          <p:cNvCxnSpPr>
            <a:stCxn id="19" idx="3"/>
            <a:endCxn id="27" idx="1"/>
          </p:cNvCxnSpPr>
          <p:nvPr/>
        </p:nvCxnSpPr>
        <p:spPr>
          <a:xfrm>
            <a:off x="3416300" y="3427528"/>
            <a:ext cx="536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152400" y="3882367"/>
            <a:ext cx="13208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IV secolo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1257300" y="4181509"/>
            <a:ext cx="21590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cristianesimo divenne la religione ufficiale dell’Impero</a:t>
            </a:r>
          </a:p>
        </p:txBody>
      </p:sp>
      <p:cxnSp>
        <p:nvCxnSpPr>
          <p:cNvPr id="33" name="Connettore 2 32"/>
          <p:cNvCxnSpPr>
            <a:stCxn id="19" idx="2"/>
            <a:endCxn id="32" idx="0"/>
          </p:cNvCxnSpPr>
          <p:nvPr/>
        </p:nvCxnSpPr>
        <p:spPr>
          <a:xfrm>
            <a:off x="2336800" y="3665891"/>
            <a:ext cx="0" cy="5156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827461" y="4181509"/>
            <a:ext cx="234473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Ebrei furono accusati di essere gli “uccisori di Cristo”</a:t>
            </a:r>
          </a:p>
        </p:txBody>
      </p:sp>
      <p:cxnSp>
        <p:nvCxnSpPr>
          <p:cNvPr id="37" name="Connettore 2 36"/>
          <p:cNvCxnSpPr>
            <a:stCxn id="32" idx="3"/>
            <a:endCxn id="36" idx="1"/>
          </p:cNvCxnSpPr>
          <p:nvPr/>
        </p:nvCxnSpPr>
        <p:spPr>
          <a:xfrm>
            <a:off x="3416300" y="4419872"/>
            <a:ext cx="4111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827460" y="5017965"/>
            <a:ext cx="23447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vietato loro di possedere terre</a:t>
            </a:r>
          </a:p>
        </p:txBody>
      </p:sp>
      <p:cxnSp>
        <p:nvCxnSpPr>
          <p:cNvPr id="41" name="Connettore 2 40"/>
          <p:cNvCxnSpPr>
            <a:stCxn id="36" idx="2"/>
            <a:endCxn id="40" idx="0"/>
          </p:cNvCxnSpPr>
          <p:nvPr/>
        </p:nvCxnSpPr>
        <p:spPr>
          <a:xfrm flipH="1">
            <a:off x="4999830" y="4658235"/>
            <a:ext cx="1" cy="3597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3836025" y="5667135"/>
            <a:ext cx="2344738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Iniziò l’ostilità verso gli Ebrei: ANTISEMITISMO</a:t>
            </a:r>
          </a:p>
        </p:txBody>
      </p:sp>
      <p:cxnSp>
        <p:nvCxnSpPr>
          <p:cNvPr id="46" name="Connettore 2 45"/>
          <p:cNvCxnSpPr>
            <a:cxnSpLocks/>
            <a:stCxn id="40" idx="2"/>
          </p:cNvCxnSpPr>
          <p:nvPr/>
        </p:nvCxnSpPr>
        <p:spPr>
          <a:xfrm>
            <a:off x="4999830" y="5307406"/>
            <a:ext cx="0" cy="3201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e 51"/>
          <p:cNvSpPr>
            <a:spLocks noChangeAspect="1"/>
          </p:cNvSpPr>
          <p:nvPr/>
        </p:nvSpPr>
        <p:spPr>
          <a:xfrm>
            <a:off x="8382000" y="6086475"/>
            <a:ext cx="619125" cy="6191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440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264A5E12-96AB-5AF2-BD2A-5FF9D6D8CC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21" r="9041"/>
          <a:stretch/>
        </p:blipFill>
        <p:spPr>
          <a:xfrm>
            <a:off x="0" y="3258079"/>
            <a:ext cx="4322328" cy="2639274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800600" y="404813"/>
            <a:ext cx="286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Le guerre della cristianità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15900" y="1501870"/>
            <a:ext cx="1676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Nell’Europa cristiana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336800" y="1412970"/>
            <a:ext cx="1828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gli Ebrei furono disprezzati e perseguitati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759198" y="2110043"/>
            <a:ext cx="24511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dovettero vivere in quartieri isolati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759198" y="2488384"/>
            <a:ext cx="274320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costretti a portare segni distintivi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727824" y="2021447"/>
            <a:ext cx="18065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giudecche, in seguito chiamate ghetti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759199" y="2897443"/>
            <a:ext cx="2451098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espulsi da 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molti Stati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737224" y="3355255"/>
            <a:ext cx="180657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dall’Inghilterra nel 1290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737224" y="3774355"/>
            <a:ext cx="180657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dalla Francia nel 1394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737224" y="4193455"/>
            <a:ext cx="24288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molte città tedesche nel 1470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737224" y="4637955"/>
            <a:ext cx="180657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dalla Spagna nel 1492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737224" y="5057055"/>
            <a:ext cx="180657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 Portogallo nel 1497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394818" y="5564443"/>
            <a:ext cx="25781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rimasero comunità ebraiche solo in Italia settentrionale, in alcune aree tedesche, in Polonia e in Lituania</a:t>
            </a:r>
          </a:p>
        </p:txBody>
      </p:sp>
      <p:cxnSp>
        <p:nvCxnSpPr>
          <p:cNvPr id="20" name="Connettore 2 19"/>
          <p:cNvCxnSpPr>
            <a:cxnSpLocks/>
            <a:stCxn id="12" idx="2"/>
          </p:cNvCxnSpPr>
          <p:nvPr/>
        </p:nvCxnSpPr>
        <p:spPr>
          <a:xfrm>
            <a:off x="4984748" y="3186884"/>
            <a:ext cx="1" cy="23775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6" idx="3"/>
            <a:endCxn id="7" idx="1"/>
          </p:cNvCxnSpPr>
          <p:nvPr/>
        </p:nvCxnSpPr>
        <p:spPr>
          <a:xfrm>
            <a:off x="1892300" y="1646591"/>
            <a:ext cx="444500" cy="4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cxnSpLocks/>
            <a:stCxn id="9" idx="3"/>
            <a:endCxn id="11" idx="1"/>
          </p:cNvCxnSpPr>
          <p:nvPr/>
        </p:nvCxnSpPr>
        <p:spPr>
          <a:xfrm>
            <a:off x="6210299" y="2254764"/>
            <a:ext cx="517525" cy="50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13" idx="1"/>
          </p:cNvCxnSpPr>
          <p:nvPr/>
        </p:nvCxnSpPr>
        <p:spPr>
          <a:xfrm>
            <a:off x="4984749" y="3499976"/>
            <a:ext cx="7524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14" idx="1"/>
          </p:cNvCxnSpPr>
          <p:nvPr/>
        </p:nvCxnSpPr>
        <p:spPr>
          <a:xfrm>
            <a:off x="4984749" y="3919076"/>
            <a:ext cx="7524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15" idx="1"/>
          </p:cNvCxnSpPr>
          <p:nvPr/>
        </p:nvCxnSpPr>
        <p:spPr>
          <a:xfrm>
            <a:off x="4984749" y="4331321"/>
            <a:ext cx="752475" cy="68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16" idx="1"/>
          </p:cNvCxnSpPr>
          <p:nvPr/>
        </p:nvCxnSpPr>
        <p:spPr>
          <a:xfrm>
            <a:off x="4984749" y="4775821"/>
            <a:ext cx="752475" cy="68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endCxn id="17" idx="1"/>
          </p:cNvCxnSpPr>
          <p:nvPr/>
        </p:nvCxnSpPr>
        <p:spPr>
          <a:xfrm>
            <a:off x="4984749" y="5194921"/>
            <a:ext cx="752475" cy="68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1 46"/>
          <p:cNvCxnSpPr>
            <a:cxnSpLocks/>
            <a:stCxn id="7" idx="2"/>
          </p:cNvCxnSpPr>
          <p:nvPr/>
        </p:nvCxnSpPr>
        <p:spPr>
          <a:xfrm>
            <a:off x="3251200" y="1889696"/>
            <a:ext cx="0" cy="114622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cxnSpLocks/>
            <a:endCxn id="12" idx="1"/>
          </p:cNvCxnSpPr>
          <p:nvPr/>
        </p:nvCxnSpPr>
        <p:spPr>
          <a:xfrm>
            <a:off x="3251200" y="3035922"/>
            <a:ext cx="507999" cy="62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endCxn id="9" idx="1"/>
          </p:cNvCxnSpPr>
          <p:nvPr/>
        </p:nvCxnSpPr>
        <p:spPr>
          <a:xfrm flipV="1">
            <a:off x="3251200" y="2254764"/>
            <a:ext cx="507998" cy="6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cxnSpLocks/>
            <a:endCxn id="10" idx="1"/>
          </p:cNvCxnSpPr>
          <p:nvPr/>
        </p:nvCxnSpPr>
        <p:spPr>
          <a:xfrm>
            <a:off x="3251200" y="2633105"/>
            <a:ext cx="5079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e 65"/>
          <p:cNvSpPr>
            <a:spLocks noChangeAspect="1"/>
          </p:cNvSpPr>
          <p:nvPr/>
        </p:nvSpPr>
        <p:spPr>
          <a:xfrm>
            <a:off x="8382000" y="6086475"/>
            <a:ext cx="619125" cy="6191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8090779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2769</TotalTime>
  <Words>1085</Words>
  <Application>Microsoft Office PowerPoint</Application>
  <PresentationFormat>Presentazione su schermo (4:3)</PresentationFormat>
  <Paragraphs>229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83</cp:revision>
  <dcterms:created xsi:type="dcterms:W3CDTF">2020-01-24T15:59:02Z</dcterms:created>
  <dcterms:modified xsi:type="dcterms:W3CDTF">2026-05-12T16:34:22Z</dcterms:modified>
</cp:coreProperties>
</file>