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4" r:id="rId3"/>
    <p:sldId id="257" r:id="rId4"/>
    <p:sldId id="258" r:id="rId5"/>
    <p:sldId id="259" r:id="rId6"/>
    <p:sldId id="260" r:id="rId7"/>
    <p:sldId id="263" r:id="rId8"/>
    <p:sldId id="261" r:id="rId9"/>
    <p:sldId id="262" r:id="rId10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AA50D7-D31F-46B0-B0DC-E4AE31665548}" v="7" dt="2026-05-12T16:15:2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8"/>
    <p:restoredTop sz="94684"/>
  </p:normalViewPr>
  <p:slideViewPr>
    <p:cSldViewPr snapToGrid="0" snapToObjects="1">
      <p:cViewPr varScale="1">
        <p:scale>
          <a:sx n="106" d="100"/>
          <a:sy n="106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undo redo custSel modSld">
      <pc:chgData name="Silvana Gallone" userId="7a5114527312c558" providerId="LiveId" clId="{D634AA42-852E-4215-B5D9-52DE406B3105}" dt="2026-05-12T16:15:42.719" v="270" actId="1076"/>
      <pc:docMkLst>
        <pc:docMk/>
      </pc:docMkLst>
      <pc:sldChg chg="addSp modSp mod">
        <pc:chgData name="Silvana Gallone" userId="7a5114527312c558" providerId="LiveId" clId="{D634AA42-852E-4215-B5D9-52DE406B3105}" dt="2026-05-12T15:54:53.052" v="46" actId="255"/>
        <pc:sldMkLst>
          <pc:docMk/>
          <pc:sldMk cId="1404510793" sldId="256"/>
        </pc:sldMkLst>
        <pc:spChg chg="add mod">
          <ac:chgData name="Silvana Gallone" userId="7a5114527312c558" providerId="LiveId" clId="{D634AA42-852E-4215-B5D9-52DE406B3105}" dt="2026-05-12T15:54:53.052" v="46" actId="255"/>
          <ac:spMkLst>
            <pc:docMk/>
            <pc:sldMk cId="1404510793" sldId="256"/>
            <ac:spMk id="7" creationId="{7BF7D4BA-16E2-D47D-DC0B-8EB3A0AFA544}"/>
          </ac:spMkLst>
        </pc:spChg>
        <pc:picChg chg="mod">
          <ac:chgData name="Silvana Gallone" userId="7a5114527312c558" providerId="LiveId" clId="{D634AA42-852E-4215-B5D9-52DE406B3105}" dt="2026-05-12T15:53:36.063" v="0" actId="1076"/>
          <ac:picMkLst>
            <pc:docMk/>
            <pc:sldMk cId="1404510793" sldId="256"/>
            <ac:picMk id="8" creationId="{3FA2F43B-9730-B638-17F5-378F530F17D7}"/>
          </ac:picMkLst>
        </pc:picChg>
      </pc:sldChg>
      <pc:sldChg chg="addSp modSp mod">
        <pc:chgData name="Silvana Gallone" userId="7a5114527312c558" providerId="LiveId" clId="{D634AA42-852E-4215-B5D9-52DE406B3105}" dt="2026-05-12T16:07:03.302" v="77" actId="14100"/>
        <pc:sldMkLst>
          <pc:docMk/>
          <pc:sldMk cId="1925337121" sldId="257"/>
        </pc:sldMkLst>
        <pc:spChg chg="add mod">
          <ac:chgData name="Silvana Gallone" userId="7a5114527312c558" providerId="LiveId" clId="{D634AA42-852E-4215-B5D9-52DE406B3105}" dt="2026-05-12T16:07:03.302" v="77" actId="14100"/>
          <ac:spMkLst>
            <pc:docMk/>
            <pc:sldMk cId="1925337121" sldId="257"/>
            <ac:spMk id="6" creationId="{DFAB061E-1976-6A71-6692-5B3AD69A9B25}"/>
          </ac:spMkLst>
        </pc:spChg>
        <pc:picChg chg="mod">
          <ac:chgData name="Silvana Gallone" userId="7a5114527312c558" providerId="LiveId" clId="{D634AA42-852E-4215-B5D9-52DE406B3105}" dt="2026-05-12T15:59:40.936" v="47" actId="1076"/>
          <ac:picMkLst>
            <pc:docMk/>
            <pc:sldMk cId="1925337121" sldId="257"/>
            <ac:picMk id="11" creationId="{706A503C-B19A-530F-E13F-E9C9210FB69F}"/>
          </ac:picMkLst>
        </pc:picChg>
      </pc:sldChg>
      <pc:sldChg chg="addSp modSp mod">
        <pc:chgData name="Silvana Gallone" userId="7a5114527312c558" providerId="LiveId" clId="{D634AA42-852E-4215-B5D9-52DE406B3105}" dt="2026-05-12T16:09:21.415" v="201" actId="14100"/>
        <pc:sldMkLst>
          <pc:docMk/>
          <pc:sldMk cId="492255992" sldId="260"/>
        </pc:sldMkLst>
        <pc:spChg chg="add mod">
          <ac:chgData name="Silvana Gallone" userId="7a5114527312c558" providerId="LiveId" clId="{D634AA42-852E-4215-B5D9-52DE406B3105}" dt="2026-05-12T16:09:21.415" v="201" actId="14100"/>
          <ac:spMkLst>
            <pc:docMk/>
            <pc:sldMk cId="492255992" sldId="260"/>
            <ac:spMk id="4" creationId="{CC874A0D-F814-AD27-9388-6BE54CF2EC4E}"/>
          </ac:spMkLst>
        </pc:spChg>
        <pc:picChg chg="mod">
          <ac:chgData name="Silvana Gallone" userId="7a5114527312c558" providerId="LiveId" clId="{D634AA42-852E-4215-B5D9-52DE406B3105}" dt="2026-05-12T16:08:28.524" v="79" actId="1076"/>
          <ac:picMkLst>
            <pc:docMk/>
            <pc:sldMk cId="492255992" sldId="260"/>
            <ac:picMk id="13" creationId="{8124804A-899F-30D7-3601-E228D3DBB587}"/>
          </ac:picMkLst>
        </pc:picChg>
      </pc:sldChg>
      <pc:sldChg chg="addSp modSp mod">
        <pc:chgData name="Silvana Gallone" userId="7a5114527312c558" providerId="LiveId" clId="{D634AA42-852E-4215-B5D9-52DE406B3105}" dt="2026-05-12T16:15:42.719" v="270" actId="1076"/>
        <pc:sldMkLst>
          <pc:docMk/>
          <pc:sldMk cId="888618916" sldId="262"/>
        </pc:sldMkLst>
        <pc:spChg chg="add mod">
          <ac:chgData name="Silvana Gallone" userId="7a5114527312c558" providerId="LiveId" clId="{D634AA42-852E-4215-B5D9-52DE406B3105}" dt="2026-05-12T16:15:42.719" v="270" actId="1076"/>
          <ac:spMkLst>
            <pc:docMk/>
            <pc:sldMk cId="888618916" sldId="262"/>
            <ac:spMk id="4" creationId="{BDB73C4C-3EB8-3559-200A-9767888A36CE}"/>
          </ac:spMkLst>
        </pc:spChg>
        <pc:picChg chg="mod modCrop">
          <ac:chgData name="Silvana Gallone" userId="7a5114527312c558" providerId="LiveId" clId="{D634AA42-852E-4215-B5D9-52DE406B3105}" dt="2026-05-12T16:13:45.056" v="240" actId="18131"/>
          <ac:picMkLst>
            <pc:docMk/>
            <pc:sldMk cId="888618916" sldId="262"/>
            <ac:picMk id="11" creationId="{768404DF-178A-A7DD-A617-E7B916BE5158}"/>
          </ac:picMkLst>
        </pc:picChg>
      </pc:sldChg>
      <pc:sldChg chg="addSp modSp mod">
        <pc:chgData name="Silvana Gallone" userId="7a5114527312c558" providerId="LiveId" clId="{D634AA42-852E-4215-B5D9-52DE406B3105}" dt="2026-05-12T16:13:49.327" v="242" actId="1076"/>
        <pc:sldMkLst>
          <pc:docMk/>
          <pc:sldMk cId="3205327150" sldId="263"/>
        </pc:sldMkLst>
        <pc:spChg chg="add mod">
          <ac:chgData name="Silvana Gallone" userId="7a5114527312c558" providerId="LiveId" clId="{D634AA42-852E-4215-B5D9-52DE406B3105}" dt="2026-05-12T16:13:49.327" v="242" actId="1076"/>
          <ac:spMkLst>
            <pc:docMk/>
            <pc:sldMk cId="3205327150" sldId="263"/>
            <ac:spMk id="5" creationId="{EFB4F9C2-CEB3-442D-202F-7A60AF4319BC}"/>
          </ac:spMkLst>
        </pc:spChg>
        <pc:picChg chg="mod">
          <ac:chgData name="Silvana Gallone" userId="7a5114527312c558" providerId="LiveId" clId="{D634AA42-852E-4215-B5D9-52DE406B3105}" dt="2026-05-12T16:09:38.226" v="202" actId="1076"/>
          <ac:picMkLst>
            <pc:docMk/>
            <pc:sldMk cId="3205327150" sldId="263"/>
            <ac:picMk id="17" creationId="{3B721FA8-C430-9F74-50A7-6A45165CFAC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5196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5656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730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1999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45964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8822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6622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4448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9844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8852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34767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180AC-0CD6-EC45-A3CC-49D003B4CA5B}" type="datetimeFigureOut">
              <a:rPr lang="it-IT" smtClean="0"/>
              <a:t>12/05/2026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B3F21-F95D-4044-AF7D-9317D924C1D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813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9" name="Ovale 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E8A186B-897A-A4AE-35E2-B0209D5AE678}"/>
              </a:ext>
            </a:extLst>
          </p:cNvPr>
          <p:cNvSpPr txBox="1"/>
          <p:nvPr/>
        </p:nvSpPr>
        <p:spPr>
          <a:xfrm>
            <a:off x="2185058" y="2343036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La Chiesa</a:t>
            </a:r>
          </a:p>
        </p:txBody>
      </p:sp>
      <p:sp>
        <p:nvSpPr>
          <p:cNvPr id="3" name="Freccia a pentagono 2">
            <a:extLst>
              <a:ext uri="{FF2B5EF4-FFF2-40B4-BE49-F238E27FC236}">
                <a16:creationId xmlns:a16="http://schemas.microsoft.com/office/drawing/2014/main" id="{1722CF61-E955-460F-F908-9CB356CB5029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FF0556B-05F9-9CC5-617A-E8E162EA10A3}"/>
              </a:ext>
            </a:extLst>
          </p:cNvPr>
          <p:cNvSpPr txBox="1"/>
          <p:nvPr/>
        </p:nvSpPr>
        <p:spPr>
          <a:xfrm>
            <a:off x="-518746" y="1292136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6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3FA2F43B-9730-B638-17F5-378F530F1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784" y="3227070"/>
            <a:ext cx="3631224" cy="3280092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BF7D4BA-16E2-D47D-DC0B-8EB3A0AFA544}"/>
              </a:ext>
            </a:extLst>
          </p:cNvPr>
          <p:cNvSpPr txBox="1"/>
          <p:nvPr/>
        </p:nvSpPr>
        <p:spPr>
          <a:xfrm>
            <a:off x="6464174" y="6308725"/>
            <a:ext cx="20008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Cefalù, Cattedrale/Opera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404510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D371549B-EB64-E3A9-F26A-2CCB24DD3B83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DFD0FFE-43AE-3C99-BAD1-36713B6A5FD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0160064-F773-6054-FAE7-6E7ACBB6AB3E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5" name="Rettangolo 5">
            <a:extLst>
              <a:ext uri="{FF2B5EF4-FFF2-40B4-BE49-F238E27FC236}">
                <a16:creationId xmlns:a16="http://schemas.microsoft.com/office/drawing/2014/main" id="{3988F966-E61B-E962-B618-0E81B9301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A4050308-28F8-3F26-7041-973E8DB74DC6}"/>
              </a:ext>
            </a:extLst>
          </p:cNvPr>
          <p:cNvSpPr txBox="1"/>
          <p:nvPr/>
        </p:nvSpPr>
        <p:spPr>
          <a:xfrm>
            <a:off x="2019300" y="952500"/>
            <a:ext cx="56483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L’autorità, il prestigio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F31FA0-9819-9901-C1B7-425B80822D00}"/>
              </a:ext>
            </a:extLst>
          </p:cNvPr>
          <p:cNvSpPr txBox="1"/>
          <p:nvPr/>
        </p:nvSpPr>
        <p:spPr>
          <a:xfrm>
            <a:off x="454025" y="2017395"/>
            <a:ext cx="1803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Medioevo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671E8492-27A8-6234-7E59-CA1CF7A1AAF9}"/>
              </a:ext>
            </a:extLst>
          </p:cNvPr>
          <p:cNvSpPr txBox="1"/>
          <p:nvPr/>
        </p:nvSpPr>
        <p:spPr>
          <a:xfrm>
            <a:off x="2019300" y="2213193"/>
            <a:ext cx="1866900" cy="66401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tutti gli aspetti della vita erano condizionati dalla religione cristiana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D7CC9169-15F6-55C7-B103-4966FF22C60D}"/>
              </a:ext>
            </a:extLst>
          </p:cNvPr>
          <p:cNvCxnSpPr>
            <a:cxnSpLocks/>
          </p:cNvCxnSpPr>
          <p:nvPr/>
        </p:nvCxnSpPr>
        <p:spPr>
          <a:xfrm>
            <a:off x="3886200" y="2545200"/>
            <a:ext cx="128746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66D68F4-999E-27F0-B311-813525299150}"/>
              </a:ext>
            </a:extLst>
          </p:cNvPr>
          <p:cNvSpPr txBox="1"/>
          <p:nvPr/>
        </p:nvSpPr>
        <p:spPr>
          <a:xfrm>
            <a:off x="5173662" y="2400478"/>
            <a:ext cx="20478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cerimonie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B205BC1-3402-41A1-C669-066EF492479A}"/>
              </a:ext>
            </a:extLst>
          </p:cNvPr>
          <p:cNvSpPr txBox="1"/>
          <p:nvPr/>
        </p:nvSpPr>
        <p:spPr>
          <a:xfrm>
            <a:off x="5173662" y="2813407"/>
            <a:ext cx="20478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costruzioni più sontuose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C1898554-11E9-DE37-4269-8048BE76B0A0}"/>
              </a:ext>
            </a:extLst>
          </p:cNvPr>
          <p:cNvSpPr txBox="1"/>
          <p:nvPr/>
        </p:nvSpPr>
        <p:spPr>
          <a:xfrm>
            <a:off x="5173662" y="3236971"/>
            <a:ext cx="20478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pittura e la scultura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C800AB4D-C49E-611F-A8CE-C02DEC7C3505}"/>
              </a:ext>
            </a:extLst>
          </p:cNvPr>
          <p:cNvSpPr txBox="1"/>
          <p:nvPr/>
        </p:nvSpPr>
        <p:spPr>
          <a:xfrm>
            <a:off x="5173662" y="4271617"/>
            <a:ext cx="2047875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visione della vita, caratterizzata dal terrore di vivere nel peccato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E9C912D2-0E7C-881D-8A22-8C4571F30441}"/>
              </a:ext>
            </a:extLst>
          </p:cNvPr>
          <p:cNvSpPr txBox="1"/>
          <p:nvPr/>
        </p:nvSpPr>
        <p:spPr>
          <a:xfrm>
            <a:off x="5173662" y="3654507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feste che scandivano l’anno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CFA9D84-A5FF-540D-A6F4-D48B30D32FB0}"/>
              </a:ext>
            </a:extLst>
          </p:cNvPr>
          <p:cNvSpPr txBox="1"/>
          <p:nvPr/>
        </p:nvSpPr>
        <p:spPr>
          <a:xfrm>
            <a:off x="5173662" y="5061713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preghiere per ogni circostanza</a:t>
            </a:r>
          </a:p>
        </p:txBody>
      </p:sp>
      <p:cxnSp>
        <p:nvCxnSpPr>
          <p:cNvPr id="17" name="Connettore 1 46">
            <a:extLst>
              <a:ext uri="{FF2B5EF4-FFF2-40B4-BE49-F238E27FC236}">
                <a16:creationId xmlns:a16="http://schemas.microsoft.com/office/drawing/2014/main" id="{6A4F2CB9-98B6-D66B-ED20-0C97BE652CA3}"/>
              </a:ext>
            </a:extLst>
          </p:cNvPr>
          <p:cNvCxnSpPr>
            <a:cxnSpLocks/>
          </p:cNvCxnSpPr>
          <p:nvPr/>
        </p:nvCxnSpPr>
        <p:spPr>
          <a:xfrm>
            <a:off x="4448588" y="2545200"/>
            <a:ext cx="0" cy="2774146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3D15158C-07CB-E0FF-DFD1-03C5CE02BE39}"/>
              </a:ext>
            </a:extLst>
          </p:cNvPr>
          <p:cNvCxnSpPr>
            <a:cxnSpLocks/>
          </p:cNvCxnSpPr>
          <p:nvPr/>
        </p:nvCxnSpPr>
        <p:spPr>
          <a:xfrm>
            <a:off x="4448588" y="2962799"/>
            <a:ext cx="7250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091B6899-34AF-7046-EF8C-D44D2556B2FA}"/>
              </a:ext>
            </a:extLst>
          </p:cNvPr>
          <p:cNvCxnSpPr>
            <a:cxnSpLocks/>
          </p:cNvCxnSpPr>
          <p:nvPr/>
        </p:nvCxnSpPr>
        <p:spPr>
          <a:xfrm>
            <a:off x="4448588" y="3390622"/>
            <a:ext cx="7250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>
            <a:extLst>
              <a:ext uri="{FF2B5EF4-FFF2-40B4-BE49-F238E27FC236}">
                <a16:creationId xmlns:a16="http://schemas.microsoft.com/office/drawing/2014/main" id="{993277E2-12BB-7ED1-EBDF-F5DCAF2D1EB2}"/>
              </a:ext>
            </a:extLst>
          </p:cNvPr>
          <p:cNvCxnSpPr>
            <a:cxnSpLocks/>
          </p:cNvCxnSpPr>
          <p:nvPr/>
        </p:nvCxnSpPr>
        <p:spPr>
          <a:xfrm>
            <a:off x="4448588" y="3875632"/>
            <a:ext cx="7250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99D00031-C794-3336-E5D6-81280EEF1690}"/>
              </a:ext>
            </a:extLst>
          </p:cNvPr>
          <p:cNvCxnSpPr>
            <a:cxnSpLocks/>
          </p:cNvCxnSpPr>
          <p:nvPr/>
        </p:nvCxnSpPr>
        <p:spPr>
          <a:xfrm>
            <a:off x="4448588" y="4573292"/>
            <a:ext cx="7250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>
            <a:extLst>
              <a:ext uri="{FF2B5EF4-FFF2-40B4-BE49-F238E27FC236}">
                <a16:creationId xmlns:a16="http://schemas.microsoft.com/office/drawing/2014/main" id="{14F5FCA2-9099-32A3-0EA2-D4BD5E77346A}"/>
              </a:ext>
            </a:extLst>
          </p:cNvPr>
          <p:cNvCxnSpPr>
            <a:cxnSpLocks/>
          </p:cNvCxnSpPr>
          <p:nvPr/>
        </p:nvCxnSpPr>
        <p:spPr>
          <a:xfrm>
            <a:off x="4448588" y="5319346"/>
            <a:ext cx="7250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Ovale 26">
            <a:extLst>
              <a:ext uri="{FF2B5EF4-FFF2-40B4-BE49-F238E27FC236}">
                <a16:creationId xmlns:a16="http://schemas.microsoft.com/office/drawing/2014/main" id="{2FED23F9-D433-B02D-8CE5-7E3DE7595F33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27168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54025" y="2017395"/>
            <a:ext cx="18034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Medioevo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019300" y="2213193"/>
            <a:ext cx="8763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PAPA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349625" y="2134535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la massima autorità dell’Occidente cristiano</a:t>
            </a:r>
          </a:p>
        </p:txBody>
      </p:sp>
      <p:cxnSp>
        <p:nvCxnSpPr>
          <p:cNvPr id="10" name="Connettore 2 9"/>
          <p:cNvCxnSpPr>
            <a:endCxn id="9" idx="1"/>
          </p:cNvCxnSpPr>
          <p:nvPr/>
        </p:nvCxnSpPr>
        <p:spPr>
          <a:xfrm flipV="1">
            <a:off x="2895600" y="2372898"/>
            <a:ext cx="454025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5826125" y="1795225"/>
            <a:ext cx="9810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era ricco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7286625" y="1548409"/>
            <a:ext cx="9810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decime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7286625" y="1890356"/>
            <a:ext cx="17430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donazioni dei fedeli</a:t>
            </a:r>
          </a:p>
        </p:txBody>
      </p:sp>
      <p:sp>
        <p:nvSpPr>
          <p:cNvPr id="16" name="CasellaDiTesto 15"/>
          <p:cNvSpPr txBox="1"/>
          <p:nvPr/>
        </p:nvSpPr>
        <p:spPr>
          <a:xfrm>
            <a:off x="5826125" y="2235717"/>
            <a:ext cx="24415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controllava la scienza e la cultura</a:t>
            </a:r>
          </a:p>
        </p:txBody>
      </p:sp>
      <p:sp>
        <p:nvSpPr>
          <p:cNvPr id="17" name="CasellaDiTesto 16"/>
          <p:cNvSpPr txBox="1"/>
          <p:nvPr/>
        </p:nvSpPr>
        <p:spPr>
          <a:xfrm>
            <a:off x="5826125" y="2688750"/>
            <a:ext cx="26701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aveva un immenso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prestigio morale</a:t>
            </a:r>
            <a:endParaRPr lang="it-IT" sz="11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9" idx="3"/>
            <a:endCxn id="13" idx="1"/>
          </p:cNvCxnSpPr>
          <p:nvPr/>
        </p:nvCxnSpPr>
        <p:spPr>
          <a:xfrm flipV="1">
            <a:off x="5397500" y="1939946"/>
            <a:ext cx="428625" cy="43295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9" idx="3"/>
            <a:endCxn id="16" idx="1"/>
          </p:cNvCxnSpPr>
          <p:nvPr/>
        </p:nvCxnSpPr>
        <p:spPr>
          <a:xfrm>
            <a:off x="5397500" y="2372898"/>
            <a:ext cx="428625" cy="75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stCxn id="9" idx="3"/>
            <a:endCxn id="17" idx="1"/>
          </p:cNvCxnSpPr>
          <p:nvPr/>
        </p:nvCxnSpPr>
        <p:spPr>
          <a:xfrm>
            <a:off x="5397500" y="2372898"/>
            <a:ext cx="428625" cy="46057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13" idx="3"/>
            <a:endCxn id="14" idx="1"/>
          </p:cNvCxnSpPr>
          <p:nvPr/>
        </p:nvCxnSpPr>
        <p:spPr>
          <a:xfrm flipV="1">
            <a:off x="6807200" y="1693130"/>
            <a:ext cx="479425" cy="24681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stCxn id="13" idx="3"/>
            <a:endCxn id="15" idx="1"/>
          </p:cNvCxnSpPr>
          <p:nvPr/>
        </p:nvCxnSpPr>
        <p:spPr>
          <a:xfrm>
            <a:off x="6807200" y="1939946"/>
            <a:ext cx="479425" cy="951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349624" y="3474007"/>
            <a:ext cx="204787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il papato fu l’istituzione più solida del Medioevo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4076700" y="4036236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perché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5133975" y="4442599"/>
            <a:ext cx="12668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non poteva </a:t>
            </a:r>
            <a:r>
              <a:rPr lang="it-IT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finre</a:t>
            </a:r>
            <a:endParaRPr lang="it-IT" sz="11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39" name="CasellaDiTesto 38"/>
          <p:cNvSpPr txBox="1"/>
          <p:nvPr/>
        </p:nvSpPr>
        <p:spPr>
          <a:xfrm>
            <a:off x="6807200" y="4442599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morto un papa, ne veniva eletto un altro</a:t>
            </a:r>
          </a:p>
        </p:txBody>
      </p:sp>
      <p:cxnSp>
        <p:nvCxnSpPr>
          <p:cNvPr id="40" name="Connettore 2 39"/>
          <p:cNvCxnSpPr>
            <a:stCxn id="38" idx="3"/>
            <a:endCxn id="39" idx="1"/>
          </p:cNvCxnSpPr>
          <p:nvPr/>
        </p:nvCxnSpPr>
        <p:spPr>
          <a:xfrm>
            <a:off x="6400801" y="4680962"/>
            <a:ext cx="40639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/>
          <p:cNvSpPr txBox="1"/>
          <p:nvPr/>
        </p:nvSpPr>
        <p:spPr>
          <a:xfrm>
            <a:off x="5133974" y="5179199"/>
            <a:ext cx="336232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non poteva cedere i suoi poteri e i suoi beni perché li amministrava in nome di Dio</a:t>
            </a:r>
          </a:p>
        </p:txBody>
      </p:sp>
      <p:sp>
        <p:nvSpPr>
          <p:cNvPr id="44" name="CasellaDiTesto 43"/>
          <p:cNvSpPr txBox="1"/>
          <p:nvPr/>
        </p:nvSpPr>
        <p:spPr>
          <a:xfrm>
            <a:off x="5133974" y="5877699"/>
            <a:ext cx="2533651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era uno “Stato di Dio” e nessuno avrebbe osato invaderlo</a:t>
            </a:r>
          </a:p>
        </p:txBody>
      </p:sp>
      <p:sp>
        <p:nvSpPr>
          <p:cNvPr id="45" name="Ovale 44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cxnSp>
        <p:nvCxnSpPr>
          <p:cNvPr id="47" name="Connettore 1 46"/>
          <p:cNvCxnSpPr>
            <a:cxnSpLocks/>
            <a:stCxn id="37" idx="2"/>
          </p:cNvCxnSpPr>
          <p:nvPr/>
        </p:nvCxnSpPr>
        <p:spPr>
          <a:xfrm>
            <a:off x="4387042" y="4313235"/>
            <a:ext cx="0" cy="1802827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48"/>
          <p:cNvCxnSpPr>
            <a:endCxn id="44" idx="1"/>
          </p:cNvCxnSpPr>
          <p:nvPr/>
        </p:nvCxnSpPr>
        <p:spPr>
          <a:xfrm>
            <a:off x="4387042" y="6108700"/>
            <a:ext cx="746932" cy="7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ttore 2 52"/>
          <p:cNvCxnSpPr>
            <a:endCxn id="43" idx="1"/>
          </p:cNvCxnSpPr>
          <p:nvPr/>
        </p:nvCxnSpPr>
        <p:spPr>
          <a:xfrm>
            <a:off x="4387042" y="5417562"/>
            <a:ext cx="746932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38" idx="1"/>
          </p:cNvCxnSpPr>
          <p:nvPr/>
        </p:nvCxnSpPr>
        <p:spPr>
          <a:xfrm>
            <a:off x="4387042" y="4680962"/>
            <a:ext cx="7469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/>
          <p:cNvCxnSpPr>
            <a:stCxn id="9" idx="2"/>
            <a:endCxn id="36" idx="0"/>
          </p:cNvCxnSpPr>
          <p:nvPr/>
        </p:nvCxnSpPr>
        <p:spPr>
          <a:xfrm flipH="1">
            <a:off x="4373562" y="2611261"/>
            <a:ext cx="1" cy="8627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magine 10">
            <a:extLst>
              <a:ext uri="{FF2B5EF4-FFF2-40B4-BE49-F238E27FC236}">
                <a16:creationId xmlns:a16="http://schemas.microsoft.com/office/drawing/2014/main" id="{706A503C-B19A-530F-E13F-E9C9210FB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34" y="3304679"/>
            <a:ext cx="3067665" cy="291034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FAB061E-1976-6A71-6692-5B3AD69A9B25}"/>
              </a:ext>
            </a:extLst>
          </p:cNvPr>
          <p:cNvSpPr txBox="1"/>
          <p:nvPr/>
        </p:nvSpPr>
        <p:spPr>
          <a:xfrm>
            <a:off x="1683945" y="6215027"/>
            <a:ext cx="1595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Londra, British Library/Opera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925337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6" name="Ovale 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460500" y="952500"/>
            <a:ext cx="6207125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Decadenza e rinascita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482600" y="2129553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Per secoli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828800" y="1912265"/>
            <a:ext cx="16256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Chiesa di Roma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1828800" y="2325351"/>
            <a:ext cx="16256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Chiesa d’Oriente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3832225" y="1912265"/>
            <a:ext cx="14001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retta dal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papa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3832225" y="2325351"/>
            <a:ext cx="28733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retta dal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vescovo di Costantinopoli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832225" y="2712365"/>
            <a:ext cx="287337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detto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patriarca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10" idx="3"/>
            <a:endCxn id="12" idx="1"/>
          </p:cNvCxnSpPr>
          <p:nvPr/>
        </p:nvCxnSpPr>
        <p:spPr>
          <a:xfrm>
            <a:off x="3454400" y="2056986"/>
            <a:ext cx="3778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1" idx="3"/>
            <a:endCxn id="13" idx="1"/>
          </p:cNvCxnSpPr>
          <p:nvPr/>
        </p:nvCxnSpPr>
        <p:spPr>
          <a:xfrm>
            <a:off x="3454400" y="2470072"/>
            <a:ext cx="3778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7339011" y="1924551"/>
            <a:ext cx="1570039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avevano guidato la cristianità in accordo tra loro</a:t>
            </a:r>
          </a:p>
        </p:txBody>
      </p:sp>
      <p:cxnSp>
        <p:nvCxnSpPr>
          <p:cNvPr id="31" name="Connettore 1 30"/>
          <p:cNvCxnSpPr>
            <a:stCxn id="12" idx="3"/>
          </p:cNvCxnSpPr>
          <p:nvPr/>
        </p:nvCxnSpPr>
        <p:spPr>
          <a:xfrm>
            <a:off x="5232400" y="2056986"/>
            <a:ext cx="16764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>
            <a:stCxn id="13" idx="3"/>
          </p:cNvCxnSpPr>
          <p:nvPr/>
        </p:nvCxnSpPr>
        <p:spPr>
          <a:xfrm>
            <a:off x="6705600" y="2470072"/>
            <a:ext cx="2032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1 36"/>
          <p:cNvCxnSpPr/>
          <p:nvPr/>
        </p:nvCxnSpPr>
        <p:spPr>
          <a:xfrm>
            <a:off x="6908800" y="2056986"/>
            <a:ext cx="0" cy="41308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>
            <a:endCxn id="21" idx="1"/>
          </p:cNvCxnSpPr>
          <p:nvPr/>
        </p:nvCxnSpPr>
        <p:spPr>
          <a:xfrm>
            <a:off x="6908800" y="2256557"/>
            <a:ext cx="43021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482600" y="3392012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1000</a:t>
            </a:r>
          </a:p>
        </p:txBody>
      </p:sp>
      <p:cxnSp>
        <p:nvCxnSpPr>
          <p:cNvPr id="46" name="Connettore 2 45"/>
          <p:cNvCxnSpPr>
            <a:stCxn id="8" idx="2"/>
            <a:endCxn id="45" idx="0"/>
          </p:cNvCxnSpPr>
          <p:nvPr/>
        </p:nvCxnSpPr>
        <p:spPr>
          <a:xfrm>
            <a:off x="1270000" y="2470072"/>
            <a:ext cx="0" cy="9219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2311400" y="3443090"/>
            <a:ext cx="13335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papa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4065586" y="3343037"/>
            <a:ext cx="204787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iniziò ad affermare la propria SUPREMAZIA</a:t>
            </a:r>
          </a:p>
        </p:txBody>
      </p:sp>
      <p:cxnSp>
        <p:nvCxnSpPr>
          <p:cNvPr id="53" name="Connettore 2 52"/>
          <p:cNvCxnSpPr>
            <a:endCxn id="51" idx="1"/>
          </p:cNvCxnSpPr>
          <p:nvPr/>
        </p:nvCxnSpPr>
        <p:spPr>
          <a:xfrm>
            <a:off x="2057400" y="3581400"/>
            <a:ext cx="254000" cy="64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ttore 2 55"/>
          <p:cNvCxnSpPr>
            <a:stCxn id="51" idx="3"/>
            <a:endCxn id="52" idx="1"/>
          </p:cNvCxnSpPr>
          <p:nvPr/>
        </p:nvCxnSpPr>
        <p:spPr>
          <a:xfrm flipV="1">
            <a:off x="3644900" y="3581400"/>
            <a:ext cx="420686" cy="64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CasellaDiTesto 59"/>
          <p:cNvSpPr txBox="1"/>
          <p:nvPr/>
        </p:nvSpPr>
        <p:spPr>
          <a:xfrm>
            <a:off x="4065586" y="4122065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patriarca di Costantinopoli respinse questa posizione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2" name="Connettore 2 61"/>
          <p:cNvCxnSpPr>
            <a:stCxn id="52" idx="2"/>
            <a:endCxn id="60" idx="0"/>
          </p:cNvCxnSpPr>
          <p:nvPr/>
        </p:nvCxnSpPr>
        <p:spPr>
          <a:xfrm>
            <a:off x="5089524" y="3819763"/>
            <a:ext cx="0" cy="3023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stCxn id="60" idx="2"/>
          </p:cNvCxnSpPr>
          <p:nvPr/>
        </p:nvCxnSpPr>
        <p:spPr>
          <a:xfrm>
            <a:off x="5089524" y="4598791"/>
            <a:ext cx="0" cy="32296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CasellaDiTesto 67"/>
          <p:cNvSpPr txBox="1"/>
          <p:nvPr/>
        </p:nvSpPr>
        <p:spPr>
          <a:xfrm>
            <a:off x="2667000" y="4751491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1054</a:t>
            </a:r>
            <a:endParaRPr lang="it-IT" dirty="0"/>
          </a:p>
        </p:txBody>
      </p:sp>
      <p:sp>
        <p:nvSpPr>
          <p:cNvPr id="69" name="CasellaDiTesto 68"/>
          <p:cNvSpPr txBox="1"/>
          <p:nvPr/>
        </p:nvSpPr>
        <p:spPr>
          <a:xfrm>
            <a:off x="4065586" y="4921751"/>
            <a:ext cx="204787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 giunse allo SCISMA</a:t>
            </a:r>
          </a:p>
        </p:txBody>
      </p:sp>
      <p:sp>
        <p:nvSpPr>
          <p:cNvPr id="70" name="CasellaDiTesto 69"/>
          <p:cNvSpPr txBox="1"/>
          <p:nvPr/>
        </p:nvSpPr>
        <p:spPr>
          <a:xfrm>
            <a:off x="4391024" y="5479697"/>
            <a:ext cx="13970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 allora ci furono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due cristianità</a:t>
            </a:r>
          </a:p>
        </p:txBody>
      </p:sp>
      <p:sp>
        <p:nvSpPr>
          <p:cNvPr id="71" name="CasellaDiTesto 70"/>
          <p:cNvSpPr txBox="1"/>
          <p:nvPr/>
        </p:nvSpPr>
        <p:spPr>
          <a:xfrm>
            <a:off x="1270000" y="5957691"/>
            <a:ext cx="233045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occidentale, detta CATTOLICA</a:t>
            </a:r>
          </a:p>
        </p:txBody>
      </p:sp>
      <p:cxnSp>
        <p:nvCxnSpPr>
          <p:cNvPr id="73" name="Connettore 1 72"/>
          <p:cNvCxnSpPr>
            <a:stCxn id="70" idx="1"/>
          </p:cNvCxnSpPr>
          <p:nvPr/>
        </p:nvCxnSpPr>
        <p:spPr>
          <a:xfrm flipH="1">
            <a:off x="2422524" y="5718060"/>
            <a:ext cx="19685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/>
          <p:nvPr/>
        </p:nvCxnSpPr>
        <p:spPr>
          <a:xfrm>
            <a:off x="2451100" y="5719329"/>
            <a:ext cx="0" cy="238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CasellaDiTesto 78"/>
          <p:cNvSpPr txBox="1"/>
          <p:nvPr/>
        </p:nvSpPr>
        <p:spPr>
          <a:xfrm>
            <a:off x="682624" y="6450883"/>
            <a:ext cx="34798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 Portogallo alla Polonia, dall’Inghilterra all’Italia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80" name="Connettore 2 79"/>
          <p:cNvCxnSpPr>
            <a:stCxn id="71" idx="2"/>
            <a:endCxn id="79" idx="0"/>
          </p:cNvCxnSpPr>
          <p:nvPr/>
        </p:nvCxnSpPr>
        <p:spPr>
          <a:xfrm flipH="1">
            <a:off x="2422524" y="6247132"/>
            <a:ext cx="12701" cy="20375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1 82"/>
          <p:cNvCxnSpPr>
            <a:endCxn id="70" idx="3"/>
          </p:cNvCxnSpPr>
          <p:nvPr/>
        </p:nvCxnSpPr>
        <p:spPr>
          <a:xfrm flipH="1" flipV="1">
            <a:off x="5788024" y="5718060"/>
            <a:ext cx="1689101" cy="126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Connettore 2 83"/>
          <p:cNvCxnSpPr/>
          <p:nvPr/>
        </p:nvCxnSpPr>
        <p:spPr>
          <a:xfrm flipH="1">
            <a:off x="7477124" y="5719329"/>
            <a:ext cx="1" cy="238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CasellaDiTesto 86"/>
          <p:cNvSpPr txBox="1"/>
          <p:nvPr/>
        </p:nvSpPr>
        <p:spPr>
          <a:xfrm>
            <a:off x="5969001" y="5956423"/>
            <a:ext cx="3032124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orientale, detta CRISTIANA ORTODOSSA</a:t>
            </a:r>
          </a:p>
        </p:txBody>
      </p:sp>
      <p:cxnSp>
        <p:nvCxnSpPr>
          <p:cNvPr id="91" name="Connettore 2 90"/>
          <p:cNvCxnSpPr>
            <a:stCxn id="69" idx="2"/>
            <a:endCxn id="70" idx="0"/>
          </p:cNvCxnSpPr>
          <p:nvPr/>
        </p:nvCxnSpPr>
        <p:spPr>
          <a:xfrm>
            <a:off x="5089524" y="5211192"/>
            <a:ext cx="0" cy="2685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CasellaDiTesto 97"/>
          <p:cNvSpPr txBox="1"/>
          <p:nvPr/>
        </p:nvSpPr>
        <p:spPr>
          <a:xfrm>
            <a:off x="5506541" y="6456567"/>
            <a:ext cx="303212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dalla Russia alla Grecia, Anatolia, Caucaso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3A852E4-9706-C3D6-9F85-7106DC8D8D32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cxnSp>
        <p:nvCxnSpPr>
          <p:cNvPr id="20" name="Connettore 2 83">
            <a:extLst>
              <a:ext uri="{FF2B5EF4-FFF2-40B4-BE49-F238E27FC236}">
                <a16:creationId xmlns:a16="http://schemas.microsoft.com/office/drawing/2014/main" id="{8FAE7089-A717-589B-5E79-27F17340BA3E}"/>
              </a:ext>
            </a:extLst>
          </p:cNvPr>
          <p:cNvCxnSpPr>
            <a:cxnSpLocks/>
          </p:cNvCxnSpPr>
          <p:nvPr/>
        </p:nvCxnSpPr>
        <p:spPr>
          <a:xfrm>
            <a:off x="7486773" y="6244596"/>
            <a:ext cx="0" cy="2085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144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355600" y="1227853"/>
            <a:ext cx="1574800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900 </a:t>
            </a:r>
          </a:p>
          <a:p>
            <a:pPr>
              <a:defRPr/>
            </a:pPr>
            <a:r>
              <a:rPr lang="it-IT" dirty="0"/>
              <a:t>e il 1000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65286" y="1568372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Chiesa trascurò la sua vera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missione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141787" y="1423651"/>
            <a:ext cx="14716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diffondere la fede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141786" y="1806735"/>
            <a:ext cx="1471615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aiutare i bisognosi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 flipV="1">
            <a:off x="3713161" y="1568372"/>
            <a:ext cx="428626" cy="23836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8" idx="3"/>
            <a:endCxn id="10" idx="1"/>
          </p:cNvCxnSpPr>
          <p:nvPr/>
        </p:nvCxnSpPr>
        <p:spPr>
          <a:xfrm>
            <a:off x="3713161" y="1806735"/>
            <a:ext cx="428625" cy="1447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1665286" y="2413000"/>
            <a:ext cx="204787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comportandosi in modo CORROTTO e IMMORALE</a:t>
            </a:r>
          </a:p>
        </p:txBody>
      </p:sp>
      <p:cxnSp>
        <p:nvCxnSpPr>
          <p:cNvPr id="18" name="Connettore 2 17"/>
          <p:cNvCxnSpPr>
            <a:stCxn id="8" idx="2"/>
          </p:cNvCxnSpPr>
          <p:nvPr/>
        </p:nvCxnSpPr>
        <p:spPr>
          <a:xfrm>
            <a:off x="2689224" y="2045098"/>
            <a:ext cx="0" cy="36790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4090986" y="2413000"/>
            <a:ext cx="204787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pensava alle ricchezze materiali e ai privilegi terreni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2" name="Connettore 2 21"/>
          <p:cNvCxnSpPr>
            <a:stCxn id="17" idx="3"/>
            <a:endCxn id="21" idx="1"/>
          </p:cNvCxnSpPr>
          <p:nvPr/>
        </p:nvCxnSpPr>
        <p:spPr>
          <a:xfrm>
            <a:off x="3713161" y="2651363"/>
            <a:ext cx="3778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302000" y="3036690"/>
            <a:ext cx="13335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SIMONIA</a:t>
            </a:r>
          </a:p>
        </p:txBody>
      </p:sp>
      <p:sp>
        <p:nvSpPr>
          <p:cNvPr id="26" name="CasellaDiTesto 25"/>
          <p:cNvSpPr txBox="1"/>
          <p:nvPr/>
        </p:nvSpPr>
        <p:spPr>
          <a:xfrm>
            <a:off x="5029994" y="3036690"/>
            <a:ext cx="286940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vendita di cariche religiose e beni spirituali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302000" y="3478531"/>
            <a:ext cx="13335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CONCUBINATO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5029994" y="3478531"/>
            <a:ext cx="286940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it-IT" sz="11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sacerdoti vivevano con moglie e figli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2 28"/>
          <p:cNvCxnSpPr>
            <a:stCxn id="25" idx="3"/>
            <a:endCxn id="26" idx="1"/>
          </p:cNvCxnSpPr>
          <p:nvPr/>
        </p:nvCxnSpPr>
        <p:spPr>
          <a:xfrm>
            <a:off x="4635500" y="3181411"/>
            <a:ext cx="394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stCxn id="27" idx="3"/>
            <a:endCxn id="28" idx="1"/>
          </p:cNvCxnSpPr>
          <p:nvPr/>
        </p:nvCxnSpPr>
        <p:spPr>
          <a:xfrm>
            <a:off x="4635500" y="3623252"/>
            <a:ext cx="394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>
            <a:stCxn id="17" idx="2"/>
          </p:cNvCxnSpPr>
          <p:nvPr/>
        </p:nvCxnSpPr>
        <p:spPr>
          <a:xfrm>
            <a:off x="2689224" y="2889726"/>
            <a:ext cx="0" cy="13647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25" idx="1"/>
          </p:cNvCxnSpPr>
          <p:nvPr/>
        </p:nvCxnSpPr>
        <p:spPr>
          <a:xfrm flipV="1">
            <a:off x="2689224" y="3181411"/>
            <a:ext cx="612776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40"/>
          <p:cNvCxnSpPr>
            <a:endCxn id="27" idx="1"/>
          </p:cNvCxnSpPr>
          <p:nvPr/>
        </p:nvCxnSpPr>
        <p:spPr>
          <a:xfrm>
            <a:off x="2689224" y="3623252"/>
            <a:ext cx="61277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1665286" y="4147051"/>
            <a:ext cx="204787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 fedeli mostrarono malcontento</a:t>
            </a:r>
          </a:p>
        </p:txBody>
      </p:sp>
      <p:sp>
        <p:nvSpPr>
          <p:cNvPr id="47" name="CasellaDiTesto 46"/>
          <p:cNvSpPr txBox="1"/>
          <p:nvPr/>
        </p:nvSpPr>
        <p:spPr>
          <a:xfrm>
            <a:off x="4149725" y="4147051"/>
            <a:ext cx="2606675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iniziò una spinta per il RINNOVAMENTO DELLA CHIESA</a:t>
            </a:r>
          </a:p>
        </p:txBody>
      </p:sp>
      <p:cxnSp>
        <p:nvCxnSpPr>
          <p:cNvPr id="48" name="Connettore 2 47"/>
          <p:cNvCxnSpPr>
            <a:stCxn id="46" idx="3"/>
            <a:endCxn id="47" idx="1"/>
          </p:cNvCxnSpPr>
          <p:nvPr/>
        </p:nvCxnSpPr>
        <p:spPr>
          <a:xfrm>
            <a:off x="3713161" y="4385414"/>
            <a:ext cx="43656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CasellaDiTesto 51"/>
          <p:cNvSpPr txBox="1"/>
          <p:nvPr/>
        </p:nvSpPr>
        <p:spPr>
          <a:xfrm>
            <a:off x="8126940" y="3844952"/>
            <a:ext cx="96202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910</a:t>
            </a:r>
            <a:endParaRPr lang="it-IT" dirty="0"/>
          </a:p>
        </p:txBody>
      </p:sp>
      <p:sp>
        <p:nvSpPr>
          <p:cNvPr id="53" name="CasellaDiTesto 52"/>
          <p:cNvSpPr txBox="1"/>
          <p:nvPr/>
        </p:nvSpPr>
        <p:spPr>
          <a:xfrm>
            <a:off x="7000874" y="4147051"/>
            <a:ext cx="1660526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che partì dal monastero di CLUNY</a:t>
            </a:r>
          </a:p>
        </p:txBody>
      </p:sp>
      <p:cxnSp>
        <p:nvCxnSpPr>
          <p:cNvPr id="54" name="Connettore 2 53"/>
          <p:cNvCxnSpPr>
            <a:stCxn id="47" idx="3"/>
            <a:endCxn id="53" idx="1"/>
          </p:cNvCxnSpPr>
          <p:nvPr/>
        </p:nvCxnSpPr>
        <p:spPr>
          <a:xfrm>
            <a:off x="6756400" y="4385414"/>
            <a:ext cx="24447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CasellaDiTesto 56"/>
          <p:cNvSpPr txBox="1"/>
          <p:nvPr/>
        </p:nvSpPr>
        <p:spPr>
          <a:xfrm>
            <a:off x="4149725" y="4959851"/>
            <a:ext cx="260667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si chiedeva che la Chiesa tornasse ai VALORI DEL VANGELO</a:t>
            </a:r>
          </a:p>
        </p:txBody>
      </p:sp>
      <p:cxnSp>
        <p:nvCxnSpPr>
          <p:cNvPr id="58" name="Connettore 2 57"/>
          <p:cNvCxnSpPr>
            <a:stCxn id="47" idx="2"/>
            <a:endCxn id="57" idx="0"/>
          </p:cNvCxnSpPr>
          <p:nvPr/>
        </p:nvCxnSpPr>
        <p:spPr>
          <a:xfrm>
            <a:off x="5453063" y="4623777"/>
            <a:ext cx="0" cy="3360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2794000" y="5632371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verso il 1050</a:t>
            </a:r>
          </a:p>
        </p:txBody>
      </p:sp>
      <p:sp>
        <p:nvSpPr>
          <p:cNvPr id="63" name="CasellaDiTesto 62"/>
          <p:cNvSpPr txBox="1"/>
          <p:nvPr/>
        </p:nvSpPr>
        <p:spPr>
          <a:xfrm>
            <a:off x="4178698" y="5802631"/>
            <a:ext cx="2577702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alcuni cambiamenti erano avvenuti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4" name="Connettore 2 63"/>
          <p:cNvCxnSpPr>
            <a:stCxn id="57" idx="2"/>
            <a:endCxn id="63" idx="0"/>
          </p:cNvCxnSpPr>
          <p:nvPr/>
        </p:nvCxnSpPr>
        <p:spPr>
          <a:xfrm>
            <a:off x="5453063" y="5436577"/>
            <a:ext cx="14486" cy="3660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CasellaDiTesto 66"/>
          <p:cNvSpPr txBox="1"/>
          <p:nvPr/>
        </p:nvSpPr>
        <p:spPr>
          <a:xfrm>
            <a:off x="7099300" y="5237982"/>
            <a:ext cx="18669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papa poteva essere eletto solo dalla Chiesa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8" name="CasellaDiTesto 67"/>
          <p:cNvSpPr txBox="1"/>
          <p:nvPr/>
        </p:nvSpPr>
        <p:spPr>
          <a:xfrm>
            <a:off x="7099300" y="5802631"/>
            <a:ext cx="18669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diminuì la corruzione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69" name="CasellaDiTesto 68"/>
          <p:cNvSpPr txBox="1"/>
          <p:nvPr/>
        </p:nvSpPr>
        <p:spPr>
          <a:xfrm>
            <a:off x="7099300" y="6161843"/>
            <a:ext cx="1371600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sacerdoti furono controllati di più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Ovale 6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71" name="Connettore 2 70"/>
          <p:cNvCxnSpPr>
            <a:stCxn id="63" idx="3"/>
            <a:endCxn id="67" idx="1"/>
          </p:cNvCxnSpPr>
          <p:nvPr/>
        </p:nvCxnSpPr>
        <p:spPr>
          <a:xfrm flipV="1">
            <a:off x="6756400" y="5476345"/>
            <a:ext cx="342900" cy="47100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ttore 2 73"/>
          <p:cNvCxnSpPr>
            <a:stCxn id="63" idx="3"/>
            <a:endCxn id="68" idx="1"/>
          </p:cNvCxnSpPr>
          <p:nvPr/>
        </p:nvCxnSpPr>
        <p:spPr>
          <a:xfrm>
            <a:off x="6756400" y="5947352"/>
            <a:ext cx="3429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2 77"/>
          <p:cNvCxnSpPr>
            <a:stCxn id="63" idx="3"/>
            <a:endCxn id="69" idx="1"/>
          </p:cNvCxnSpPr>
          <p:nvPr/>
        </p:nvCxnSpPr>
        <p:spPr>
          <a:xfrm>
            <a:off x="6756400" y="5947352"/>
            <a:ext cx="342900" cy="4528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DC053264-AF53-B7D1-CE69-F32349BFA0A6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</p:spTree>
    <p:extLst>
      <p:ext uri="{BB962C8B-B14F-4D97-AF65-F5344CB8AC3E}">
        <p14:creationId xmlns:p14="http://schemas.microsoft.com/office/powerpoint/2010/main" val="2891599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8124804A-899F-30D7-3601-E228D3DBB5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0638" y="2025918"/>
            <a:ext cx="2993323" cy="4409656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3200" y="1182212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1073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36700" y="1378010"/>
            <a:ext cx="17526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divenne papa GREGORIO VII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836986" y="1378010"/>
            <a:ext cx="304641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monaco che aveva lottato per l’indipendenza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il rinnovamento della Chiesa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289300" y="1616373"/>
            <a:ext cx="54768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stCxn id="7" idx="2"/>
          </p:cNvCxnSpPr>
          <p:nvPr/>
        </p:nvCxnSpPr>
        <p:spPr>
          <a:xfrm>
            <a:off x="2413000" y="1854736"/>
            <a:ext cx="0" cy="34236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520700" y="2026840"/>
            <a:ext cx="11811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1075</a:t>
            </a:r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536700" y="2197100"/>
            <a:ext cx="1752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elaborò un documento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3644900" y="2197100"/>
            <a:ext cx="2311400" cy="289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chiamato </a:t>
            </a: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DICTATUS PAPAE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3644900" y="2610882"/>
            <a:ext cx="23114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“Dichiarazione del papa”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1389062" y="3355340"/>
            <a:ext cx="2047875" cy="664012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latin typeface="Arial"/>
                <a:cs typeface="Arial"/>
              </a:rPr>
              <a:t>proclamò la SUPREMAZIA del PAPA su ogni Stato o individuo</a:t>
            </a:r>
          </a:p>
        </p:txBody>
      </p:sp>
      <p:cxnSp>
        <p:nvCxnSpPr>
          <p:cNvPr id="22" name="Connettore 2 21"/>
          <p:cNvCxnSpPr>
            <a:stCxn id="18" idx="2"/>
            <a:endCxn id="21" idx="0"/>
          </p:cNvCxnSpPr>
          <p:nvPr/>
        </p:nvCxnSpPr>
        <p:spPr>
          <a:xfrm>
            <a:off x="2413000" y="2486541"/>
            <a:ext cx="0" cy="8687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836986" y="3547533"/>
            <a:ext cx="1752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incluso l’imperatore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21" idx="3"/>
            <a:endCxn id="25" idx="1"/>
          </p:cNvCxnSpPr>
          <p:nvPr/>
        </p:nvCxnSpPr>
        <p:spPr>
          <a:xfrm>
            <a:off x="3436937" y="3687346"/>
            <a:ext cx="400049" cy="49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e 2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cxnSp>
        <p:nvCxnSpPr>
          <p:cNvPr id="31" name="Connettore 2 30"/>
          <p:cNvCxnSpPr>
            <a:stCxn id="18" idx="3"/>
            <a:endCxn id="19" idx="1"/>
          </p:cNvCxnSpPr>
          <p:nvPr/>
        </p:nvCxnSpPr>
        <p:spPr>
          <a:xfrm>
            <a:off x="3289300" y="2341821"/>
            <a:ext cx="3556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83E4C8EE-A750-36B1-939A-EAACA21A982A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C874A0D-F814-AD27-9388-6BE54CF2EC4E}"/>
              </a:ext>
            </a:extLst>
          </p:cNvPr>
          <p:cNvSpPr txBox="1"/>
          <p:nvPr/>
        </p:nvSpPr>
        <p:spPr>
          <a:xfrm>
            <a:off x="6110638" y="6453187"/>
            <a:ext cx="2493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Città del Vaticano, Biblioteca Apostolica Vaticana, Archivio segreto/Opera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9225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e 1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3" name="Rettangolo 2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4" name="Rettangolo 3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12887" y="2635311"/>
            <a:ext cx="3046414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rafforzò anche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FEDE POPOLARE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caratterizzata soprattutto da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513387" y="1742494"/>
            <a:ext cx="2220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venerazione per la Madonna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513387" y="2250494"/>
            <a:ext cx="2220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culto dei santi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513387" y="2727658"/>
            <a:ext cx="2220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culto delle reliquie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5513387" y="3204384"/>
            <a:ext cx="2220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Interesse per le prediche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5513387" y="3660194"/>
            <a:ext cx="2220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pellegrinaggi</a:t>
            </a:r>
          </a:p>
        </p:txBody>
      </p:sp>
      <p:cxnSp>
        <p:nvCxnSpPr>
          <p:cNvPr id="15" name="Connettore 2 14"/>
          <p:cNvCxnSpPr>
            <a:stCxn id="7" idx="3"/>
            <a:endCxn id="8" idx="1"/>
          </p:cNvCxnSpPr>
          <p:nvPr/>
        </p:nvCxnSpPr>
        <p:spPr>
          <a:xfrm flipV="1">
            <a:off x="4559301" y="1887215"/>
            <a:ext cx="954086" cy="986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7" idx="3"/>
            <a:endCxn id="9" idx="1"/>
          </p:cNvCxnSpPr>
          <p:nvPr/>
        </p:nvCxnSpPr>
        <p:spPr>
          <a:xfrm flipV="1">
            <a:off x="4559301" y="2395215"/>
            <a:ext cx="954086" cy="4784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>
            <a:stCxn id="7" idx="3"/>
            <a:endCxn id="10" idx="1"/>
          </p:cNvCxnSpPr>
          <p:nvPr/>
        </p:nvCxnSpPr>
        <p:spPr>
          <a:xfrm flipV="1">
            <a:off x="4559301" y="2872379"/>
            <a:ext cx="954086" cy="12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>
            <a:cxnSpLocks/>
            <a:stCxn id="7" idx="3"/>
            <a:endCxn id="11" idx="1"/>
          </p:cNvCxnSpPr>
          <p:nvPr/>
        </p:nvCxnSpPr>
        <p:spPr>
          <a:xfrm>
            <a:off x="4559301" y="2873674"/>
            <a:ext cx="954086" cy="4754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stCxn id="7" idx="3"/>
            <a:endCxn id="12" idx="1"/>
          </p:cNvCxnSpPr>
          <p:nvPr/>
        </p:nvCxnSpPr>
        <p:spPr>
          <a:xfrm>
            <a:off x="4559301" y="2873674"/>
            <a:ext cx="954086" cy="93124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ttangolo 15">
            <a:extLst>
              <a:ext uri="{FF2B5EF4-FFF2-40B4-BE49-F238E27FC236}">
                <a16:creationId xmlns:a16="http://schemas.microsoft.com/office/drawing/2014/main" id="{4AFE1869-BF76-FFD1-A53E-B5A2567ED22F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B721FA8-C430-9F74-50A7-6A45165CF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99" y="3339294"/>
            <a:ext cx="4572000" cy="304615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EFB4F9C2-CEB3-442D-202F-7A60AF4319BC}"/>
              </a:ext>
            </a:extLst>
          </p:cNvPr>
          <p:cNvSpPr txBox="1"/>
          <p:nvPr/>
        </p:nvSpPr>
        <p:spPr>
          <a:xfrm>
            <a:off x="2362954" y="6385444"/>
            <a:ext cx="34584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Lucca, Archivio di Stato/Opera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3205327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230314" y="915896"/>
            <a:ext cx="63499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Ordini religiosi e grandi personalità della fede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3686" y="1997510"/>
            <a:ext cx="1039814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Chiesa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677986" y="1810225"/>
            <a:ext cx="143351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fu rafforzata dalla nascita di alcuni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ordini religiosi</a:t>
            </a:r>
          </a:p>
        </p:txBody>
      </p:sp>
      <p:cxnSp>
        <p:nvCxnSpPr>
          <p:cNvPr id="10" name="Connettore 2 9"/>
          <p:cNvCxnSpPr>
            <a:stCxn id="7" idx="3"/>
            <a:endCxn id="8" idx="1"/>
          </p:cNvCxnSpPr>
          <p:nvPr/>
        </p:nvCxnSpPr>
        <p:spPr>
          <a:xfrm>
            <a:off x="1333500" y="2142231"/>
            <a:ext cx="34448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3494087" y="1607025"/>
            <a:ext cx="1331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CLUNIACENSI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3494087" y="1991756"/>
            <a:ext cx="1331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CISTERCENSI</a:t>
            </a:r>
          </a:p>
        </p:txBody>
      </p:sp>
      <p:cxnSp>
        <p:nvCxnSpPr>
          <p:cNvPr id="19" name="Connettore 2 18"/>
          <p:cNvCxnSpPr>
            <a:stCxn id="8" idx="3"/>
            <a:endCxn id="16" idx="1"/>
          </p:cNvCxnSpPr>
          <p:nvPr/>
        </p:nvCxnSpPr>
        <p:spPr>
          <a:xfrm flipV="1">
            <a:off x="3111500" y="1751746"/>
            <a:ext cx="382587" cy="39048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ttore 2 21"/>
          <p:cNvCxnSpPr>
            <a:stCxn id="8" idx="3"/>
            <a:endCxn id="18" idx="1"/>
          </p:cNvCxnSpPr>
          <p:nvPr/>
        </p:nvCxnSpPr>
        <p:spPr>
          <a:xfrm flipV="1">
            <a:off x="3111500" y="2136477"/>
            <a:ext cx="382587" cy="575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419893" y="2684950"/>
            <a:ext cx="1433514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XIII secolo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677986" y="2889725"/>
            <a:ext cx="1433514" cy="664012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nacquero due ordini religiosi nuovi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stCxn id="8" idx="2"/>
            <a:endCxn id="42" idx="0"/>
          </p:cNvCxnSpPr>
          <p:nvPr/>
        </p:nvCxnSpPr>
        <p:spPr>
          <a:xfrm>
            <a:off x="2394743" y="2474237"/>
            <a:ext cx="0" cy="4154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3494086" y="3077010"/>
            <a:ext cx="1535113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detti MENDICANTI</a:t>
            </a:r>
          </a:p>
        </p:txBody>
      </p:sp>
      <p:cxnSp>
        <p:nvCxnSpPr>
          <p:cNvPr id="47" name="Connettore 2 46"/>
          <p:cNvCxnSpPr>
            <a:stCxn id="42" idx="3"/>
            <a:endCxn id="46" idx="1"/>
          </p:cNvCxnSpPr>
          <p:nvPr/>
        </p:nvCxnSpPr>
        <p:spPr>
          <a:xfrm>
            <a:off x="3111500" y="3221731"/>
            <a:ext cx="38258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5499100" y="2983368"/>
            <a:ext cx="216852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vivevano delle elemosine ricevute dai fedeli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ttore 2 51"/>
          <p:cNvCxnSpPr>
            <a:stCxn id="46" idx="3"/>
            <a:endCxn id="51" idx="1"/>
          </p:cNvCxnSpPr>
          <p:nvPr/>
        </p:nvCxnSpPr>
        <p:spPr>
          <a:xfrm>
            <a:off x="5029199" y="3221731"/>
            <a:ext cx="46990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CasellaDiTesto 54"/>
          <p:cNvSpPr txBox="1"/>
          <p:nvPr/>
        </p:nvSpPr>
        <p:spPr>
          <a:xfrm>
            <a:off x="2160586" y="3649227"/>
            <a:ext cx="13335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FRANCESCANI o FRATI MINORI</a:t>
            </a:r>
          </a:p>
        </p:txBody>
      </p:sp>
      <p:sp>
        <p:nvSpPr>
          <p:cNvPr id="57" name="CasellaDiTesto 56"/>
          <p:cNvSpPr txBox="1"/>
          <p:nvPr/>
        </p:nvSpPr>
        <p:spPr>
          <a:xfrm>
            <a:off x="5029199" y="3649227"/>
            <a:ext cx="1333500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DOMENICANI o PREDICATORI</a:t>
            </a:r>
          </a:p>
        </p:txBody>
      </p:sp>
      <p:sp>
        <p:nvSpPr>
          <p:cNvPr id="58" name="CasellaDiTesto 57"/>
          <p:cNvSpPr txBox="1"/>
          <p:nvPr/>
        </p:nvSpPr>
        <p:spPr>
          <a:xfrm>
            <a:off x="1842689" y="4340462"/>
            <a:ext cx="196929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fondati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Francesco d’Assisi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(1186-1226)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9" name="Connettore 2 58"/>
          <p:cNvCxnSpPr>
            <a:stCxn id="46" idx="2"/>
            <a:endCxn id="55" idx="0"/>
          </p:cNvCxnSpPr>
          <p:nvPr/>
        </p:nvCxnSpPr>
        <p:spPr>
          <a:xfrm flipH="1">
            <a:off x="2827336" y="3366451"/>
            <a:ext cx="1434307" cy="2827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/>
          <p:cNvCxnSpPr>
            <a:stCxn id="46" idx="2"/>
            <a:endCxn id="57" idx="0"/>
          </p:cNvCxnSpPr>
          <p:nvPr/>
        </p:nvCxnSpPr>
        <p:spPr>
          <a:xfrm>
            <a:off x="4261643" y="3366451"/>
            <a:ext cx="1434306" cy="2827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ttore 2 64"/>
          <p:cNvCxnSpPr>
            <a:stCxn id="55" idx="2"/>
            <a:endCxn id="58" idx="0"/>
          </p:cNvCxnSpPr>
          <p:nvPr/>
        </p:nvCxnSpPr>
        <p:spPr>
          <a:xfrm>
            <a:off x="2827336" y="4125953"/>
            <a:ext cx="0" cy="2145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sellaDiTesto 68"/>
          <p:cNvSpPr txBox="1"/>
          <p:nvPr/>
        </p:nvSpPr>
        <p:spPr>
          <a:xfrm>
            <a:off x="4713286" y="4340462"/>
            <a:ext cx="1969293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fondati da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Domenico di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Guzmán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(1170-1221)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0" name="CasellaDiTesto 69"/>
          <p:cNvSpPr txBox="1"/>
          <p:nvPr/>
        </p:nvSpPr>
        <p:spPr>
          <a:xfrm>
            <a:off x="1854993" y="4969588"/>
            <a:ext cx="1956989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imitavano Cristo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73" name="Connettore 2 72"/>
          <p:cNvCxnSpPr/>
          <p:nvPr/>
        </p:nvCxnSpPr>
        <p:spPr>
          <a:xfrm>
            <a:off x="2815032" y="4817188"/>
            <a:ext cx="12304" cy="1524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CasellaDiTesto 76"/>
          <p:cNvSpPr txBox="1"/>
          <p:nvPr/>
        </p:nvSpPr>
        <p:spPr>
          <a:xfrm>
            <a:off x="3395658" y="5393149"/>
            <a:ext cx="88027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povertà</a:t>
            </a:r>
          </a:p>
        </p:txBody>
      </p:sp>
      <p:sp>
        <p:nvSpPr>
          <p:cNvPr id="78" name="CasellaDiTesto 77"/>
          <p:cNvSpPr txBox="1"/>
          <p:nvPr/>
        </p:nvSpPr>
        <p:spPr>
          <a:xfrm>
            <a:off x="3381372" y="5770541"/>
            <a:ext cx="88027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umiltà</a:t>
            </a:r>
          </a:p>
        </p:txBody>
      </p:sp>
      <p:sp>
        <p:nvSpPr>
          <p:cNvPr id="79" name="CasellaDiTesto 78"/>
          <p:cNvSpPr txBox="1"/>
          <p:nvPr/>
        </p:nvSpPr>
        <p:spPr>
          <a:xfrm>
            <a:off x="3381372" y="6193988"/>
            <a:ext cx="102394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amore per il prossimo</a:t>
            </a:r>
          </a:p>
        </p:txBody>
      </p:sp>
      <p:cxnSp>
        <p:nvCxnSpPr>
          <p:cNvPr id="81" name="Connettore 1 80"/>
          <p:cNvCxnSpPr>
            <a:stCxn id="70" idx="2"/>
          </p:cNvCxnSpPr>
          <p:nvPr/>
        </p:nvCxnSpPr>
        <p:spPr>
          <a:xfrm flipH="1">
            <a:off x="2827336" y="5259029"/>
            <a:ext cx="6152" cy="1167171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Connettore 2 82"/>
          <p:cNvCxnSpPr>
            <a:endCxn id="79" idx="1"/>
          </p:cNvCxnSpPr>
          <p:nvPr/>
        </p:nvCxnSpPr>
        <p:spPr>
          <a:xfrm>
            <a:off x="2833488" y="6426201"/>
            <a:ext cx="547884" cy="615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ttore 2 85"/>
          <p:cNvCxnSpPr>
            <a:endCxn id="78" idx="1"/>
          </p:cNvCxnSpPr>
          <p:nvPr/>
        </p:nvCxnSpPr>
        <p:spPr>
          <a:xfrm>
            <a:off x="2833488" y="5905501"/>
            <a:ext cx="547884" cy="97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Connettore 2 88"/>
          <p:cNvCxnSpPr>
            <a:endCxn id="77" idx="1"/>
          </p:cNvCxnSpPr>
          <p:nvPr/>
        </p:nvCxnSpPr>
        <p:spPr>
          <a:xfrm>
            <a:off x="2833488" y="5537201"/>
            <a:ext cx="562170" cy="66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CasellaDiTesto 91"/>
          <p:cNvSpPr txBox="1"/>
          <p:nvPr/>
        </p:nvSpPr>
        <p:spPr>
          <a:xfrm>
            <a:off x="584200" y="5667138"/>
            <a:ext cx="1654965" cy="476726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rivolsero soprattutto ai “semplici”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3" name="Connettore 2 92"/>
          <p:cNvCxnSpPr>
            <a:endCxn id="92" idx="3"/>
          </p:cNvCxnSpPr>
          <p:nvPr/>
        </p:nvCxnSpPr>
        <p:spPr>
          <a:xfrm flipH="1">
            <a:off x="2239165" y="5905501"/>
            <a:ext cx="57586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CasellaDiTesto 95"/>
          <p:cNvSpPr txBox="1"/>
          <p:nvPr/>
        </p:nvSpPr>
        <p:spPr>
          <a:xfrm>
            <a:off x="4393406" y="4969588"/>
            <a:ext cx="2605086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difendevano la Chiesa dai suoi nemici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7" name="Connettore 2 96"/>
          <p:cNvCxnSpPr>
            <a:stCxn id="57" idx="2"/>
            <a:endCxn id="69" idx="0"/>
          </p:cNvCxnSpPr>
          <p:nvPr/>
        </p:nvCxnSpPr>
        <p:spPr>
          <a:xfrm>
            <a:off x="5695949" y="4125953"/>
            <a:ext cx="1984" cy="21450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Connettore 2 99"/>
          <p:cNvCxnSpPr>
            <a:stCxn id="69" idx="2"/>
            <a:endCxn id="96" idx="0"/>
          </p:cNvCxnSpPr>
          <p:nvPr/>
        </p:nvCxnSpPr>
        <p:spPr>
          <a:xfrm flipH="1">
            <a:off x="5695949" y="4817188"/>
            <a:ext cx="1984" cy="15240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CasellaDiTesto 102"/>
          <p:cNvSpPr txBox="1"/>
          <p:nvPr/>
        </p:nvSpPr>
        <p:spPr>
          <a:xfrm>
            <a:off x="6126158" y="5377697"/>
            <a:ext cx="1684342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erano a guardia della dottrina cristiana</a:t>
            </a:r>
          </a:p>
        </p:txBody>
      </p:sp>
      <p:sp>
        <p:nvSpPr>
          <p:cNvPr id="104" name="CasellaDiTesto 103"/>
          <p:cNvSpPr txBox="1"/>
          <p:nvPr/>
        </p:nvSpPr>
        <p:spPr>
          <a:xfrm>
            <a:off x="6126158" y="6006823"/>
            <a:ext cx="1684342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erano abili predicatori</a:t>
            </a:r>
          </a:p>
        </p:txBody>
      </p:sp>
      <p:cxnSp>
        <p:nvCxnSpPr>
          <p:cNvPr id="105" name="Connettore 1 104"/>
          <p:cNvCxnSpPr/>
          <p:nvPr/>
        </p:nvCxnSpPr>
        <p:spPr>
          <a:xfrm>
            <a:off x="5704085" y="5259029"/>
            <a:ext cx="0" cy="88483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ttore 2 106"/>
          <p:cNvCxnSpPr>
            <a:endCxn id="104" idx="1"/>
          </p:cNvCxnSpPr>
          <p:nvPr/>
        </p:nvCxnSpPr>
        <p:spPr>
          <a:xfrm>
            <a:off x="5704086" y="6143864"/>
            <a:ext cx="422072" cy="76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Connettore 2 110"/>
          <p:cNvCxnSpPr>
            <a:endCxn id="103" idx="1"/>
          </p:cNvCxnSpPr>
          <p:nvPr/>
        </p:nvCxnSpPr>
        <p:spPr>
          <a:xfrm>
            <a:off x="5704085" y="5616060"/>
            <a:ext cx="42207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Ovale 12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2FD2A7C-124C-B110-CD99-D6EDF39A8616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55D20A90-B97E-B193-4236-E8076BB0D0A8}"/>
              </a:ext>
            </a:extLst>
          </p:cNvPr>
          <p:cNvSpPr txBox="1"/>
          <p:nvPr/>
        </p:nvSpPr>
        <p:spPr>
          <a:xfrm>
            <a:off x="3494087" y="2367676"/>
            <a:ext cx="133191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CERTOSINI</a:t>
            </a:r>
          </a:p>
        </p:txBody>
      </p:sp>
      <p:cxnSp>
        <p:nvCxnSpPr>
          <p:cNvPr id="11" name="Connettore 2 18">
            <a:extLst>
              <a:ext uri="{FF2B5EF4-FFF2-40B4-BE49-F238E27FC236}">
                <a16:creationId xmlns:a16="http://schemas.microsoft.com/office/drawing/2014/main" id="{0846D466-5100-5473-8BE3-66106325CE90}"/>
              </a:ext>
            </a:extLst>
          </p:cNvPr>
          <p:cNvCxnSpPr>
            <a:cxnSpLocks/>
            <a:stCxn id="8" idx="3"/>
          </p:cNvCxnSpPr>
          <p:nvPr/>
        </p:nvCxnSpPr>
        <p:spPr>
          <a:xfrm>
            <a:off x="3111500" y="2142231"/>
            <a:ext cx="382586" cy="33928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0796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Il Basso Medioevo</a:t>
            </a:r>
          </a:p>
        </p:txBody>
      </p:sp>
      <p:sp>
        <p:nvSpPr>
          <p:cNvPr id="3" name="Rettangolo 2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2</a:t>
            </a:r>
          </a:p>
        </p:txBody>
      </p:sp>
      <p:sp>
        <p:nvSpPr>
          <p:cNvPr id="5" name="Rettangolo 5"/>
          <p:cNvSpPr>
            <a:spLocks noChangeArrowheads="1"/>
          </p:cNvSpPr>
          <p:nvPr/>
        </p:nvSpPr>
        <p:spPr bwMode="auto">
          <a:xfrm>
            <a:off x="6197600" y="404813"/>
            <a:ext cx="1470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it-IT" b="1" dirty="0"/>
              <a:t>La Chiesa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03200" y="1182212"/>
            <a:ext cx="15748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XII secolo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601786" y="1375927"/>
            <a:ext cx="1992314" cy="47672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</a:t>
            </a:r>
            <a:r>
              <a:rPr lang="it-IT" sz="1100" b="1">
                <a:solidFill>
                  <a:srgbClr val="000000"/>
                </a:solidFill>
                <a:latin typeface="Arial"/>
                <a:cs typeface="Arial"/>
              </a:rPr>
              <a:t>niziarono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le ATTIVITÀ MISSIONARIE in ORIENTE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911600" y="1469569"/>
            <a:ext cx="22860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diffondere la propria verità</a:t>
            </a:r>
          </a:p>
        </p:txBody>
      </p:sp>
      <p:cxnSp>
        <p:nvCxnSpPr>
          <p:cNvPr id="10" name="Connettore 2 9"/>
          <p:cNvCxnSpPr>
            <a:cxnSpLocks/>
            <a:stCxn id="7" idx="3"/>
            <a:endCxn id="8" idx="1"/>
          </p:cNvCxnSpPr>
          <p:nvPr/>
        </p:nvCxnSpPr>
        <p:spPr>
          <a:xfrm>
            <a:off x="3594100" y="1614290"/>
            <a:ext cx="3175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4909343" y="1959410"/>
            <a:ext cx="229155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Giovanni da Pian del Carmine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7667625" y="1959410"/>
            <a:ext cx="1117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Mongolia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5" name="Connettore 2 14"/>
          <p:cNvCxnSpPr>
            <a:stCxn id="13" idx="3"/>
            <a:endCxn id="14" idx="1"/>
          </p:cNvCxnSpPr>
          <p:nvPr/>
        </p:nvCxnSpPr>
        <p:spPr>
          <a:xfrm>
            <a:off x="7200900" y="2104131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CasellaDiTesto 17"/>
          <p:cNvSpPr txBox="1"/>
          <p:nvPr/>
        </p:nvSpPr>
        <p:spPr>
          <a:xfrm>
            <a:off x="4909343" y="2402202"/>
            <a:ext cx="229155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Guglielmo di </a:t>
            </a:r>
            <a:r>
              <a:rPr lang="it-IT" sz="11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Rubruck</a:t>
            </a:r>
            <a:endParaRPr lang="it-IT" sz="11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7667625" y="2401251"/>
            <a:ext cx="1117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Mongolia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0" name="CasellaDiTesto 19"/>
          <p:cNvSpPr txBox="1"/>
          <p:nvPr/>
        </p:nvSpPr>
        <p:spPr>
          <a:xfrm>
            <a:off x="4909343" y="2867735"/>
            <a:ext cx="229155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Giovanni da Montecorvino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909343" y="3522060"/>
            <a:ext cx="229155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 w="28575" cmpd="sng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/>
                <a:ea typeface="ＭＳ Ｐゴシック" charset="0"/>
                <a:cs typeface="Arial"/>
              </a:rPr>
              <a:t>Odorico da Pordenone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7667625" y="2867735"/>
            <a:ext cx="1117600" cy="289441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667625" y="3241086"/>
            <a:ext cx="1117600" cy="851297"/>
          </a:xfrm>
          <a:prstGeom prst="roundRect">
            <a:avLst/>
          </a:prstGeom>
          <a:solidFill>
            <a:schemeClr val="bg1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India, Cina, Giava, Borneo e Tibet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23"/>
          <p:cNvCxnSpPr/>
          <p:nvPr/>
        </p:nvCxnSpPr>
        <p:spPr>
          <a:xfrm>
            <a:off x="7200900" y="2535931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>
            <a:stCxn id="20" idx="3"/>
            <a:endCxn id="22" idx="1"/>
          </p:cNvCxnSpPr>
          <p:nvPr/>
        </p:nvCxnSpPr>
        <p:spPr>
          <a:xfrm>
            <a:off x="7200900" y="3012456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>
            <a:stCxn id="21" idx="3"/>
            <a:endCxn id="23" idx="1"/>
          </p:cNvCxnSpPr>
          <p:nvPr/>
        </p:nvCxnSpPr>
        <p:spPr>
          <a:xfrm flipV="1">
            <a:off x="7200900" y="3666735"/>
            <a:ext cx="466725" cy="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>
            <a:off x="4432300" y="1759010"/>
            <a:ext cx="0" cy="189925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4432300" y="2104131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4432300" y="2557262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/>
          <p:nvPr/>
        </p:nvCxnSpPr>
        <p:spPr>
          <a:xfrm>
            <a:off x="4432300" y="3012456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4442618" y="3666781"/>
            <a:ext cx="466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e 3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D21BB7A-BD35-1A96-5C1A-1717141E01D2}"/>
              </a:ext>
            </a:extLst>
          </p:cNvPr>
          <p:cNvSpPr/>
          <p:nvPr/>
        </p:nvSpPr>
        <p:spPr>
          <a:xfrm>
            <a:off x="7667625" y="404813"/>
            <a:ext cx="1476375" cy="404812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6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768404DF-178A-A7DD-A617-E7B916BE5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6417"/>
            <a:ext cx="4240085" cy="3774941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BDB73C4C-3EB8-3559-200A-9767888A36CE}"/>
              </a:ext>
            </a:extLst>
          </p:cNvPr>
          <p:cNvSpPr txBox="1"/>
          <p:nvPr/>
        </p:nvSpPr>
        <p:spPr>
          <a:xfrm>
            <a:off x="4160570" y="6645107"/>
            <a:ext cx="20370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8886189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4219</TotalTime>
  <Words>650</Words>
  <Application>Microsoft Office PowerPoint</Application>
  <PresentationFormat>Presentazione su schermo (4:3)</PresentationFormat>
  <Paragraphs>166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56</cp:revision>
  <dcterms:created xsi:type="dcterms:W3CDTF">2020-01-24T09:23:53Z</dcterms:created>
  <dcterms:modified xsi:type="dcterms:W3CDTF">2026-05-12T16:15:43Z</dcterms:modified>
</cp:coreProperties>
</file>