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BE8055-B9E4-4152-A615-46BEBE4E82C2}" v="10" dt="2026-05-12T15:49:58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79"/>
    <p:restoredTop sz="94589"/>
  </p:normalViewPr>
  <p:slideViewPr>
    <p:cSldViewPr snapToGrid="0" snapToObjects="1">
      <p:cViewPr varScale="1">
        <p:scale>
          <a:sx n="106" d="100"/>
          <a:sy n="106" d="100"/>
        </p:scale>
        <p:origin x="213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2T15:50:14.935" v="137" actId="1076"/>
      <pc:docMkLst>
        <pc:docMk/>
      </pc:docMkLst>
      <pc:sldChg chg="addSp modSp mod">
        <pc:chgData name="Silvana Gallone" userId="7a5114527312c558" providerId="LiveId" clId="{D634AA42-852E-4215-B5D9-52DE406B3105}" dt="2026-05-12T15:47:15.126" v="33" actId="1076"/>
        <pc:sldMkLst>
          <pc:docMk/>
          <pc:sldMk cId="1736221204" sldId="256"/>
        </pc:sldMkLst>
        <pc:spChg chg="add mod">
          <ac:chgData name="Silvana Gallone" userId="7a5114527312c558" providerId="LiveId" clId="{D634AA42-852E-4215-B5D9-52DE406B3105}" dt="2026-05-12T15:47:15.126" v="33" actId="1076"/>
          <ac:spMkLst>
            <pc:docMk/>
            <pc:sldMk cId="1736221204" sldId="256"/>
            <ac:spMk id="7" creationId="{16C2B5AA-8950-8C93-AA58-4CF3EAF5E011}"/>
          </ac:spMkLst>
        </pc:spChg>
        <pc:picChg chg="mod">
          <ac:chgData name="Silvana Gallone" userId="7a5114527312c558" providerId="LiveId" clId="{D634AA42-852E-4215-B5D9-52DE406B3105}" dt="2026-05-12T15:45:43.818" v="2" actId="1076"/>
          <ac:picMkLst>
            <pc:docMk/>
            <pc:sldMk cId="1736221204" sldId="256"/>
            <ac:picMk id="8" creationId="{67A29027-66CF-5105-6C94-B208CD078186}"/>
          </ac:picMkLst>
        </pc:picChg>
      </pc:sldChg>
      <pc:sldChg chg="addSp modSp mod">
        <pc:chgData name="Silvana Gallone" userId="7a5114527312c558" providerId="LiveId" clId="{D634AA42-852E-4215-B5D9-52DE406B3105}" dt="2026-05-12T15:48:08.931" v="89" actId="255"/>
        <pc:sldMkLst>
          <pc:docMk/>
          <pc:sldMk cId="545998467" sldId="261"/>
        </pc:sldMkLst>
        <pc:spChg chg="add mod">
          <ac:chgData name="Silvana Gallone" userId="7a5114527312c558" providerId="LiveId" clId="{D634AA42-852E-4215-B5D9-52DE406B3105}" dt="2026-05-12T15:48:08.931" v="89" actId="255"/>
          <ac:spMkLst>
            <pc:docMk/>
            <pc:sldMk cId="545998467" sldId="261"/>
            <ac:spMk id="4" creationId="{95703101-A0EA-D3A7-39E0-1A4C6EF17495}"/>
          </ac:spMkLst>
        </pc:spChg>
        <pc:picChg chg="mod">
          <ac:chgData name="Silvana Gallone" userId="7a5114527312c558" providerId="LiveId" clId="{D634AA42-852E-4215-B5D9-52DE406B3105}" dt="2026-05-12T15:47:27.063" v="34" actId="1076"/>
          <ac:picMkLst>
            <pc:docMk/>
            <pc:sldMk cId="545998467" sldId="261"/>
            <ac:picMk id="15" creationId="{1E085222-C40B-F0FB-8333-34C8F293DEB6}"/>
          </ac:picMkLst>
        </pc:picChg>
      </pc:sldChg>
      <pc:sldChg chg="addSp modSp mod">
        <pc:chgData name="Silvana Gallone" userId="7a5114527312c558" providerId="LiveId" clId="{D634AA42-852E-4215-B5D9-52DE406B3105}" dt="2026-05-12T15:49:14.970" v="128" actId="1076"/>
        <pc:sldMkLst>
          <pc:docMk/>
          <pc:sldMk cId="969361615" sldId="262"/>
        </pc:sldMkLst>
        <pc:spChg chg="add mod">
          <ac:chgData name="Silvana Gallone" userId="7a5114527312c558" providerId="LiveId" clId="{D634AA42-852E-4215-B5D9-52DE406B3105}" dt="2026-05-12T15:49:14.970" v="128" actId="1076"/>
          <ac:spMkLst>
            <pc:docMk/>
            <pc:sldMk cId="969361615" sldId="262"/>
            <ac:spMk id="4" creationId="{405B8D56-89E4-4FB5-A948-1B3FB74E4970}"/>
          </ac:spMkLst>
        </pc:spChg>
        <pc:picChg chg="mod">
          <ac:chgData name="Silvana Gallone" userId="7a5114527312c558" providerId="LiveId" clId="{D634AA42-852E-4215-B5D9-52DE406B3105}" dt="2026-05-12T15:48:27.354" v="92" actId="1076"/>
          <ac:picMkLst>
            <pc:docMk/>
            <pc:sldMk cId="969361615" sldId="262"/>
            <ac:picMk id="15" creationId="{2A3D0162-22C8-C8D3-8FFE-E9381164479A}"/>
          </ac:picMkLst>
        </pc:picChg>
      </pc:sldChg>
      <pc:sldChg chg="addSp delSp modSp mod">
        <pc:chgData name="Silvana Gallone" userId="7a5114527312c558" providerId="LiveId" clId="{D634AA42-852E-4215-B5D9-52DE406B3105}" dt="2026-05-12T15:50:14.935" v="137" actId="1076"/>
        <pc:sldMkLst>
          <pc:docMk/>
          <pc:sldMk cId="4079106406" sldId="264"/>
        </pc:sldMkLst>
        <pc:spChg chg="add del mod">
          <ac:chgData name="Silvana Gallone" userId="7a5114527312c558" providerId="LiveId" clId="{D634AA42-852E-4215-B5D9-52DE406B3105}" dt="2026-05-12T15:49:37.638" v="132"/>
          <ac:spMkLst>
            <pc:docMk/>
            <pc:sldMk cId="4079106406" sldId="264"/>
            <ac:spMk id="4" creationId="{5B0D024F-0528-11FD-4EB9-D64C36B2CC2C}"/>
          </ac:spMkLst>
        </pc:spChg>
        <pc:spChg chg="add mod">
          <ac:chgData name="Silvana Gallone" userId="7a5114527312c558" providerId="LiveId" clId="{D634AA42-852E-4215-B5D9-52DE406B3105}" dt="2026-05-12T15:50:14.935" v="137" actId="1076"/>
          <ac:spMkLst>
            <pc:docMk/>
            <pc:sldMk cId="4079106406" sldId="264"/>
            <ac:spMk id="12" creationId="{BE1E996D-38F1-BAF3-0ACF-7B65A8EDA20D}"/>
          </ac:spMkLst>
        </pc:spChg>
        <pc:picChg chg="mod">
          <ac:chgData name="Silvana Gallone" userId="7a5114527312c558" providerId="LiveId" clId="{D634AA42-852E-4215-B5D9-52DE406B3105}" dt="2026-05-12T15:49:25.979" v="129" actId="1076"/>
          <ac:picMkLst>
            <pc:docMk/>
            <pc:sldMk cId="4079106406" sldId="264"/>
            <ac:picMk id="11" creationId="{48CB7C0C-09DF-B0D5-2DCE-984E23A18FC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2D30B-BAFA-478F-978A-34BAD1E8EFFA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7C9F2-55D6-4CE4-9E8E-8A3D3EF24CB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9921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8679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979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197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5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40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85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0011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374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222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4312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635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3D575-0B60-B442-BF76-BBB00EAF32E7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D9856-832F-4847-89E9-1495315165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557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4C46B153-A681-DDBB-42A5-0192B8D019B0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D69371-C950-E46D-1108-ED43A7CE4628}"/>
              </a:ext>
            </a:extLst>
          </p:cNvPr>
          <p:cNvSpPr txBox="1"/>
          <p:nvPr/>
        </p:nvSpPr>
        <p:spPr>
          <a:xfrm>
            <a:off x="-490465" y="1252378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5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BFB9880-4E54-7A4B-B59A-17E4AADA978C}"/>
              </a:ext>
            </a:extLst>
          </p:cNvPr>
          <p:cNvSpPr txBox="1"/>
          <p:nvPr/>
        </p:nvSpPr>
        <p:spPr>
          <a:xfrm>
            <a:off x="2059305" y="2368967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città, il Comune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7A29027-66CF-5105-6C94-B208CD0781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89"/>
          <a:stretch/>
        </p:blipFill>
        <p:spPr>
          <a:xfrm>
            <a:off x="784420" y="3376036"/>
            <a:ext cx="7666073" cy="295768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6C2B5AA-8950-8C93-AA58-4CF3EAF5E011}"/>
              </a:ext>
            </a:extLst>
          </p:cNvPr>
          <p:cNvSpPr txBox="1"/>
          <p:nvPr/>
        </p:nvSpPr>
        <p:spPr>
          <a:xfrm>
            <a:off x="5735458" y="6291718"/>
            <a:ext cx="4372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Firenze, Museo di Firenze com’era/Opera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73622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19300" y="952500"/>
            <a:ext cx="5648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nuova vita delle città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101725" y="1540669"/>
            <a:ext cx="1803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400 e il 550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733675" y="1717676"/>
            <a:ext cx="174625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persone si erano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“ruralizzate”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064125" y="1717676"/>
            <a:ext cx="2603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fuggite dalle città, non più sicure, per rifugiarsi in campagna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4479925" y="1956039"/>
            <a:ext cx="584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101725" y="2556669"/>
            <a:ext cx="1803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dall’XI secolo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733675" y="2658825"/>
            <a:ext cx="174625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persone si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“inurbarono”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064125" y="2639220"/>
            <a:ext cx="18250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mossero dalla campagna verso la città</a:t>
            </a:r>
          </a:p>
        </p:txBody>
      </p:sp>
      <p:cxnSp>
        <p:nvCxnSpPr>
          <p:cNvPr id="16" name="Connettore 2 15"/>
          <p:cNvCxnSpPr/>
          <p:nvPr/>
        </p:nvCxnSpPr>
        <p:spPr>
          <a:xfrm>
            <a:off x="4492625" y="2897188"/>
            <a:ext cx="584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7197725" y="2639220"/>
            <a:ext cx="16891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cerca di condizioni di vita migliori</a:t>
            </a:r>
          </a:p>
        </p:txBody>
      </p:sp>
      <p:cxnSp>
        <p:nvCxnSpPr>
          <p:cNvPr id="18" name="Connettore 2 17"/>
          <p:cNvCxnSpPr>
            <a:cxnSpLocks/>
            <a:stCxn id="15" idx="3"/>
            <a:endCxn id="17" idx="1"/>
          </p:cNvCxnSpPr>
          <p:nvPr/>
        </p:nvCxnSpPr>
        <p:spPr>
          <a:xfrm>
            <a:off x="6889173" y="2877583"/>
            <a:ext cx="3085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064124" y="3557855"/>
            <a:ext cx="182504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città avevano bisogno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manodopera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064125" y="4506120"/>
            <a:ext cx="1825046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accoglievano le persone che giungevano dalla campagna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197725" y="4607242"/>
            <a:ext cx="16891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garantendo loro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libertà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protezione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cxnSpLocks/>
            <a:stCxn id="22" idx="3"/>
            <a:endCxn id="23" idx="1"/>
          </p:cNvCxnSpPr>
          <p:nvPr/>
        </p:nvCxnSpPr>
        <p:spPr>
          <a:xfrm>
            <a:off x="6889171" y="4838126"/>
            <a:ext cx="308554" cy="74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cxnSpLocks/>
            <a:stCxn id="15" idx="2"/>
            <a:endCxn id="21" idx="0"/>
          </p:cNvCxnSpPr>
          <p:nvPr/>
        </p:nvCxnSpPr>
        <p:spPr>
          <a:xfrm flipH="1">
            <a:off x="5976648" y="3115946"/>
            <a:ext cx="1" cy="441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stCxn id="21" idx="2"/>
            <a:endCxn id="22" idx="0"/>
          </p:cNvCxnSpPr>
          <p:nvPr/>
        </p:nvCxnSpPr>
        <p:spPr>
          <a:xfrm>
            <a:off x="5976648" y="4034581"/>
            <a:ext cx="0" cy="4715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25" name="Connettore 2 24"/>
          <p:cNvCxnSpPr>
            <a:stCxn id="8" idx="2"/>
            <a:endCxn id="14" idx="0"/>
          </p:cNvCxnSpPr>
          <p:nvPr/>
        </p:nvCxnSpPr>
        <p:spPr>
          <a:xfrm>
            <a:off x="3606800" y="2194402"/>
            <a:ext cx="0" cy="4644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id="{C294F8BA-6C51-A557-7AD8-87723F74B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21444"/>
            <a:ext cx="4572000" cy="3626863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420A8041-73B2-3112-E39E-4C9E12BE2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95947"/>
            <a:ext cx="3297115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8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39725" y="1464510"/>
            <a:ext cx="1803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1100 e il 1300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562225" y="1141731"/>
            <a:ext cx="22129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città antiche si rafforzarono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562225" y="1736467"/>
            <a:ext cx="1755775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nacquero nuove città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594225" y="1736467"/>
            <a:ext cx="19462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luoghi facili da difendere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842125" y="1455798"/>
            <a:ext cx="12096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alture o colline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842125" y="1889960"/>
            <a:ext cx="17557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ampie pianure protette dall’ansa di un fiume</a:t>
            </a:r>
          </a:p>
        </p:txBody>
      </p:sp>
      <p:cxnSp>
        <p:nvCxnSpPr>
          <p:cNvPr id="12" name="Connettore 2 11"/>
          <p:cNvCxnSpPr>
            <a:stCxn id="6" idx="3"/>
            <a:endCxn id="7" idx="1"/>
          </p:cNvCxnSpPr>
          <p:nvPr/>
        </p:nvCxnSpPr>
        <p:spPr>
          <a:xfrm flipV="1">
            <a:off x="2143125" y="1286452"/>
            <a:ext cx="419100" cy="3483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6" idx="3"/>
            <a:endCxn id="8" idx="1"/>
          </p:cNvCxnSpPr>
          <p:nvPr/>
        </p:nvCxnSpPr>
        <p:spPr>
          <a:xfrm>
            <a:off x="2143125" y="1634770"/>
            <a:ext cx="419100" cy="2464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8" idx="3"/>
            <a:endCxn id="9" idx="1"/>
          </p:cNvCxnSpPr>
          <p:nvPr/>
        </p:nvCxnSpPr>
        <p:spPr>
          <a:xfrm>
            <a:off x="4318000" y="1881188"/>
            <a:ext cx="2762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9" idx="3"/>
            <a:endCxn id="10" idx="1"/>
          </p:cNvCxnSpPr>
          <p:nvPr/>
        </p:nvCxnSpPr>
        <p:spPr>
          <a:xfrm flipV="1">
            <a:off x="6540500" y="1600519"/>
            <a:ext cx="301625" cy="2806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9" idx="3"/>
            <a:endCxn id="11" idx="1"/>
          </p:cNvCxnSpPr>
          <p:nvPr/>
        </p:nvCxnSpPr>
        <p:spPr>
          <a:xfrm>
            <a:off x="6540500" y="1881188"/>
            <a:ext cx="301625" cy="2471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594225" y="2523867"/>
            <a:ext cx="19462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circondate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mura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6842125" y="2523867"/>
            <a:ext cx="21621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divennero simbolo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forza</a:t>
            </a:r>
          </a:p>
        </p:txBody>
      </p:sp>
      <p:cxnSp>
        <p:nvCxnSpPr>
          <p:cNvPr id="29" name="Connettore 2 28"/>
          <p:cNvCxnSpPr>
            <a:stCxn id="27" idx="3"/>
            <a:endCxn id="28" idx="1"/>
          </p:cNvCxnSpPr>
          <p:nvPr/>
        </p:nvCxnSpPr>
        <p:spPr>
          <a:xfrm>
            <a:off x="6540500" y="2668588"/>
            <a:ext cx="3016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9" idx="2"/>
            <a:endCxn id="27" idx="0"/>
          </p:cNvCxnSpPr>
          <p:nvPr/>
        </p:nvCxnSpPr>
        <p:spPr>
          <a:xfrm>
            <a:off x="5567363" y="2025908"/>
            <a:ext cx="0" cy="4979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2392363" y="3069967"/>
            <a:ext cx="20955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crescevano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spontaneamente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cxnSp>
        <p:nvCxnSpPr>
          <p:cNvPr id="37" name="Connettore 2 36"/>
          <p:cNvCxnSpPr>
            <a:stCxn id="8" idx="2"/>
            <a:endCxn id="36" idx="0"/>
          </p:cNvCxnSpPr>
          <p:nvPr/>
        </p:nvCxnSpPr>
        <p:spPr>
          <a:xfrm>
            <a:off x="3440113" y="2025908"/>
            <a:ext cx="0" cy="10440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36" idx="3"/>
          </p:cNvCxnSpPr>
          <p:nvPr/>
        </p:nvCxnSpPr>
        <p:spPr>
          <a:xfrm>
            <a:off x="4487863" y="3214688"/>
            <a:ext cx="2873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4746625" y="3069967"/>
            <a:ext cx="14255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senza un progetto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6540500" y="3069967"/>
            <a:ext cx="19462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avevano forma “a raggera”</a:t>
            </a:r>
          </a:p>
        </p:txBody>
      </p:sp>
      <p:cxnSp>
        <p:nvCxnSpPr>
          <p:cNvPr id="47" name="Connettore 2 46"/>
          <p:cNvCxnSpPr>
            <a:stCxn id="44" idx="3"/>
            <a:endCxn id="45" idx="1"/>
          </p:cNvCxnSpPr>
          <p:nvPr/>
        </p:nvCxnSpPr>
        <p:spPr>
          <a:xfrm>
            <a:off x="6172200" y="3214688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stCxn id="36" idx="2"/>
          </p:cNvCxnSpPr>
          <p:nvPr/>
        </p:nvCxnSpPr>
        <p:spPr>
          <a:xfrm>
            <a:off x="3440113" y="3359408"/>
            <a:ext cx="0" cy="3108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2477294" y="3676908"/>
            <a:ext cx="192563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l’elemento più importante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PIAZZA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2477294" y="4769108"/>
            <a:ext cx="192563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solito ce n’erano tre</a:t>
            </a:r>
          </a:p>
        </p:txBody>
      </p:sp>
      <p:cxnSp>
        <p:nvCxnSpPr>
          <p:cNvPr id="55" name="Connettore 2 54"/>
          <p:cNvCxnSpPr>
            <a:stCxn id="53" idx="2"/>
            <a:endCxn id="54" idx="0"/>
          </p:cNvCxnSpPr>
          <p:nvPr/>
        </p:nvCxnSpPr>
        <p:spPr>
          <a:xfrm>
            <a:off x="3440113" y="4153634"/>
            <a:ext cx="0" cy="6154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Ovale 57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9" name="CasellaDiTesto 58"/>
          <p:cNvSpPr txBox="1"/>
          <p:nvPr/>
        </p:nvSpPr>
        <p:spPr>
          <a:xfrm>
            <a:off x="4775200" y="4154368"/>
            <a:ext cx="16414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PIAZZA RELIGIOSA</a:t>
            </a:r>
          </a:p>
        </p:txBody>
      </p:sp>
      <p:sp>
        <p:nvSpPr>
          <p:cNvPr id="60" name="CasellaDiTesto 59"/>
          <p:cNvSpPr txBox="1"/>
          <p:nvPr/>
        </p:nvSpPr>
        <p:spPr>
          <a:xfrm>
            <a:off x="6780213" y="4153634"/>
            <a:ext cx="212566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sorgeva la cattedrale</a:t>
            </a:r>
          </a:p>
        </p:txBody>
      </p:sp>
      <p:sp>
        <p:nvSpPr>
          <p:cNvPr id="61" name="CasellaDiTesto 60"/>
          <p:cNvSpPr txBox="1"/>
          <p:nvPr/>
        </p:nvSpPr>
        <p:spPr>
          <a:xfrm>
            <a:off x="4775200" y="4769108"/>
            <a:ext cx="16414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PIAZZA POLITICA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6780213" y="4769108"/>
            <a:ext cx="212566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c’era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MUNICIPIO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7099300" y="5332154"/>
            <a:ext cx="150495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palazzo con gli uffici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 Comune</a:t>
            </a:r>
          </a:p>
        </p:txBody>
      </p:sp>
      <p:cxnSp>
        <p:nvCxnSpPr>
          <p:cNvPr id="67" name="Connettore 2 66"/>
          <p:cNvCxnSpPr>
            <a:stCxn id="62" idx="2"/>
            <a:endCxn id="65" idx="0"/>
          </p:cNvCxnSpPr>
          <p:nvPr/>
        </p:nvCxnSpPr>
        <p:spPr>
          <a:xfrm>
            <a:off x="7843045" y="5058549"/>
            <a:ext cx="8730" cy="2736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9"/>
          <p:cNvSpPr txBox="1"/>
          <p:nvPr/>
        </p:nvSpPr>
        <p:spPr>
          <a:xfrm>
            <a:off x="4775200" y="6019284"/>
            <a:ext cx="16414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PIAZZA ECONOMICA</a:t>
            </a:r>
          </a:p>
        </p:txBody>
      </p:sp>
      <p:sp>
        <p:nvSpPr>
          <p:cNvPr id="71" name="CasellaDiTesto 70"/>
          <p:cNvSpPr txBox="1"/>
          <p:nvPr/>
        </p:nvSpPr>
        <p:spPr>
          <a:xfrm>
            <a:off x="6842125" y="6019284"/>
            <a:ext cx="212566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si teneva il mercato</a:t>
            </a:r>
          </a:p>
        </p:txBody>
      </p:sp>
      <p:cxnSp>
        <p:nvCxnSpPr>
          <p:cNvPr id="72" name="Connettore 2 71"/>
          <p:cNvCxnSpPr>
            <a:endCxn id="71" idx="1"/>
          </p:cNvCxnSpPr>
          <p:nvPr/>
        </p:nvCxnSpPr>
        <p:spPr>
          <a:xfrm flipV="1">
            <a:off x="6411913" y="6164005"/>
            <a:ext cx="430212" cy="97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2 73"/>
          <p:cNvCxnSpPr>
            <a:stCxn id="61" idx="3"/>
            <a:endCxn id="62" idx="1"/>
          </p:cNvCxnSpPr>
          <p:nvPr/>
        </p:nvCxnSpPr>
        <p:spPr>
          <a:xfrm>
            <a:off x="6416676" y="4913829"/>
            <a:ext cx="3635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>
            <a:stCxn id="59" idx="3"/>
            <a:endCxn id="60" idx="1"/>
          </p:cNvCxnSpPr>
          <p:nvPr/>
        </p:nvCxnSpPr>
        <p:spPr>
          <a:xfrm flipV="1">
            <a:off x="6416676" y="4298355"/>
            <a:ext cx="363537" cy="7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>
            <a:stCxn id="54" idx="3"/>
            <a:endCxn id="59" idx="1"/>
          </p:cNvCxnSpPr>
          <p:nvPr/>
        </p:nvCxnSpPr>
        <p:spPr>
          <a:xfrm flipV="1">
            <a:off x="4402932" y="4299089"/>
            <a:ext cx="372268" cy="6147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82"/>
          <p:cNvCxnSpPr>
            <a:stCxn id="54" idx="3"/>
            <a:endCxn id="61" idx="1"/>
          </p:cNvCxnSpPr>
          <p:nvPr/>
        </p:nvCxnSpPr>
        <p:spPr>
          <a:xfrm>
            <a:off x="4402932" y="4913829"/>
            <a:ext cx="3722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2 85"/>
          <p:cNvCxnSpPr>
            <a:stCxn id="54" idx="3"/>
            <a:endCxn id="70" idx="1"/>
          </p:cNvCxnSpPr>
          <p:nvPr/>
        </p:nvCxnSpPr>
        <p:spPr>
          <a:xfrm>
            <a:off x="4402932" y="4913829"/>
            <a:ext cx="372268" cy="12501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EB30FA9B-1093-E6C0-9C87-99D1EEF464B2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</p:spTree>
    <p:extLst>
      <p:ext uri="{BB962C8B-B14F-4D97-AF65-F5344CB8AC3E}">
        <p14:creationId xmlns:p14="http://schemas.microsoft.com/office/powerpoint/2010/main" val="453021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9900" y="952500"/>
            <a:ext cx="84709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Comune, la sua struttura, il suo potere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9875" y="1675131"/>
            <a:ext cx="144462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città che si stavano formando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054225" y="1683625"/>
            <a:ext cx="2247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erano libere, ma sottoposte 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un’autorità superiore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054226" y="2396094"/>
            <a:ext cx="2247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re, imperatore, vescovo e, più spesso,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signore feudale</a:t>
            </a:r>
          </a:p>
        </p:txBody>
      </p:sp>
      <p:cxnSp>
        <p:nvCxnSpPr>
          <p:cNvPr id="11" name="Connettore 2 10"/>
          <p:cNvCxnSpPr>
            <a:stCxn id="7" idx="3"/>
          </p:cNvCxnSpPr>
          <p:nvPr/>
        </p:nvCxnSpPr>
        <p:spPr>
          <a:xfrm>
            <a:off x="1714500" y="1913494"/>
            <a:ext cx="339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9" idx="2"/>
            <a:endCxn id="10" idx="0"/>
          </p:cNvCxnSpPr>
          <p:nvPr/>
        </p:nvCxnSpPr>
        <p:spPr>
          <a:xfrm>
            <a:off x="3178175" y="2160351"/>
            <a:ext cx="1" cy="235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841875" y="1829423"/>
            <a:ext cx="2171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chiedeva agli abitanti della città di combattere per lui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841875" y="2396094"/>
            <a:ext cx="2171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imponeva pedaggi su chi entrava o usciva dalla città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4841875" y="2943111"/>
            <a:ext cx="212725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tassava le merci prodotte, vendute o acquistate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10" idx="3"/>
          </p:cNvCxnSpPr>
          <p:nvPr/>
        </p:nvCxnSpPr>
        <p:spPr>
          <a:xfrm flipV="1">
            <a:off x="4302126" y="2033351"/>
            <a:ext cx="539749" cy="6011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10" idx="3"/>
            <a:endCxn id="25" idx="1"/>
          </p:cNvCxnSpPr>
          <p:nvPr/>
        </p:nvCxnSpPr>
        <p:spPr>
          <a:xfrm>
            <a:off x="4302126" y="2634457"/>
            <a:ext cx="5397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10" idx="3"/>
            <a:endCxn id="26" idx="1"/>
          </p:cNvCxnSpPr>
          <p:nvPr/>
        </p:nvCxnSpPr>
        <p:spPr>
          <a:xfrm>
            <a:off x="4302126" y="2634457"/>
            <a:ext cx="539749" cy="5470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2290762" y="3396695"/>
            <a:ext cx="17748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queste condizioni erano mal tollerate</a:t>
            </a:r>
          </a:p>
        </p:txBody>
      </p:sp>
      <p:cxnSp>
        <p:nvCxnSpPr>
          <p:cNvPr id="37" name="Connettore 2 36"/>
          <p:cNvCxnSpPr>
            <a:stCxn id="10" idx="2"/>
            <a:endCxn id="36" idx="0"/>
          </p:cNvCxnSpPr>
          <p:nvPr/>
        </p:nvCxnSpPr>
        <p:spPr>
          <a:xfrm flipH="1">
            <a:off x="3178175" y="2872820"/>
            <a:ext cx="1" cy="5238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2290762" y="4324907"/>
            <a:ext cx="1792290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molte città volevano governarsi da sole</a:t>
            </a:r>
          </a:p>
        </p:txBody>
      </p:sp>
      <p:cxnSp>
        <p:nvCxnSpPr>
          <p:cNvPr id="41" name="Connettore 2 40"/>
          <p:cNvCxnSpPr>
            <a:stCxn id="36" idx="2"/>
            <a:endCxn id="40" idx="0"/>
          </p:cNvCxnSpPr>
          <p:nvPr/>
        </p:nvCxnSpPr>
        <p:spPr>
          <a:xfrm>
            <a:off x="3178175" y="3873421"/>
            <a:ext cx="8732" cy="4514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914400" y="4136153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nell’XI secolo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2290762" y="5317094"/>
            <a:ext cx="177482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delle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associazioni cittadine</a:t>
            </a:r>
          </a:p>
        </p:txBody>
      </p:sp>
      <p:cxnSp>
        <p:nvCxnSpPr>
          <p:cNvPr id="46" name="Connettore 2 45"/>
          <p:cNvCxnSpPr>
            <a:stCxn id="40" idx="2"/>
            <a:endCxn id="45" idx="0"/>
          </p:cNvCxnSpPr>
          <p:nvPr/>
        </p:nvCxnSpPr>
        <p:spPr>
          <a:xfrm flipH="1">
            <a:off x="3178175" y="4801633"/>
            <a:ext cx="8732" cy="5154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2284414" y="6121719"/>
            <a:ext cx="178117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COMUNI</a:t>
            </a:r>
          </a:p>
        </p:txBody>
      </p:sp>
      <p:cxnSp>
        <p:nvCxnSpPr>
          <p:cNvPr id="50" name="Connettore 2 49"/>
          <p:cNvCxnSpPr>
            <a:stCxn id="45" idx="2"/>
            <a:endCxn id="49" idx="0"/>
          </p:cNvCxnSpPr>
          <p:nvPr/>
        </p:nvCxnSpPr>
        <p:spPr>
          <a:xfrm flipH="1">
            <a:off x="3175001" y="5793820"/>
            <a:ext cx="3174" cy="3278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4476750" y="4043979"/>
            <a:ext cx="1682750" cy="103858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gruppi che maggiormente volevano sottrarsi al controllo dei vecchi poteri erano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7" name="Connettore 2 56"/>
          <p:cNvCxnSpPr>
            <a:stCxn id="40" idx="3"/>
            <a:endCxn id="56" idx="1"/>
          </p:cNvCxnSpPr>
          <p:nvPr/>
        </p:nvCxnSpPr>
        <p:spPr>
          <a:xfrm>
            <a:off x="4083052" y="4563270"/>
            <a:ext cx="3936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6416675" y="3514707"/>
            <a:ext cx="1193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uomini della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guerra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7820025" y="3415211"/>
            <a:ext cx="117792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ex cavalieri al seguito dei feudatari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6407150" y="4324907"/>
            <a:ext cx="1193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uomini del denaro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7820025" y="4229797"/>
            <a:ext cx="117792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mercanti, artigiani, cambiavalute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3" name="Connettore 2 92"/>
          <p:cNvCxnSpPr>
            <a:stCxn id="62" idx="3"/>
            <a:endCxn id="63" idx="1"/>
          </p:cNvCxnSpPr>
          <p:nvPr/>
        </p:nvCxnSpPr>
        <p:spPr>
          <a:xfrm flipV="1">
            <a:off x="7610475" y="3747217"/>
            <a:ext cx="209550" cy="58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2 96"/>
          <p:cNvCxnSpPr>
            <a:stCxn id="64" idx="3"/>
            <a:endCxn id="65" idx="1"/>
          </p:cNvCxnSpPr>
          <p:nvPr/>
        </p:nvCxnSpPr>
        <p:spPr>
          <a:xfrm flipV="1">
            <a:off x="7600950" y="4561803"/>
            <a:ext cx="219075" cy="14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ttore 2 102"/>
          <p:cNvCxnSpPr>
            <a:stCxn id="56" idx="3"/>
            <a:endCxn id="64" idx="1"/>
          </p:cNvCxnSpPr>
          <p:nvPr/>
        </p:nvCxnSpPr>
        <p:spPr>
          <a:xfrm>
            <a:off x="6159500" y="4563270"/>
            <a:ext cx="2476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ttore 2 107"/>
          <p:cNvCxnSpPr>
            <a:stCxn id="56" idx="3"/>
            <a:endCxn id="62" idx="1"/>
          </p:cNvCxnSpPr>
          <p:nvPr/>
        </p:nvCxnSpPr>
        <p:spPr>
          <a:xfrm flipV="1">
            <a:off x="6159500" y="3753070"/>
            <a:ext cx="257175" cy="810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ttore 2 110"/>
          <p:cNvCxnSpPr>
            <a:cxnSpLocks/>
            <a:stCxn id="56" idx="3"/>
          </p:cNvCxnSpPr>
          <p:nvPr/>
        </p:nvCxnSpPr>
        <p:spPr>
          <a:xfrm>
            <a:off x="6159500" y="4563270"/>
            <a:ext cx="247650" cy="9443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CasellaDiTesto 113"/>
          <p:cNvSpPr txBox="1"/>
          <p:nvPr/>
        </p:nvSpPr>
        <p:spPr>
          <a:xfrm>
            <a:off x="6432549" y="5269219"/>
            <a:ext cx="117792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uomini della parola</a:t>
            </a:r>
          </a:p>
        </p:txBody>
      </p:sp>
      <p:sp>
        <p:nvSpPr>
          <p:cNvPr id="115" name="CasellaDiTesto 114"/>
          <p:cNvSpPr txBox="1"/>
          <p:nvPr/>
        </p:nvSpPr>
        <p:spPr>
          <a:xfrm>
            <a:off x="7820025" y="5082561"/>
            <a:ext cx="1177925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notai, avvocati, medici e giudici</a:t>
            </a:r>
          </a:p>
        </p:txBody>
      </p:sp>
      <p:cxnSp>
        <p:nvCxnSpPr>
          <p:cNvPr id="118" name="Connettore 2 117"/>
          <p:cNvCxnSpPr>
            <a:cxnSpLocks/>
            <a:stCxn id="114" idx="3"/>
            <a:endCxn id="115" idx="1"/>
          </p:cNvCxnSpPr>
          <p:nvPr/>
        </p:nvCxnSpPr>
        <p:spPr>
          <a:xfrm>
            <a:off x="7610474" y="5507582"/>
            <a:ext cx="209551" cy="6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e 123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5D59663-F9A7-A47A-6526-89E8EA68F883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</p:spTree>
    <p:extLst>
      <p:ext uri="{BB962C8B-B14F-4D97-AF65-F5344CB8AC3E}">
        <p14:creationId xmlns:p14="http://schemas.microsoft.com/office/powerpoint/2010/main" val="276579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39725" y="1007310"/>
            <a:ext cx="1803400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la fine dell’XI e la prima metà del XII secolo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800226" y="1586192"/>
            <a:ext cx="1895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molti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Comuni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soprattutto dove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10026" y="1329079"/>
            <a:ext cx="2247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l’economia era più sviluppata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010026" y="1976955"/>
            <a:ext cx="2247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controllo del territorio da parte del sovrano era meno solido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 flipV="1">
            <a:off x="3695700" y="1473800"/>
            <a:ext cx="314326" cy="3507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7" idx="3"/>
            <a:endCxn id="9" idx="1"/>
          </p:cNvCxnSpPr>
          <p:nvPr/>
        </p:nvCxnSpPr>
        <p:spPr>
          <a:xfrm>
            <a:off x="3695700" y="1824555"/>
            <a:ext cx="314326" cy="3907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>
            <a:stCxn id="8" idx="3"/>
          </p:cNvCxnSpPr>
          <p:nvPr/>
        </p:nvCxnSpPr>
        <p:spPr>
          <a:xfrm>
            <a:off x="6257926" y="1473800"/>
            <a:ext cx="333374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6257926" y="2215318"/>
            <a:ext cx="333374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V="1">
            <a:off x="6591300" y="1473800"/>
            <a:ext cx="0" cy="74151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6591300" y="1824555"/>
            <a:ext cx="342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6934200" y="1665075"/>
            <a:ext cx="11938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FRANCIA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6934200" y="1296751"/>
            <a:ext cx="2120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ITALIA SETTENTRIONALE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934200" y="2062918"/>
            <a:ext cx="11938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GERMANIA</a:t>
            </a:r>
          </a:p>
        </p:txBody>
      </p:sp>
      <p:cxnSp>
        <p:nvCxnSpPr>
          <p:cNvPr id="30" name="Connettore 2 29"/>
          <p:cNvCxnSpPr>
            <a:endCxn id="29" idx="1"/>
          </p:cNvCxnSpPr>
          <p:nvPr/>
        </p:nvCxnSpPr>
        <p:spPr>
          <a:xfrm>
            <a:off x="6591300" y="1824555"/>
            <a:ext cx="342900" cy="3830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28" idx="1"/>
          </p:cNvCxnSpPr>
          <p:nvPr/>
        </p:nvCxnSpPr>
        <p:spPr>
          <a:xfrm flipV="1">
            <a:off x="6591300" y="1441472"/>
            <a:ext cx="342900" cy="383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4057651" y="2636368"/>
            <a:ext cx="1895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in realtà godevano già di ampia autonomia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43" idx="3"/>
            <a:endCxn id="38" idx="1"/>
          </p:cNvCxnSpPr>
          <p:nvPr/>
        </p:nvCxnSpPr>
        <p:spPr>
          <a:xfrm>
            <a:off x="3695700" y="2874731"/>
            <a:ext cx="3619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558799" y="2466108"/>
            <a:ext cx="144462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inizialmente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800226" y="2636368"/>
            <a:ext cx="1895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ancora sotto l’autorità di un potente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44"/>
          <p:cNvCxnSpPr>
            <a:stCxn id="7" idx="2"/>
            <a:endCxn id="43" idx="0"/>
          </p:cNvCxnSpPr>
          <p:nvPr/>
        </p:nvCxnSpPr>
        <p:spPr>
          <a:xfrm>
            <a:off x="2747963" y="2062918"/>
            <a:ext cx="0" cy="5734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43" idx="2"/>
          </p:cNvCxnSpPr>
          <p:nvPr/>
        </p:nvCxnSpPr>
        <p:spPr>
          <a:xfrm>
            <a:off x="2747963" y="3113094"/>
            <a:ext cx="0" cy="3571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4057651" y="3325555"/>
            <a:ext cx="21209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 diedero degli STATUTI 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4057650" y="3767396"/>
            <a:ext cx="23558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crearono un proprio ESERCITO</a:t>
            </a:r>
          </a:p>
        </p:txBody>
      </p:sp>
      <p:cxnSp>
        <p:nvCxnSpPr>
          <p:cNvPr id="56" name="Connettore 2 55"/>
          <p:cNvCxnSpPr>
            <a:endCxn id="54" idx="1"/>
          </p:cNvCxnSpPr>
          <p:nvPr/>
        </p:nvCxnSpPr>
        <p:spPr>
          <a:xfrm flipV="1">
            <a:off x="3695700" y="3470276"/>
            <a:ext cx="361951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endCxn id="55" idx="1"/>
          </p:cNvCxnSpPr>
          <p:nvPr/>
        </p:nvCxnSpPr>
        <p:spPr>
          <a:xfrm>
            <a:off x="3695700" y="3708639"/>
            <a:ext cx="361950" cy="2034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1800226" y="4393988"/>
            <a:ext cx="18954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governo era affidato 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3" name="Connettore 2 62"/>
          <p:cNvCxnSpPr>
            <a:stCxn id="66" idx="2"/>
            <a:endCxn id="62" idx="0"/>
          </p:cNvCxnSpPr>
          <p:nvPr/>
        </p:nvCxnSpPr>
        <p:spPr>
          <a:xfrm>
            <a:off x="2747963" y="3947002"/>
            <a:ext cx="0" cy="4469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/>
          <p:cNvSpPr txBox="1"/>
          <p:nvPr/>
        </p:nvSpPr>
        <p:spPr>
          <a:xfrm>
            <a:off x="558799" y="3274477"/>
            <a:ext cx="144462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 seguito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1800226" y="3470276"/>
            <a:ext cx="189547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attuato pienamente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autogoverno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delle città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CasellaDiTesto 67"/>
          <p:cNvSpPr txBox="1"/>
          <p:nvPr/>
        </p:nvSpPr>
        <p:spPr>
          <a:xfrm>
            <a:off x="4057651" y="4155625"/>
            <a:ext cx="3105149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assemblea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 formata dai cittadini più ricchi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4057651" y="4655158"/>
            <a:ext cx="1060450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CONSOLI</a:t>
            </a:r>
          </a:p>
        </p:txBody>
      </p:sp>
      <p:sp>
        <p:nvSpPr>
          <p:cNvPr id="70" name="CasellaDiTesto 69"/>
          <p:cNvSpPr txBox="1"/>
          <p:nvPr/>
        </p:nvSpPr>
        <p:spPr>
          <a:xfrm>
            <a:off x="5440363" y="4559366"/>
            <a:ext cx="230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provvedevano alla giustizia, alla difesa e ai rifornimenti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1" name="Connettore 2 70"/>
          <p:cNvCxnSpPr>
            <a:stCxn id="69" idx="3"/>
            <a:endCxn id="70" idx="1"/>
          </p:cNvCxnSpPr>
          <p:nvPr/>
        </p:nvCxnSpPr>
        <p:spPr>
          <a:xfrm flipV="1">
            <a:off x="5118101" y="4797729"/>
            <a:ext cx="322262" cy="21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2 73"/>
          <p:cNvCxnSpPr>
            <a:stCxn id="62" idx="3"/>
            <a:endCxn id="68" idx="1"/>
          </p:cNvCxnSpPr>
          <p:nvPr/>
        </p:nvCxnSpPr>
        <p:spPr>
          <a:xfrm flipV="1">
            <a:off x="3695700" y="4300346"/>
            <a:ext cx="361951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>
            <a:stCxn id="62" idx="3"/>
            <a:endCxn id="69" idx="1"/>
          </p:cNvCxnSpPr>
          <p:nvPr/>
        </p:nvCxnSpPr>
        <p:spPr>
          <a:xfrm>
            <a:off x="3695700" y="4538709"/>
            <a:ext cx="361951" cy="2611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CasellaDiTesto 79"/>
          <p:cNvSpPr txBox="1"/>
          <p:nvPr/>
        </p:nvSpPr>
        <p:spPr>
          <a:xfrm>
            <a:off x="7993063" y="4278438"/>
            <a:ext cx="1062037" cy="103858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2 a 24, restavano in carica per un periodo limitato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1" name="Connettore 2 80"/>
          <p:cNvCxnSpPr>
            <a:stCxn id="70" idx="3"/>
            <a:endCxn id="80" idx="1"/>
          </p:cNvCxnSpPr>
          <p:nvPr/>
        </p:nvCxnSpPr>
        <p:spPr>
          <a:xfrm>
            <a:off x="7742237" y="4797729"/>
            <a:ext cx="2508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CasellaDiTesto 85"/>
          <p:cNvSpPr txBox="1"/>
          <p:nvPr/>
        </p:nvSpPr>
        <p:spPr>
          <a:xfrm>
            <a:off x="3179763" y="5218191"/>
            <a:ext cx="281622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cittadini e potevano fare gli interessi propri, oppure di amici e parenti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7" name="Connettore 2 86"/>
          <p:cNvCxnSpPr>
            <a:stCxn id="69" idx="2"/>
            <a:endCxn id="86" idx="0"/>
          </p:cNvCxnSpPr>
          <p:nvPr/>
        </p:nvCxnSpPr>
        <p:spPr>
          <a:xfrm>
            <a:off x="4587876" y="4944599"/>
            <a:ext cx="0" cy="2735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CasellaDiTesto 90"/>
          <p:cNvSpPr txBox="1"/>
          <p:nvPr/>
        </p:nvSpPr>
        <p:spPr>
          <a:xfrm>
            <a:off x="3179763" y="5942091"/>
            <a:ext cx="281622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sostituiti da 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forestiero</a:t>
            </a:r>
          </a:p>
        </p:txBody>
      </p:sp>
      <p:cxnSp>
        <p:nvCxnSpPr>
          <p:cNvPr id="92" name="Connettore 2 91"/>
          <p:cNvCxnSpPr>
            <a:stCxn id="86" idx="2"/>
            <a:endCxn id="91" idx="0"/>
          </p:cNvCxnSpPr>
          <p:nvPr/>
        </p:nvCxnSpPr>
        <p:spPr>
          <a:xfrm>
            <a:off x="4587876" y="5694917"/>
            <a:ext cx="0" cy="247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CasellaDiTesto 94"/>
          <p:cNvSpPr txBox="1"/>
          <p:nvPr/>
        </p:nvSpPr>
        <p:spPr>
          <a:xfrm>
            <a:off x="4057651" y="6407758"/>
            <a:ext cx="1060450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PODESTÀ</a:t>
            </a:r>
          </a:p>
        </p:txBody>
      </p:sp>
      <p:sp>
        <p:nvSpPr>
          <p:cNvPr id="96" name="CasellaDiTesto 95"/>
          <p:cNvSpPr txBox="1"/>
          <p:nvPr/>
        </p:nvSpPr>
        <p:spPr>
          <a:xfrm>
            <a:off x="6257926" y="5848449"/>
            <a:ext cx="20478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al di fuori delle parti e dunque IMPARZIALE</a:t>
            </a:r>
          </a:p>
        </p:txBody>
      </p:sp>
      <p:cxnSp>
        <p:nvCxnSpPr>
          <p:cNvPr id="97" name="Connettore 2 96"/>
          <p:cNvCxnSpPr>
            <a:stCxn id="91" idx="2"/>
            <a:endCxn id="95" idx="0"/>
          </p:cNvCxnSpPr>
          <p:nvPr/>
        </p:nvCxnSpPr>
        <p:spPr>
          <a:xfrm>
            <a:off x="4587876" y="6231532"/>
            <a:ext cx="0" cy="1762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ttore 2 99"/>
          <p:cNvCxnSpPr>
            <a:stCxn id="91" idx="3"/>
            <a:endCxn id="96" idx="1"/>
          </p:cNvCxnSpPr>
          <p:nvPr/>
        </p:nvCxnSpPr>
        <p:spPr>
          <a:xfrm>
            <a:off x="5995989" y="6086812"/>
            <a:ext cx="2619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Ovale 103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65BB056-BB28-F861-3628-00D80B5177B4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</p:spTree>
    <p:extLst>
      <p:ext uri="{BB962C8B-B14F-4D97-AF65-F5344CB8AC3E}">
        <p14:creationId xmlns:p14="http://schemas.microsoft.com/office/powerpoint/2010/main" val="58705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04924" y="1317585"/>
            <a:ext cx="144462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Fin dall’inizio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84451" y="1494706"/>
            <a:ext cx="1895474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Comuni cercarono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allargare la propria influenza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oltre le mura cittadine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625701" y="1797877"/>
            <a:ext cx="395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467226" y="1172864"/>
            <a:ext cx="25050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aumentare la propria potenza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467226" y="1589008"/>
            <a:ext cx="25050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limitare la forza dei signori feudali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467226" y="1967495"/>
            <a:ext cx="25050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assicurarsi rifornimenti di cibo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467225" y="2365927"/>
            <a:ext cx="36607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aumentare la popolazione per trovare manodopera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 flipV="1">
            <a:off x="4021437" y="1317585"/>
            <a:ext cx="445789" cy="6187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3"/>
            <a:endCxn id="10" idx="1"/>
          </p:cNvCxnSpPr>
          <p:nvPr/>
        </p:nvCxnSpPr>
        <p:spPr>
          <a:xfrm flipV="1">
            <a:off x="4021437" y="1733729"/>
            <a:ext cx="445789" cy="2026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11" idx="1"/>
          </p:cNvCxnSpPr>
          <p:nvPr/>
        </p:nvCxnSpPr>
        <p:spPr>
          <a:xfrm>
            <a:off x="4021437" y="1936377"/>
            <a:ext cx="445789" cy="1758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8" idx="3"/>
            <a:endCxn id="12" idx="1"/>
          </p:cNvCxnSpPr>
          <p:nvPr/>
        </p:nvCxnSpPr>
        <p:spPr>
          <a:xfrm>
            <a:off x="4021437" y="1936377"/>
            <a:ext cx="445788" cy="5742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195625" y="2421355"/>
            <a:ext cx="825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attraverso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811324" y="3142142"/>
            <a:ext cx="14732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spedizioni militari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021492" y="3111648"/>
            <a:ext cx="14732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accordi pacifici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5" idx="2"/>
            <a:endCxn id="27" idx="0"/>
          </p:cNvCxnSpPr>
          <p:nvPr/>
        </p:nvCxnSpPr>
        <p:spPr>
          <a:xfrm flipH="1">
            <a:off x="1547925" y="2698354"/>
            <a:ext cx="1060634" cy="4437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25" idx="2"/>
            <a:endCxn id="30" idx="0"/>
          </p:cNvCxnSpPr>
          <p:nvPr/>
        </p:nvCxnSpPr>
        <p:spPr>
          <a:xfrm>
            <a:off x="2608559" y="2698354"/>
            <a:ext cx="1149534" cy="4132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e 36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153911F-2E80-D8A1-EB39-E5D123A15E09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E085222-C40B-F0FB-8333-34C8F293DE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43200" y="3567928"/>
            <a:ext cx="3657600" cy="273823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5703101-A0EA-D3A7-39E0-1A4C6EF17495}"/>
              </a:ext>
            </a:extLst>
          </p:cNvPr>
          <p:cNvSpPr txBox="1"/>
          <p:nvPr/>
        </p:nvSpPr>
        <p:spPr>
          <a:xfrm>
            <a:off x="4554788" y="6295393"/>
            <a:ext cx="2060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Siena, Archivio di Stato/Opera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54599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9900" y="952500"/>
            <a:ext cx="78105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società comunale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73099" y="1546965"/>
            <a:ext cx="15748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forza del Comune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666999" y="1546965"/>
            <a:ext cx="2019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derivava dalla sua ricchezza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666999" y="2220065"/>
            <a:ext cx="2019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risiedeva nel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“popolo”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2247900" y="1691686"/>
            <a:ext cx="4190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2"/>
            <a:endCxn id="9" idx="0"/>
          </p:cNvCxnSpPr>
          <p:nvPr/>
        </p:nvCxnSpPr>
        <p:spPr>
          <a:xfrm>
            <a:off x="3676650" y="1836406"/>
            <a:ext cx="0" cy="3836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9" idx="3"/>
          </p:cNvCxnSpPr>
          <p:nvPr/>
        </p:nvCxnSpPr>
        <p:spPr>
          <a:xfrm>
            <a:off x="4686300" y="2364786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953000" y="2126423"/>
            <a:ext cx="3060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parola che indicava gli abitanti della città che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AVEVANO UN MESTIERE IN PROPRIO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666998" y="2886076"/>
            <a:ext cx="201930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 suo interno nacque la figura del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BORGHESE</a:t>
            </a:r>
          </a:p>
        </p:txBody>
      </p:sp>
      <p:cxnSp>
        <p:nvCxnSpPr>
          <p:cNvPr id="21" name="Connettore 2 20"/>
          <p:cNvCxnSpPr>
            <a:stCxn id="9" idx="2"/>
            <a:endCxn id="20" idx="0"/>
          </p:cNvCxnSpPr>
          <p:nvPr/>
        </p:nvCxnSpPr>
        <p:spPr>
          <a:xfrm flipH="1">
            <a:off x="3676649" y="2509506"/>
            <a:ext cx="1" cy="3765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666999" y="3428024"/>
            <a:ext cx="201930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 latino </a:t>
            </a:r>
            <a:r>
              <a:rPr lang="it-IT" sz="1100" i="1" dirty="0" err="1">
                <a:solidFill>
                  <a:srgbClr val="000000"/>
                </a:solidFill>
                <a:latin typeface="Arial"/>
                <a:cs typeface="Arial"/>
              </a:rPr>
              <a:t>burgensis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“abitante del borgo”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4953000" y="2886076"/>
            <a:ext cx="1587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svolgeva attività tipicamente cittadine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826251" y="2886076"/>
            <a:ext cx="187324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fondate sul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DENARO e sul LAVORO </a:t>
            </a:r>
            <a:endParaRPr lang="it-IT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/>
          <p:nvPr/>
        </p:nvCxnSpPr>
        <p:spPr>
          <a:xfrm>
            <a:off x="4705350" y="3126786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6559551" y="3126786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371599" y="4161362"/>
            <a:ext cx="144462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inizialmente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2666998" y="4376014"/>
            <a:ext cx="2019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disprezzata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25" idx="2"/>
            <a:endCxn id="31" idx="0"/>
          </p:cNvCxnSpPr>
          <p:nvPr/>
        </p:nvCxnSpPr>
        <p:spPr>
          <a:xfrm flipH="1">
            <a:off x="3676649" y="3904750"/>
            <a:ext cx="1" cy="4712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371599" y="4980846"/>
            <a:ext cx="144462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 seguito</a:t>
            </a:r>
          </a:p>
        </p:txBody>
      </p:sp>
      <p:cxnSp>
        <p:nvCxnSpPr>
          <p:cNvPr id="37" name="Connettore 2 36"/>
          <p:cNvCxnSpPr>
            <a:cxnSpLocks/>
            <a:stCxn id="31" idx="2"/>
          </p:cNvCxnSpPr>
          <p:nvPr/>
        </p:nvCxnSpPr>
        <p:spPr>
          <a:xfrm>
            <a:off x="3676649" y="4665455"/>
            <a:ext cx="0" cy="4856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2892424" y="5776408"/>
            <a:ext cx="15684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si mescolò con clero e nobiltà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Ovale 45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cxnSp>
        <p:nvCxnSpPr>
          <p:cNvPr id="48" name="Connettore 2 47"/>
          <p:cNvCxnSpPr>
            <a:endCxn id="40" idx="0"/>
          </p:cNvCxnSpPr>
          <p:nvPr/>
        </p:nvCxnSpPr>
        <p:spPr>
          <a:xfrm>
            <a:off x="3676649" y="5440547"/>
            <a:ext cx="0" cy="3358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2666998" y="5151106"/>
            <a:ext cx="20193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 più potente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9366CD8-F649-2FA1-FBC4-58DDD1B4187B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A3D0162-22C8-C8D3-8FFE-E93811644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625" y="3490914"/>
            <a:ext cx="3272974" cy="283745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05B8D56-89E4-4FB5-A948-1B3FB74E4970}"/>
              </a:ext>
            </a:extLst>
          </p:cNvPr>
          <p:cNvSpPr txBox="1"/>
          <p:nvPr/>
        </p:nvSpPr>
        <p:spPr>
          <a:xfrm>
            <a:off x="5746750" y="6294861"/>
            <a:ext cx="27923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Firenze, Biblioteca Laurenziana/Opera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96936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96728" y="1347270"/>
            <a:ext cx="157480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uomini d’affari cittadini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268573" y="1414314"/>
            <a:ext cx="10062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possedevano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797298" y="968083"/>
            <a:ext cx="213360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uffici in molte città d’Europa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797298" y="1414314"/>
            <a:ext cx="260350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navi e carri per trasportare le merci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797298" y="1866528"/>
            <a:ext cx="260350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contatti con regioni molto lontane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7" idx="3"/>
            <a:endCxn id="8" idx="1"/>
          </p:cNvCxnSpPr>
          <p:nvPr/>
        </p:nvCxnSpPr>
        <p:spPr>
          <a:xfrm flipV="1">
            <a:off x="3274828" y="1112804"/>
            <a:ext cx="522470" cy="4400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7" idx="3"/>
            <a:endCxn id="10" idx="1"/>
          </p:cNvCxnSpPr>
          <p:nvPr/>
        </p:nvCxnSpPr>
        <p:spPr>
          <a:xfrm>
            <a:off x="3274828" y="1552814"/>
            <a:ext cx="522470" cy="62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7" idx="3"/>
            <a:endCxn id="11" idx="1"/>
          </p:cNvCxnSpPr>
          <p:nvPr/>
        </p:nvCxnSpPr>
        <p:spPr>
          <a:xfrm>
            <a:off x="3274828" y="1552814"/>
            <a:ext cx="522470" cy="4584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696728" y="2690533"/>
            <a:ext cx="157480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affari rimisero in circolazione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MONETA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668184" y="2784176"/>
            <a:ext cx="157480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così due nuove professioni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stCxn id="21" idx="3"/>
            <a:endCxn id="22" idx="1"/>
          </p:cNvCxnSpPr>
          <p:nvPr/>
        </p:nvCxnSpPr>
        <p:spPr>
          <a:xfrm>
            <a:off x="2271529" y="3022539"/>
            <a:ext cx="3966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925330" y="3810792"/>
            <a:ext cx="15240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CAMBIAVALUTE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925331" y="4346276"/>
            <a:ext cx="1524000" cy="122586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cambiava, a un prezzo fissato, la moneta di un luogo in un’altra moneta usata in un altro luogo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stCxn id="27" idx="2"/>
            <a:endCxn id="28" idx="0"/>
          </p:cNvCxnSpPr>
          <p:nvPr/>
        </p:nvCxnSpPr>
        <p:spPr>
          <a:xfrm>
            <a:off x="1687330" y="4100233"/>
            <a:ext cx="1" cy="2460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4417830" y="3810792"/>
            <a:ext cx="15240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BANCHIERE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4417830" y="4346276"/>
            <a:ext cx="1524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prestava il denaro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32" idx="2"/>
            <a:endCxn id="33" idx="0"/>
          </p:cNvCxnSpPr>
          <p:nvPr/>
        </p:nvCxnSpPr>
        <p:spPr>
          <a:xfrm>
            <a:off x="5179830" y="4100233"/>
            <a:ext cx="0" cy="2460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22" idx="2"/>
            <a:endCxn id="27" idx="0"/>
          </p:cNvCxnSpPr>
          <p:nvPr/>
        </p:nvCxnSpPr>
        <p:spPr>
          <a:xfrm flipH="1">
            <a:off x="1687330" y="3260902"/>
            <a:ext cx="1768255" cy="5498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22" idx="2"/>
            <a:endCxn id="32" idx="0"/>
          </p:cNvCxnSpPr>
          <p:nvPr/>
        </p:nvCxnSpPr>
        <p:spPr>
          <a:xfrm>
            <a:off x="3455585" y="3260902"/>
            <a:ext cx="1724245" cy="5498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6" idx="2"/>
            <a:endCxn id="21" idx="0"/>
          </p:cNvCxnSpPr>
          <p:nvPr/>
        </p:nvCxnSpPr>
        <p:spPr>
          <a:xfrm>
            <a:off x="1484129" y="1823996"/>
            <a:ext cx="0" cy="8665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5F3FDAA-8AC8-F6E7-F6BA-EE57D27BC887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</p:spTree>
    <p:extLst>
      <p:ext uri="{BB962C8B-B14F-4D97-AF65-F5344CB8AC3E}">
        <p14:creationId xmlns:p14="http://schemas.microsoft.com/office/powerpoint/2010/main" val="279919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17499" y="1081808"/>
            <a:ext cx="19685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la metà del XII </a:t>
            </a:r>
          </a:p>
          <a:p>
            <a:pPr>
              <a:defRPr/>
            </a:pPr>
            <a:r>
              <a:rPr lang="it-IT" dirty="0"/>
              <a:t>e il XV secolo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060354" y="1422327"/>
            <a:ext cx="157480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delle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associazioni di lavoro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152899" y="1515970"/>
            <a:ext cx="1625602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dette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ARTI o CORPORAZIONI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635155" y="1754333"/>
            <a:ext cx="51774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6191251" y="1515970"/>
            <a:ext cx="260984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che comprendevano tutti coloro che svolgevano un determinato mestiere</a:t>
            </a:r>
          </a:p>
        </p:txBody>
      </p:sp>
      <p:cxnSp>
        <p:nvCxnSpPr>
          <p:cNvPr id="14" name="Connettore 2 13"/>
          <p:cNvCxnSpPr>
            <a:stCxn id="8" idx="3"/>
            <a:endCxn id="13" idx="1"/>
          </p:cNvCxnSpPr>
          <p:nvPr/>
        </p:nvCxnSpPr>
        <p:spPr>
          <a:xfrm>
            <a:off x="5778501" y="1754333"/>
            <a:ext cx="4127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152899" y="2329372"/>
            <a:ext cx="162560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avevano una struttura su tre livelli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8" idx="2"/>
            <a:endCxn id="17" idx="0"/>
          </p:cNvCxnSpPr>
          <p:nvPr/>
        </p:nvCxnSpPr>
        <p:spPr>
          <a:xfrm>
            <a:off x="4965700" y="1992696"/>
            <a:ext cx="0" cy="3366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429251" y="2964324"/>
            <a:ext cx="10223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MAESTRO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6718299" y="2958498"/>
            <a:ext cx="1765302" cy="29526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proprietario della bottega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429251" y="3406165"/>
            <a:ext cx="11874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LAVORANTE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5429251" y="3840624"/>
            <a:ext cx="12890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APPRENDISTA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6972296" y="3559696"/>
            <a:ext cx="1930403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giovane che entrava a bottega, senza essere pagato, per imparare 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il mestiere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1" idx="3"/>
            <a:endCxn id="22" idx="1"/>
          </p:cNvCxnSpPr>
          <p:nvPr/>
        </p:nvCxnSpPr>
        <p:spPr>
          <a:xfrm flipV="1">
            <a:off x="6451600" y="3106132"/>
            <a:ext cx="266699" cy="29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stCxn id="24" idx="3"/>
            <a:endCxn id="25" idx="1"/>
          </p:cNvCxnSpPr>
          <p:nvPr/>
        </p:nvCxnSpPr>
        <p:spPr>
          <a:xfrm>
            <a:off x="6718299" y="3985345"/>
            <a:ext cx="2539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>
            <a:stCxn id="17" idx="2"/>
          </p:cNvCxnSpPr>
          <p:nvPr/>
        </p:nvCxnSpPr>
        <p:spPr>
          <a:xfrm>
            <a:off x="4965700" y="2806098"/>
            <a:ext cx="0" cy="1179247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21" idx="1"/>
          </p:cNvCxnSpPr>
          <p:nvPr/>
        </p:nvCxnSpPr>
        <p:spPr>
          <a:xfrm>
            <a:off x="4965700" y="3109045"/>
            <a:ext cx="4635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4965700" y="3559696"/>
            <a:ext cx="4635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4965700" y="3985345"/>
            <a:ext cx="4635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4152899" y="4423091"/>
            <a:ext cx="162560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invece escluse tre categorie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endCxn id="41" idx="0"/>
          </p:cNvCxnSpPr>
          <p:nvPr/>
        </p:nvCxnSpPr>
        <p:spPr>
          <a:xfrm>
            <a:off x="4965700" y="3985346"/>
            <a:ext cx="0" cy="4377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5429251" y="5142898"/>
            <a:ext cx="1022349" cy="29526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stranieri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5429251" y="5600098"/>
            <a:ext cx="10223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donne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5429251" y="6133498"/>
            <a:ext cx="10223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Ebrei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1 47"/>
          <p:cNvCxnSpPr>
            <a:stCxn id="41" idx="2"/>
          </p:cNvCxnSpPr>
          <p:nvPr/>
        </p:nvCxnSpPr>
        <p:spPr>
          <a:xfrm>
            <a:off x="4965700" y="4899817"/>
            <a:ext cx="0" cy="1373983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endCxn id="47" idx="1"/>
          </p:cNvCxnSpPr>
          <p:nvPr/>
        </p:nvCxnSpPr>
        <p:spPr>
          <a:xfrm>
            <a:off x="4965700" y="6273801"/>
            <a:ext cx="463551" cy="44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endCxn id="46" idx="1"/>
          </p:cNvCxnSpPr>
          <p:nvPr/>
        </p:nvCxnSpPr>
        <p:spPr>
          <a:xfrm>
            <a:off x="4965700" y="5744819"/>
            <a:ext cx="4635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endCxn id="45" idx="1"/>
          </p:cNvCxnSpPr>
          <p:nvPr/>
        </p:nvCxnSpPr>
        <p:spPr>
          <a:xfrm>
            <a:off x="4965700" y="5283201"/>
            <a:ext cx="463551" cy="73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607425" y="6394450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E10EA61-83AF-885C-B148-9B0CCA72EEAD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8CB7C0C-09DF-B0D5-2DCE-984E23A18F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337" y="2227934"/>
            <a:ext cx="3544912" cy="395256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E1E996D-38F1-BAF3-0ACF-7B65A8EDA20D}"/>
              </a:ext>
            </a:extLst>
          </p:cNvPr>
          <p:cNvSpPr txBox="1"/>
          <p:nvPr/>
        </p:nvSpPr>
        <p:spPr>
          <a:xfrm>
            <a:off x="1777308" y="6170886"/>
            <a:ext cx="19102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Siena, Archivio di Stato/Opera in Pubblico Dominio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9106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562600" y="404813"/>
            <a:ext cx="2105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città, il Comune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9900" y="952500"/>
            <a:ext cx="78105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Scuole e università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17499" y="1551708"/>
            <a:ext cx="19685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Durante il Medioevo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120899" y="1757872"/>
            <a:ext cx="162560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l’istruzione fu scarsa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152899" y="1757872"/>
            <a:ext cx="171450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gestita dalla Chiesa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17499" y="2377208"/>
            <a:ext cx="19685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1250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120899" y="2573006"/>
            <a:ext cx="11176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nelle città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543298" y="2573006"/>
            <a:ext cx="21717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l’istruzione si fece più diffusa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184898" y="2385721"/>
            <a:ext cx="236220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famiglie pagavano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MAESTRI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insegnare ai bambini alcune nozioni essenziali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8" idx="3"/>
            <a:endCxn id="9" idx="1"/>
          </p:cNvCxnSpPr>
          <p:nvPr/>
        </p:nvCxnSpPr>
        <p:spPr>
          <a:xfrm>
            <a:off x="3746501" y="1902593"/>
            <a:ext cx="4063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1" idx="3"/>
            <a:endCxn id="12" idx="1"/>
          </p:cNvCxnSpPr>
          <p:nvPr/>
        </p:nvCxnSpPr>
        <p:spPr>
          <a:xfrm>
            <a:off x="3238500" y="2717727"/>
            <a:ext cx="3047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2" idx="3"/>
            <a:endCxn id="13" idx="1"/>
          </p:cNvCxnSpPr>
          <p:nvPr/>
        </p:nvCxnSpPr>
        <p:spPr>
          <a:xfrm>
            <a:off x="5714999" y="2717727"/>
            <a:ext cx="4698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17499" y="3304308"/>
            <a:ext cx="19685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</a:t>
            </a:r>
            <a:r>
              <a:rPr lang="it-IT"/>
              <a:t>ra </a:t>
            </a:r>
            <a:r>
              <a:rPr lang="it-IT" dirty="0"/>
              <a:t>il </a:t>
            </a:r>
            <a:r>
              <a:rPr lang="it-IT" b="1" dirty="0"/>
              <a:t>1100 e il 1150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2120899" y="3497170"/>
            <a:ext cx="20320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nacquero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le prime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UNIVERSITÀ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4474584" y="3500106"/>
            <a:ext cx="171450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Bologna, Parigi, Oxford e Salerno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2120900" y="4376406"/>
            <a:ext cx="20320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fornivano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un’istruzione indipendente dal controllo della Chiesa</a:t>
            </a:r>
          </a:p>
        </p:txBody>
      </p:sp>
      <p:cxnSp>
        <p:nvCxnSpPr>
          <p:cNvPr id="31" name="Connettore 2 30"/>
          <p:cNvCxnSpPr>
            <a:stCxn id="24" idx="2"/>
            <a:endCxn id="26" idx="0"/>
          </p:cNvCxnSpPr>
          <p:nvPr/>
        </p:nvCxnSpPr>
        <p:spPr>
          <a:xfrm>
            <a:off x="3136899" y="3973896"/>
            <a:ext cx="1" cy="4025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2120900" y="5440854"/>
            <a:ext cx="2032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una corporazione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476749" y="5351954"/>
            <a:ext cx="20320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formata da studenti e insegnanti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stCxn id="26" idx="2"/>
            <a:endCxn id="35" idx="0"/>
          </p:cNvCxnSpPr>
          <p:nvPr/>
        </p:nvCxnSpPr>
        <p:spPr>
          <a:xfrm>
            <a:off x="3136900" y="5040418"/>
            <a:ext cx="0" cy="4004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35" idx="3"/>
            <a:endCxn id="36" idx="1"/>
          </p:cNvCxnSpPr>
          <p:nvPr/>
        </p:nvCxnSpPr>
        <p:spPr>
          <a:xfrm>
            <a:off x="4152900" y="5585575"/>
            <a:ext cx="323849" cy="4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stCxn id="7" idx="2"/>
            <a:endCxn id="10" idx="0"/>
          </p:cNvCxnSpPr>
          <p:nvPr/>
        </p:nvCxnSpPr>
        <p:spPr>
          <a:xfrm>
            <a:off x="1301750" y="1892227"/>
            <a:ext cx="0" cy="4849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10" idx="2"/>
            <a:endCxn id="23" idx="0"/>
          </p:cNvCxnSpPr>
          <p:nvPr/>
        </p:nvCxnSpPr>
        <p:spPr>
          <a:xfrm>
            <a:off x="1301750" y="2717727"/>
            <a:ext cx="0" cy="5865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445501" y="6232526"/>
            <a:ext cx="558800" cy="55880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4A44968-95A5-BBD6-1412-C403B6E33002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cxnSp>
        <p:nvCxnSpPr>
          <p:cNvPr id="16" name="Connettore 2 27">
            <a:extLst>
              <a:ext uri="{FF2B5EF4-FFF2-40B4-BE49-F238E27FC236}">
                <a16:creationId xmlns:a16="http://schemas.microsoft.com/office/drawing/2014/main" id="{243802C4-E630-B37C-4B60-E7771C3EC0E8}"/>
              </a:ext>
            </a:extLst>
          </p:cNvPr>
          <p:cNvCxnSpPr/>
          <p:nvPr/>
        </p:nvCxnSpPr>
        <p:spPr>
          <a:xfrm>
            <a:off x="4152900" y="3730221"/>
            <a:ext cx="3238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5622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887</Words>
  <Application>Microsoft Office PowerPoint</Application>
  <PresentationFormat>Presentazione su schermo (4:3)</PresentationFormat>
  <Paragraphs>197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58</cp:revision>
  <dcterms:created xsi:type="dcterms:W3CDTF">2020-01-23T10:44:49Z</dcterms:created>
  <dcterms:modified xsi:type="dcterms:W3CDTF">2026-05-12T15:50:15Z</dcterms:modified>
</cp:coreProperties>
</file>