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854629-54F8-43BA-A7E0-65F95D6C2DA3}" v="11" dt="2026-05-12T18:13:42.5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91"/>
    <p:restoredTop sz="94643"/>
  </p:normalViewPr>
  <p:slideViewPr>
    <p:cSldViewPr snapToGrid="0" snapToObjects="1">
      <p:cViewPr varScale="1">
        <p:scale>
          <a:sx n="106" d="100"/>
          <a:sy n="106" d="100"/>
        </p:scale>
        <p:origin x="214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modSld">
      <pc:chgData name="Silvana Gallone" userId="7a5114527312c558" providerId="LiveId" clId="{D634AA42-852E-4215-B5D9-52DE406B3105}" dt="2026-05-12T18:14:32.927" v="193" actId="20577"/>
      <pc:docMkLst>
        <pc:docMk/>
      </pc:docMkLst>
      <pc:sldChg chg="addSp modSp mod">
        <pc:chgData name="Silvana Gallone" userId="7a5114527312c558" providerId="LiveId" clId="{D634AA42-852E-4215-B5D9-52DE406B3105}" dt="2026-05-12T18:04:54.025" v="38" actId="1076"/>
        <pc:sldMkLst>
          <pc:docMk/>
          <pc:sldMk cId="4289025620" sldId="256"/>
        </pc:sldMkLst>
        <pc:spChg chg="add mod">
          <ac:chgData name="Silvana Gallone" userId="7a5114527312c558" providerId="LiveId" clId="{D634AA42-852E-4215-B5D9-52DE406B3105}" dt="2026-05-12T18:04:54.025" v="38" actId="1076"/>
          <ac:spMkLst>
            <pc:docMk/>
            <pc:sldMk cId="4289025620" sldId="256"/>
            <ac:spMk id="6" creationId="{302B4174-8781-5893-8EDF-3BA02751798B}"/>
          </ac:spMkLst>
        </pc:spChg>
      </pc:sldChg>
      <pc:sldChg chg="addSp modSp mod">
        <pc:chgData name="Silvana Gallone" userId="7a5114527312c558" providerId="LiveId" clId="{D634AA42-852E-4215-B5D9-52DE406B3105}" dt="2026-05-12T18:06:40.380" v="99" actId="1076"/>
        <pc:sldMkLst>
          <pc:docMk/>
          <pc:sldMk cId="2495466658" sldId="257"/>
        </pc:sldMkLst>
        <pc:spChg chg="add mod">
          <ac:chgData name="Silvana Gallone" userId="7a5114527312c558" providerId="LiveId" clId="{D634AA42-852E-4215-B5D9-52DE406B3105}" dt="2026-05-12T18:06:40.380" v="99" actId="1076"/>
          <ac:spMkLst>
            <pc:docMk/>
            <pc:sldMk cId="2495466658" sldId="257"/>
            <ac:spMk id="2" creationId="{F7EB9AA0-3B0C-6A79-7506-24E686504AA0}"/>
          </ac:spMkLst>
        </pc:spChg>
      </pc:sldChg>
      <pc:sldChg chg="addSp modSp mod">
        <pc:chgData name="Silvana Gallone" userId="7a5114527312c558" providerId="LiveId" clId="{D634AA42-852E-4215-B5D9-52DE406B3105}" dt="2026-05-12T18:08:16.380" v="125" actId="1076"/>
        <pc:sldMkLst>
          <pc:docMk/>
          <pc:sldMk cId="2107948491" sldId="258"/>
        </pc:sldMkLst>
        <pc:spChg chg="add mod">
          <ac:chgData name="Silvana Gallone" userId="7a5114527312c558" providerId="LiveId" clId="{D634AA42-852E-4215-B5D9-52DE406B3105}" dt="2026-05-12T18:08:16.380" v="125" actId="1076"/>
          <ac:spMkLst>
            <pc:docMk/>
            <pc:sldMk cId="2107948491" sldId="258"/>
            <ac:spMk id="4" creationId="{75F60ED0-A276-31CA-2E97-3EA61C8B1AF6}"/>
          </ac:spMkLst>
        </pc:spChg>
      </pc:sldChg>
      <pc:sldChg chg="addSp modSp mod">
        <pc:chgData name="Silvana Gallone" userId="7a5114527312c558" providerId="LiveId" clId="{D634AA42-852E-4215-B5D9-52DE406B3105}" dt="2026-05-12T18:09:04.052" v="156" actId="1076"/>
        <pc:sldMkLst>
          <pc:docMk/>
          <pc:sldMk cId="2831573635" sldId="259"/>
        </pc:sldMkLst>
        <pc:spChg chg="add mod">
          <ac:chgData name="Silvana Gallone" userId="7a5114527312c558" providerId="LiveId" clId="{D634AA42-852E-4215-B5D9-52DE406B3105}" dt="2026-05-12T18:09:04.052" v="156" actId="1076"/>
          <ac:spMkLst>
            <pc:docMk/>
            <pc:sldMk cId="2831573635" sldId="259"/>
            <ac:spMk id="4" creationId="{53362C97-ECA5-7CC3-C507-A51E364236AA}"/>
          </ac:spMkLst>
        </pc:spChg>
      </pc:sldChg>
      <pc:sldChg chg="addSp modSp mod">
        <pc:chgData name="Silvana Gallone" userId="7a5114527312c558" providerId="LiveId" clId="{D634AA42-852E-4215-B5D9-52DE406B3105}" dt="2026-05-12T18:05:47.630" v="68" actId="1076"/>
        <pc:sldMkLst>
          <pc:docMk/>
          <pc:sldMk cId="156538533" sldId="262"/>
        </pc:sldMkLst>
        <pc:spChg chg="add mod">
          <ac:chgData name="Silvana Gallone" userId="7a5114527312c558" providerId="LiveId" clId="{D634AA42-852E-4215-B5D9-52DE406B3105}" dt="2026-05-12T18:05:47.630" v="68" actId="1076"/>
          <ac:spMkLst>
            <pc:docMk/>
            <pc:sldMk cId="156538533" sldId="262"/>
            <ac:spMk id="3" creationId="{FEE5161D-B5EA-9F4D-87B0-BDD3A9FA5AC9}"/>
          </ac:spMkLst>
        </pc:spChg>
      </pc:sldChg>
      <pc:sldChg chg="addSp modSp mod">
        <pc:chgData name="Silvana Gallone" userId="7a5114527312c558" providerId="LiveId" clId="{D634AA42-852E-4215-B5D9-52DE406B3105}" dt="2026-05-12T18:14:32.927" v="193" actId="20577"/>
        <pc:sldMkLst>
          <pc:docMk/>
          <pc:sldMk cId="2812796529" sldId="263"/>
        </pc:sldMkLst>
        <pc:spChg chg="add mod">
          <ac:chgData name="Silvana Gallone" userId="7a5114527312c558" providerId="LiveId" clId="{D634AA42-852E-4215-B5D9-52DE406B3105}" dt="2026-05-12T18:14:32.927" v="193" actId="20577"/>
          <ac:spMkLst>
            <pc:docMk/>
            <pc:sldMk cId="2812796529" sldId="263"/>
            <ac:spMk id="3" creationId="{4150C536-F50C-A52A-DD4D-03645E98B5E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423A-3221-3F4B-9410-CEEF2686B8CE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BE0E7-4733-314C-AD5E-F21F77966B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006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423A-3221-3F4B-9410-CEEF2686B8CE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BE0E7-4733-314C-AD5E-F21F77966B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154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423A-3221-3F4B-9410-CEEF2686B8CE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BE0E7-4733-314C-AD5E-F21F77966B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6557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423A-3221-3F4B-9410-CEEF2686B8CE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BE0E7-4733-314C-AD5E-F21F77966B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8301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423A-3221-3F4B-9410-CEEF2686B8CE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BE0E7-4733-314C-AD5E-F21F77966B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4719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423A-3221-3F4B-9410-CEEF2686B8CE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BE0E7-4733-314C-AD5E-F21F77966B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0375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423A-3221-3F4B-9410-CEEF2686B8CE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BE0E7-4733-314C-AD5E-F21F77966B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4296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423A-3221-3F4B-9410-CEEF2686B8CE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BE0E7-4733-314C-AD5E-F21F77966B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0714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423A-3221-3F4B-9410-CEEF2686B8CE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BE0E7-4733-314C-AD5E-F21F77966B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3111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423A-3221-3F4B-9410-CEEF2686B8CE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BE0E7-4733-314C-AD5E-F21F77966B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5126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423A-3221-3F4B-9410-CEEF2686B8CE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BE0E7-4733-314C-AD5E-F21F77966B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8054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C423A-3221-3F4B-9410-CEEF2686B8CE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BE0E7-4733-314C-AD5E-F21F77966B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4596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Cinquecento e il Seicento</a:t>
            </a:r>
          </a:p>
        </p:txBody>
      </p:sp>
      <p:sp>
        <p:nvSpPr>
          <p:cNvPr id="5" name="Rettangolo 4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7" name="Ovale 6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" name="Freccia a pentagono 1">
            <a:extLst>
              <a:ext uri="{FF2B5EF4-FFF2-40B4-BE49-F238E27FC236}">
                <a16:creationId xmlns:a16="http://schemas.microsoft.com/office/drawing/2014/main" id="{95295758-D3E3-BA43-97F6-9FFCC7A30394}"/>
              </a:ext>
            </a:extLst>
          </p:cNvPr>
          <p:cNvSpPr/>
          <p:nvPr/>
        </p:nvSpPr>
        <p:spPr>
          <a:xfrm>
            <a:off x="0" y="1061657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10F7FED-2BFE-46B4-2DCC-A147F1715DA9}"/>
              </a:ext>
            </a:extLst>
          </p:cNvPr>
          <p:cNvSpPr txBox="1"/>
          <p:nvPr/>
        </p:nvSpPr>
        <p:spPr>
          <a:xfrm>
            <a:off x="-502418" y="1217003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18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17359DE-C733-43C9-9D26-4AA8EF04274A}"/>
              </a:ext>
            </a:extLst>
          </p:cNvPr>
          <p:cNvSpPr txBox="1"/>
          <p:nvPr/>
        </p:nvSpPr>
        <p:spPr>
          <a:xfrm>
            <a:off x="2240363" y="2456890"/>
            <a:ext cx="59679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La Rivoluzione scientifica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87BCB962-5E50-7BE1-1536-8CF586C67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7948" y="3429000"/>
            <a:ext cx="3852681" cy="3204567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302B4174-8781-5893-8EDF-3BA02751798B}"/>
              </a:ext>
            </a:extLst>
          </p:cNvPr>
          <p:cNvSpPr txBox="1"/>
          <p:nvPr/>
        </p:nvSpPr>
        <p:spPr>
          <a:xfrm>
            <a:off x="4478169" y="6617774"/>
            <a:ext cx="21761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Wikimedia Commons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4289025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048CCAA3-A2C8-F50A-0393-31B062527A96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Cinquecento e il Seicento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A21F414-F670-2D88-781B-46CEE79B48C6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18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21FD5DC-5104-AF6B-97FB-FBBFFF06982F}"/>
              </a:ext>
            </a:extLst>
          </p:cNvPr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Dall’antica alla nuova scienza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C5BD35F-3FF1-51F7-50A1-148A21417729}"/>
              </a:ext>
            </a:extLst>
          </p:cNvPr>
          <p:cNvSpPr txBox="1"/>
          <p:nvPr/>
        </p:nvSpPr>
        <p:spPr>
          <a:xfrm>
            <a:off x="359348" y="1759538"/>
            <a:ext cx="1536699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Fino al Cinquecento</a:t>
            </a:r>
            <a:endParaRPr lang="it-IT" b="1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0FB747C-FC60-1491-DBF6-CACACE9A0732}"/>
              </a:ext>
            </a:extLst>
          </p:cNvPr>
          <p:cNvSpPr txBox="1"/>
          <p:nvPr/>
        </p:nvSpPr>
        <p:spPr>
          <a:xfrm>
            <a:off x="1698052" y="2139637"/>
            <a:ext cx="2035748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scienza si basava sul sapere degli antichi e sulla Bibbia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06390D1-C8C6-EACD-E004-3019333EE0B1}"/>
              </a:ext>
            </a:extLst>
          </p:cNvPr>
          <p:cNvSpPr txBox="1"/>
          <p:nvPr/>
        </p:nvSpPr>
        <p:spPr>
          <a:xfrm>
            <a:off x="4391838" y="1759538"/>
            <a:ext cx="2908300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Terra è immobile al centro dell’universo, il Sole e gli altri corpi celesti le girano intorno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D73EB52-1B90-E4EA-BC88-00EF320CA8DD}"/>
              </a:ext>
            </a:extLst>
          </p:cNvPr>
          <p:cNvSpPr txBox="1"/>
          <p:nvPr/>
        </p:nvSpPr>
        <p:spPr>
          <a:xfrm>
            <a:off x="4391838" y="2575754"/>
            <a:ext cx="29083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l’universo è una sfera al di fuori della quale non esiste nulla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2407771-D843-19B0-B077-51F4CB555834}"/>
              </a:ext>
            </a:extLst>
          </p:cNvPr>
          <p:cNvSpPr txBox="1"/>
          <p:nvPr/>
        </p:nvSpPr>
        <p:spPr>
          <a:xfrm>
            <a:off x="4391838" y="3204684"/>
            <a:ext cx="29083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il corpo umano è composto da elementi visibili e invisibili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9F3ED49-4C07-B5D5-24D1-809B79F012A2}"/>
              </a:ext>
            </a:extLst>
          </p:cNvPr>
          <p:cNvSpPr txBox="1"/>
          <p:nvPr/>
        </p:nvSpPr>
        <p:spPr>
          <a:xfrm>
            <a:off x="4391838" y="3833810"/>
            <a:ext cx="29083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 quattro elementi che compongono la Terra sono aria, acqua, terra, fuoco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8201917F-A35C-8B5F-1DDB-EC24B6CE10A0}"/>
              </a:ext>
            </a:extLst>
          </p:cNvPr>
          <p:cNvSpPr txBox="1"/>
          <p:nvPr/>
        </p:nvSpPr>
        <p:spPr>
          <a:xfrm>
            <a:off x="4391838" y="4462936"/>
            <a:ext cx="29083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Terra e l’universo sono fatti di sostanze diverse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E178E2E4-CD09-97E3-43DA-57EB11718BB9}"/>
              </a:ext>
            </a:extLst>
          </p:cNvPr>
          <p:cNvSpPr txBox="1"/>
          <p:nvPr/>
        </p:nvSpPr>
        <p:spPr>
          <a:xfrm>
            <a:off x="4391838" y="5075793"/>
            <a:ext cx="2908300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natura è completamente conosciuta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F337D32-B2F3-BA67-21CE-C2520A2E412A}"/>
              </a:ext>
            </a:extLst>
          </p:cNvPr>
          <p:cNvSpPr txBox="1"/>
          <p:nvPr/>
        </p:nvSpPr>
        <p:spPr>
          <a:xfrm>
            <a:off x="4391838" y="5517634"/>
            <a:ext cx="29083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il mondo è stato creato da Dio eterno e perfetto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DD79F3D-3394-C951-C1FD-EAC6999AAEDB}"/>
              </a:ext>
            </a:extLst>
          </p:cNvPr>
          <p:cNvSpPr txBox="1"/>
          <p:nvPr/>
        </p:nvSpPr>
        <p:spPr>
          <a:xfrm>
            <a:off x="4384023" y="6146760"/>
            <a:ext cx="2908300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scienza non può contraddire la Bibbia</a:t>
            </a:r>
          </a:p>
        </p:txBody>
      </p:sp>
      <p:cxnSp>
        <p:nvCxnSpPr>
          <p:cNvPr id="17" name="Connettore 1 29">
            <a:extLst>
              <a:ext uri="{FF2B5EF4-FFF2-40B4-BE49-F238E27FC236}">
                <a16:creationId xmlns:a16="http://schemas.microsoft.com/office/drawing/2014/main" id="{BE8B4D9C-11A8-8CDE-57BE-D241D1A10DFD}"/>
              </a:ext>
            </a:extLst>
          </p:cNvPr>
          <p:cNvCxnSpPr>
            <a:cxnSpLocks/>
          </p:cNvCxnSpPr>
          <p:nvPr/>
        </p:nvCxnSpPr>
        <p:spPr>
          <a:xfrm flipH="1">
            <a:off x="3949621" y="2139637"/>
            <a:ext cx="7815" cy="4173498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4E57C2D6-2EA2-106F-B2E3-85BAE4DC2A77}"/>
              </a:ext>
            </a:extLst>
          </p:cNvPr>
          <p:cNvCxnSpPr/>
          <p:nvPr/>
        </p:nvCxnSpPr>
        <p:spPr>
          <a:xfrm flipV="1">
            <a:off x="3957436" y="2139637"/>
            <a:ext cx="434402" cy="18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B5F3309B-A0B8-CDCF-5A22-F5755718C0AC}"/>
              </a:ext>
            </a:extLst>
          </p:cNvPr>
          <p:cNvCxnSpPr/>
          <p:nvPr/>
        </p:nvCxnSpPr>
        <p:spPr>
          <a:xfrm flipV="1">
            <a:off x="3949621" y="2813906"/>
            <a:ext cx="434402" cy="18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B2DC450D-016C-E2B9-DB7A-7C12647B6B9A}"/>
              </a:ext>
            </a:extLst>
          </p:cNvPr>
          <p:cNvCxnSpPr/>
          <p:nvPr/>
        </p:nvCxnSpPr>
        <p:spPr>
          <a:xfrm flipV="1">
            <a:off x="3981940" y="3426580"/>
            <a:ext cx="434402" cy="18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2B6A90D8-4DA1-6059-9744-733B25BF293C}"/>
              </a:ext>
            </a:extLst>
          </p:cNvPr>
          <p:cNvCxnSpPr/>
          <p:nvPr/>
        </p:nvCxnSpPr>
        <p:spPr>
          <a:xfrm flipV="1">
            <a:off x="3957436" y="4064536"/>
            <a:ext cx="434402" cy="18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593F32BD-BF51-E168-5AF7-3D800DDF9A14}"/>
              </a:ext>
            </a:extLst>
          </p:cNvPr>
          <p:cNvCxnSpPr/>
          <p:nvPr/>
        </p:nvCxnSpPr>
        <p:spPr>
          <a:xfrm flipV="1">
            <a:off x="3957436" y="4713523"/>
            <a:ext cx="434402" cy="18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2BBF639B-9F47-55A9-776E-00CB1BDDF799}"/>
              </a:ext>
            </a:extLst>
          </p:cNvPr>
          <p:cNvCxnSpPr/>
          <p:nvPr/>
        </p:nvCxnSpPr>
        <p:spPr>
          <a:xfrm flipV="1">
            <a:off x="3975266" y="5220327"/>
            <a:ext cx="434402" cy="18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C8D588CE-4AAC-C157-19A6-A22BC8EDAD79}"/>
              </a:ext>
            </a:extLst>
          </p:cNvPr>
          <p:cNvCxnSpPr/>
          <p:nvPr/>
        </p:nvCxnSpPr>
        <p:spPr>
          <a:xfrm flipV="1">
            <a:off x="3949621" y="5755997"/>
            <a:ext cx="434402" cy="18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4DCAA9D1-FA30-8A77-C747-FF484A3B874A}"/>
              </a:ext>
            </a:extLst>
          </p:cNvPr>
          <p:cNvCxnSpPr/>
          <p:nvPr/>
        </p:nvCxnSpPr>
        <p:spPr>
          <a:xfrm flipV="1">
            <a:off x="3957436" y="6312949"/>
            <a:ext cx="434402" cy="18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>
            <a:extLst>
              <a:ext uri="{FF2B5EF4-FFF2-40B4-BE49-F238E27FC236}">
                <a16:creationId xmlns:a16="http://schemas.microsoft.com/office/drawing/2014/main" id="{9F03AF96-8665-7EF5-C5DB-4A9796FA85CD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733800" y="2467450"/>
            <a:ext cx="223636" cy="419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Ovale 29">
            <a:extLst>
              <a:ext uri="{FF2B5EF4-FFF2-40B4-BE49-F238E27FC236}">
                <a16:creationId xmlns:a16="http://schemas.microsoft.com/office/drawing/2014/main" id="{C5B4CFA9-61A7-DBD7-3F61-70E12461A820}"/>
              </a:ext>
            </a:extLst>
          </p:cNvPr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pic>
        <p:nvPicPr>
          <p:cNvPr id="28" name="Immagine 27">
            <a:extLst>
              <a:ext uri="{FF2B5EF4-FFF2-40B4-BE49-F238E27FC236}">
                <a16:creationId xmlns:a16="http://schemas.microsoft.com/office/drawing/2014/main" id="{A8DD8CCC-936F-9357-9252-D2155B164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0178"/>
            <a:ext cx="2670013" cy="3461127"/>
          </a:xfrm>
          <a:prstGeom prst="rect">
            <a:avLst/>
          </a:prstGeom>
        </p:spPr>
      </p:pic>
      <p:sp>
        <p:nvSpPr>
          <p:cNvPr id="26" name="Rettangolo 25">
            <a:extLst>
              <a:ext uri="{FF2B5EF4-FFF2-40B4-BE49-F238E27FC236}">
                <a16:creationId xmlns:a16="http://schemas.microsoft.com/office/drawing/2014/main" id="{F56C5A56-2DB7-8B5B-BA46-F5DDFCF3FD2C}"/>
              </a:ext>
            </a:extLst>
          </p:cNvPr>
          <p:cNvSpPr/>
          <p:nvPr/>
        </p:nvSpPr>
        <p:spPr>
          <a:xfrm>
            <a:off x="4933507" y="404813"/>
            <a:ext cx="27341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Rivoluzione scientifica</a:t>
            </a:r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8EA8313-0571-25C0-7DD7-E35DCD21FB8B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EE5161D-B5EA-9F4D-87B0-BDD3A9FA5AC9}"/>
              </a:ext>
            </a:extLst>
          </p:cNvPr>
          <p:cNvSpPr txBox="1"/>
          <p:nvPr/>
        </p:nvSpPr>
        <p:spPr>
          <a:xfrm>
            <a:off x="2612869" y="6654457"/>
            <a:ext cx="13690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156538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18</a:t>
            </a:r>
          </a:p>
        </p:txBody>
      </p:sp>
      <p:sp>
        <p:nvSpPr>
          <p:cNvPr id="5" name="Rettangolo 4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Cinquecento e il Seicento</a:t>
            </a:r>
          </a:p>
        </p:txBody>
      </p:sp>
      <p:sp>
        <p:nvSpPr>
          <p:cNvPr id="6" name="Rettangolo 5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8" name="Ovale 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448976" y="1735116"/>
            <a:ext cx="1536699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1543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1766356" y="1951295"/>
            <a:ext cx="203574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lo studioso polacco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NICCOLÒ COPERNICO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1745432" y="2963268"/>
            <a:ext cx="2077596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formulò la </a:t>
            </a:r>
          </a:p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TEORIA ELIOCENTRICA</a:t>
            </a:r>
          </a:p>
        </p:txBody>
      </p:sp>
      <p:cxnSp>
        <p:nvCxnSpPr>
          <p:cNvPr id="25" name="Connettore 2 24"/>
          <p:cNvCxnSpPr>
            <a:stCxn id="19" idx="2"/>
            <a:endCxn id="24" idx="0"/>
          </p:cNvCxnSpPr>
          <p:nvPr/>
        </p:nvCxnSpPr>
        <p:spPr>
          <a:xfrm>
            <a:off x="2784230" y="2428021"/>
            <a:ext cx="0" cy="53524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1035455" y="3887262"/>
            <a:ext cx="3497549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il Sole è immobile al centro dell’Universo, mentre la Terra e i pianeti gli girano intorno</a:t>
            </a:r>
          </a:p>
        </p:txBody>
      </p:sp>
      <p:cxnSp>
        <p:nvCxnSpPr>
          <p:cNvPr id="31" name="Connettore 2 30"/>
          <p:cNvCxnSpPr>
            <a:cxnSpLocks/>
            <a:stCxn id="24" idx="2"/>
            <a:endCxn id="30" idx="0"/>
          </p:cNvCxnSpPr>
          <p:nvPr/>
        </p:nvCxnSpPr>
        <p:spPr>
          <a:xfrm>
            <a:off x="2784230" y="3439994"/>
            <a:ext cx="0" cy="44726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355598" y="4940202"/>
            <a:ext cx="1756347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Lo studioso danese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TYCHO BRAHE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2412999" y="4940202"/>
            <a:ext cx="275964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dimostrò che le sfere cristalline che contengono i pianeti non esistono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7" name="Connettore 2 36"/>
          <p:cNvCxnSpPr>
            <a:cxnSpLocks/>
            <a:stCxn id="35" idx="3"/>
            <a:endCxn id="36" idx="1"/>
          </p:cNvCxnSpPr>
          <p:nvPr/>
        </p:nvCxnSpPr>
        <p:spPr>
          <a:xfrm>
            <a:off x="2111945" y="5178565"/>
            <a:ext cx="30105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CasellaDiTesto 39"/>
          <p:cNvSpPr txBox="1"/>
          <p:nvPr/>
        </p:nvSpPr>
        <p:spPr>
          <a:xfrm>
            <a:off x="339152" y="5743790"/>
            <a:ext cx="175634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Lo studioso tedesco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GIOVANNI KEPLERO</a:t>
            </a:r>
          </a:p>
        </p:txBody>
      </p:sp>
      <p:sp>
        <p:nvSpPr>
          <p:cNvPr id="41" name="CasellaDiTesto 40"/>
          <p:cNvSpPr txBox="1"/>
          <p:nvPr/>
        </p:nvSpPr>
        <p:spPr>
          <a:xfrm>
            <a:off x="2413000" y="5741222"/>
            <a:ext cx="275964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stabilì le leggi che regolano il movimento dei pianeti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2" name="Connettore 2 41"/>
          <p:cNvCxnSpPr>
            <a:cxnSpLocks/>
            <a:stCxn id="40" idx="3"/>
            <a:endCxn id="41" idx="1"/>
          </p:cNvCxnSpPr>
          <p:nvPr/>
        </p:nvCxnSpPr>
        <p:spPr>
          <a:xfrm flipV="1">
            <a:off x="2095500" y="5979585"/>
            <a:ext cx="317500" cy="256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CasellaDiTesto 44"/>
          <p:cNvSpPr txBox="1"/>
          <p:nvPr/>
        </p:nvSpPr>
        <p:spPr>
          <a:xfrm>
            <a:off x="5594043" y="5736233"/>
            <a:ext cx="2361472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ruotando intorno al Sole percorrono orbite ellittiche</a:t>
            </a:r>
          </a:p>
        </p:txBody>
      </p:sp>
      <p:cxnSp>
        <p:nvCxnSpPr>
          <p:cNvPr id="46" name="Connettore 2 45"/>
          <p:cNvCxnSpPr>
            <a:cxnSpLocks/>
            <a:stCxn id="41" idx="3"/>
            <a:endCxn id="45" idx="1"/>
          </p:cNvCxnSpPr>
          <p:nvPr/>
        </p:nvCxnSpPr>
        <p:spPr>
          <a:xfrm flipV="1">
            <a:off x="5172648" y="5974596"/>
            <a:ext cx="421395" cy="498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magine 8">
            <a:extLst>
              <a:ext uri="{FF2B5EF4-FFF2-40B4-BE49-F238E27FC236}">
                <a16:creationId xmlns:a16="http://schemas.microsoft.com/office/drawing/2014/main" id="{9BFA965E-62F2-31E1-0292-165252E98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3774" y="1951296"/>
            <a:ext cx="2038919" cy="2522730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7CDA2B8E-44CD-55F3-B480-BBD2C3482019}"/>
              </a:ext>
            </a:extLst>
          </p:cNvPr>
          <p:cNvSpPr/>
          <p:nvPr/>
        </p:nvSpPr>
        <p:spPr>
          <a:xfrm>
            <a:off x="4933507" y="404813"/>
            <a:ext cx="27341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Rivoluzione scientifica</a:t>
            </a:r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7EB9AA0-3B0C-6A79-7506-24E686504AA0}"/>
              </a:ext>
            </a:extLst>
          </p:cNvPr>
          <p:cNvSpPr txBox="1"/>
          <p:nvPr/>
        </p:nvSpPr>
        <p:spPr>
          <a:xfrm>
            <a:off x="6095378" y="4411776"/>
            <a:ext cx="21317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Parigi, Musée de l'</a:t>
            </a:r>
            <a:r>
              <a:rPr lang="it-IT" sz="800" dirty="0" err="1"/>
              <a:t>Observatoire</a:t>
            </a:r>
            <a:r>
              <a:rPr lang="it-IT" sz="800" dirty="0"/>
              <a:t>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2495466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18</a:t>
            </a:r>
          </a:p>
        </p:txBody>
      </p:sp>
      <p:sp>
        <p:nvSpPr>
          <p:cNvPr id="5" name="Rettangolo 4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Cinquecento e il Seicento</a:t>
            </a:r>
          </a:p>
        </p:txBody>
      </p:sp>
      <p:sp>
        <p:nvSpPr>
          <p:cNvPr id="6" name="Rettangolo 5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231218" y="1763081"/>
            <a:ext cx="1536699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Fino al 1550</a:t>
            </a:r>
            <a:endParaRPr lang="it-IT" b="1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2595322" y="1950299"/>
            <a:ext cx="2077596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si utilizzava il </a:t>
            </a:r>
          </a:p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METODO DEDUTTIVO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5160722" y="1950299"/>
            <a:ext cx="203574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partiva dal generale per arrivare al particolare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2" name="Connettore 2 11"/>
          <p:cNvCxnSpPr>
            <a:stCxn id="10" idx="3"/>
            <a:endCxn id="11" idx="1"/>
          </p:cNvCxnSpPr>
          <p:nvPr/>
        </p:nvCxnSpPr>
        <p:spPr>
          <a:xfrm>
            <a:off x="4672918" y="2188662"/>
            <a:ext cx="48780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2595322" y="2812870"/>
            <a:ext cx="2077596" cy="85129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lo scienziato italiano GALILEO GALILEI elaborò il METODO INDUTTIVO O SPERIMENTALE</a:t>
            </a:r>
          </a:p>
        </p:txBody>
      </p:sp>
      <p:cxnSp>
        <p:nvCxnSpPr>
          <p:cNvPr id="17" name="Connettore 2 16"/>
          <p:cNvCxnSpPr>
            <a:stCxn id="10" idx="2"/>
            <a:endCxn id="16" idx="0"/>
          </p:cNvCxnSpPr>
          <p:nvPr/>
        </p:nvCxnSpPr>
        <p:spPr>
          <a:xfrm>
            <a:off x="3634120" y="2427025"/>
            <a:ext cx="0" cy="38584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2706697" y="3717000"/>
            <a:ext cx="18548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/>
              <a:t>che aveva i seguenti passaggi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4335222" y="3978610"/>
            <a:ext cx="460948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1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4928374" y="3978610"/>
            <a:ext cx="2395096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OSSERVAZIONE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4335222" y="4420451"/>
            <a:ext cx="460948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2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4928374" y="4421597"/>
            <a:ext cx="2395096" cy="28829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IPOTESI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4335222" y="4862292"/>
            <a:ext cx="460948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3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4928374" y="4862292"/>
            <a:ext cx="2395096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VERIFICA SPERIMENTALE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4335222" y="5304133"/>
            <a:ext cx="460948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4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4928374" y="5304133"/>
            <a:ext cx="2395096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FORMULAZIONE DELLA LEGGE</a:t>
            </a:r>
          </a:p>
        </p:txBody>
      </p:sp>
      <p:cxnSp>
        <p:nvCxnSpPr>
          <p:cNvPr id="30" name="Connettore 1 29"/>
          <p:cNvCxnSpPr>
            <a:stCxn id="20" idx="2"/>
          </p:cNvCxnSpPr>
          <p:nvPr/>
        </p:nvCxnSpPr>
        <p:spPr>
          <a:xfrm>
            <a:off x="3634120" y="3978610"/>
            <a:ext cx="0" cy="1470244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>
            <a:endCxn id="27" idx="1"/>
          </p:cNvCxnSpPr>
          <p:nvPr/>
        </p:nvCxnSpPr>
        <p:spPr>
          <a:xfrm>
            <a:off x="3634120" y="5448854"/>
            <a:ext cx="701102" cy="0"/>
          </a:xfrm>
          <a:prstGeom prst="straightConnector1">
            <a:avLst/>
          </a:prstGeom>
          <a:ln>
            <a:solidFill>
              <a:srgbClr val="31859C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/>
          <p:nvPr/>
        </p:nvCxnSpPr>
        <p:spPr>
          <a:xfrm>
            <a:off x="3634120" y="5017054"/>
            <a:ext cx="701102" cy="0"/>
          </a:xfrm>
          <a:prstGeom prst="straightConnector1">
            <a:avLst/>
          </a:prstGeom>
          <a:ln>
            <a:solidFill>
              <a:srgbClr val="31859C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/>
          <p:nvPr/>
        </p:nvCxnSpPr>
        <p:spPr>
          <a:xfrm>
            <a:off x="3634120" y="4572554"/>
            <a:ext cx="701102" cy="0"/>
          </a:xfrm>
          <a:prstGeom prst="straightConnector1">
            <a:avLst/>
          </a:prstGeom>
          <a:ln>
            <a:solidFill>
              <a:srgbClr val="31859C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/>
          <p:nvPr/>
        </p:nvCxnSpPr>
        <p:spPr>
          <a:xfrm>
            <a:off x="3634120" y="4140754"/>
            <a:ext cx="701102" cy="0"/>
          </a:xfrm>
          <a:prstGeom prst="straightConnector1">
            <a:avLst/>
          </a:prstGeom>
          <a:ln>
            <a:solidFill>
              <a:srgbClr val="31859C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Ovale 42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979826C0-F6F8-B7E2-2986-A856A4DE4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691" y="4123330"/>
            <a:ext cx="2299024" cy="2487986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7B1F687D-15F0-FA6C-BC40-37EE259F1F8A}"/>
              </a:ext>
            </a:extLst>
          </p:cNvPr>
          <p:cNvSpPr/>
          <p:nvPr/>
        </p:nvSpPr>
        <p:spPr>
          <a:xfrm>
            <a:off x="4933507" y="404813"/>
            <a:ext cx="27341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Rivoluzione scientifica</a:t>
            </a:r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75F60ED0-A276-31CA-2E97-3EA61C8B1AF6}"/>
              </a:ext>
            </a:extLst>
          </p:cNvPr>
          <p:cNvSpPr txBox="1"/>
          <p:nvPr/>
        </p:nvSpPr>
        <p:spPr>
          <a:xfrm>
            <a:off x="3392254" y="6334687"/>
            <a:ext cx="2679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Greenwich, National Maritime Museum, Caird Collection/Wikipedia Commons </a:t>
            </a:r>
            <a:r>
              <a:rPr lang="en-US" sz="800" dirty="0" err="1"/>
              <a:t>Pubblico</a:t>
            </a:r>
            <a:r>
              <a:rPr lang="en-US" sz="800" dirty="0"/>
              <a:t> Dominio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2107948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18</a:t>
            </a:r>
          </a:p>
        </p:txBody>
      </p:sp>
      <p:sp>
        <p:nvSpPr>
          <p:cNvPr id="5" name="Rettangolo 4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Cinquecento e il Seicento</a:t>
            </a:r>
          </a:p>
        </p:txBody>
      </p:sp>
      <p:sp>
        <p:nvSpPr>
          <p:cNvPr id="6" name="Rettangolo 5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59349" y="997538"/>
            <a:ext cx="1342452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1609 </a:t>
            </a:r>
          </a:p>
          <a:p>
            <a:pPr>
              <a:defRPr/>
            </a:pPr>
            <a:r>
              <a:rPr lang="it-IT" dirty="0"/>
              <a:t>e il 1610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482152" y="1338057"/>
            <a:ext cx="2077596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usando il TELESCOPIO Galileo osservò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2955352" y="1925194"/>
            <a:ext cx="203574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crateri e le montagne lunari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955352" y="2369694"/>
            <a:ext cx="203574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satelliti di Giove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2955352" y="2814194"/>
            <a:ext cx="203574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Via Lattea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2955352" y="3284094"/>
            <a:ext cx="203574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macchie solari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2955352" y="3715894"/>
            <a:ext cx="203574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anelli di Saturno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5" name="Connettore 1 14"/>
          <p:cNvCxnSpPr>
            <a:stCxn id="8" idx="2"/>
          </p:cNvCxnSpPr>
          <p:nvPr/>
        </p:nvCxnSpPr>
        <p:spPr>
          <a:xfrm>
            <a:off x="2520950" y="1814783"/>
            <a:ext cx="0" cy="2046018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endCxn id="13" idx="1"/>
          </p:cNvCxnSpPr>
          <p:nvPr/>
        </p:nvCxnSpPr>
        <p:spPr>
          <a:xfrm flipV="1">
            <a:off x="2520950" y="3860615"/>
            <a:ext cx="434402" cy="18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/>
          <p:nvPr/>
        </p:nvCxnSpPr>
        <p:spPr>
          <a:xfrm flipV="1">
            <a:off x="2520950" y="3428815"/>
            <a:ext cx="434402" cy="18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/>
          <p:nvPr/>
        </p:nvCxnSpPr>
        <p:spPr>
          <a:xfrm flipV="1">
            <a:off x="2520950" y="2958915"/>
            <a:ext cx="434402" cy="18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/>
          <p:nvPr/>
        </p:nvCxnSpPr>
        <p:spPr>
          <a:xfrm flipV="1">
            <a:off x="2520950" y="2527115"/>
            <a:ext cx="434402" cy="18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/>
          <p:nvPr/>
        </p:nvCxnSpPr>
        <p:spPr>
          <a:xfrm flipV="1">
            <a:off x="2520950" y="2069915"/>
            <a:ext cx="434402" cy="18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2925536" y="4380008"/>
            <a:ext cx="2077596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formulando la LEGGE DI GRAVITAZIONE UNIVERSALE</a:t>
            </a:r>
          </a:p>
        </p:txBody>
      </p:sp>
      <p:cxnSp>
        <p:nvCxnSpPr>
          <p:cNvPr id="30" name="Connettore 2 29"/>
          <p:cNvCxnSpPr>
            <a:cxnSpLocks/>
            <a:stCxn id="22" idx="3"/>
            <a:endCxn id="29" idx="1"/>
          </p:cNvCxnSpPr>
          <p:nvPr/>
        </p:nvCxnSpPr>
        <p:spPr>
          <a:xfrm>
            <a:off x="2520950" y="4709960"/>
            <a:ext cx="404586" cy="205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3"/>
          <p:cNvSpPr txBox="1"/>
          <p:nvPr/>
        </p:nvSpPr>
        <p:spPr>
          <a:xfrm>
            <a:off x="2925536" y="5426768"/>
            <a:ext cx="2077596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spiegava il movimento di ogni corpo e ogni oggetto sia sulla Terra sia intorno al Sole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5" name="Connettore 2 34"/>
          <p:cNvCxnSpPr>
            <a:stCxn id="29" idx="2"/>
            <a:endCxn id="34" idx="0"/>
          </p:cNvCxnSpPr>
          <p:nvPr/>
        </p:nvCxnSpPr>
        <p:spPr>
          <a:xfrm>
            <a:off x="3964334" y="5044020"/>
            <a:ext cx="0" cy="38274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Ovale 3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012658D5-71CD-A087-B356-BCD9A8B7A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798" y="1349947"/>
            <a:ext cx="3085452" cy="4451144"/>
          </a:xfrm>
          <a:prstGeom prst="rect">
            <a:avLst/>
          </a:prstGeom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FCF92E52-D4F1-3FE9-C0E1-FD62E3191A7F}"/>
              </a:ext>
            </a:extLst>
          </p:cNvPr>
          <p:cNvSpPr/>
          <p:nvPr/>
        </p:nvSpPr>
        <p:spPr>
          <a:xfrm>
            <a:off x="4933507" y="404813"/>
            <a:ext cx="27341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Rivoluzione scientifica</a:t>
            </a:r>
            <a:endParaRPr lang="it-IT" dirty="0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C2D677BE-E0DA-4356-2D40-8240EBF11A3E}"/>
              </a:ext>
            </a:extLst>
          </p:cNvPr>
          <p:cNvSpPr txBox="1"/>
          <p:nvPr/>
        </p:nvSpPr>
        <p:spPr>
          <a:xfrm>
            <a:off x="113977" y="3897811"/>
            <a:ext cx="1342452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1687</a:t>
            </a:r>
            <a:endParaRPr lang="it-IT" b="1" dirty="0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EF730D52-8A71-65A2-0EAF-2C5C51F25C73}"/>
              </a:ext>
            </a:extLst>
          </p:cNvPr>
          <p:cNvSpPr txBox="1"/>
          <p:nvPr/>
        </p:nvSpPr>
        <p:spPr>
          <a:xfrm>
            <a:off x="700693" y="4190669"/>
            <a:ext cx="1820257" cy="103858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lo scienziato inglese ISAAC NEWTON confermò definitivamente la teoria copernicana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3362C97-ECA5-7CC3-C507-A51E364236AA}"/>
              </a:ext>
            </a:extLst>
          </p:cNvPr>
          <p:cNvSpPr txBox="1"/>
          <p:nvPr/>
        </p:nvSpPr>
        <p:spPr>
          <a:xfrm>
            <a:off x="5441894" y="5801091"/>
            <a:ext cx="22581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Firenze, Biblioteca Nazionale Centrale/Opera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2831573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18</a:t>
            </a:r>
          </a:p>
        </p:txBody>
      </p:sp>
      <p:sp>
        <p:nvSpPr>
          <p:cNvPr id="5" name="Rettangolo 4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Cinquecento e il Seicento</a:t>
            </a:r>
          </a:p>
        </p:txBody>
      </p:sp>
      <p:sp>
        <p:nvSpPr>
          <p:cNvPr id="6" name="Rettangolo 5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914301" y="1568403"/>
            <a:ext cx="2077596" cy="289441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La Chiesa cattolica 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401666" y="1290000"/>
            <a:ext cx="2386911" cy="8512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latin typeface="Arial"/>
                <a:ea typeface="ＭＳ Ｐゴシック" charset="0"/>
                <a:cs typeface="Arial"/>
              </a:rPr>
              <a:t>non era disposta a mettere in discussione la propria INTERPRETAZIONE DELLE SACRE SCRITTURE</a:t>
            </a: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>
            <a:off x="2991897" y="1713124"/>
            <a:ext cx="409769" cy="252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2340548" y="2367324"/>
            <a:ext cx="1536699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1633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3564952" y="2536694"/>
            <a:ext cx="2077596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Galileo fu processato come eretico dal Tribunale dell’Inquisizione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3564952" y="3525200"/>
            <a:ext cx="2077596" cy="289441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e condannato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6168452" y="3340144"/>
            <a:ext cx="1499173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per salvarsi fu costretto all’ABIURA</a:t>
            </a:r>
          </a:p>
        </p:txBody>
      </p:sp>
      <p:cxnSp>
        <p:nvCxnSpPr>
          <p:cNvPr id="17" name="Connettore 2 16"/>
          <p:cNvCxnSpPr/>
          <p:nvPr/>
        </p:nvCxnSpPr>
        <p:spPr>
          <a:xfrm>
            <a:off x="4591909" y="2151771"/>
            <a:ext cx="3212" cy="39539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>
            <a:cxnSpLocks/>
            <a:stCxn id="15" idx="3"/>
            <a:endCxn id="16" idx="1"/>
          </p:cNvCxnSpPr>
          <p:nvPr/>
        </p:nvCxnSpPr>
        <p:spPr>
          <a:xfrm>
            <a:off x="5642548" y="3669921"/>
            <a:ext cx="525904" cy="222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>
            <a:stCxn id="14" idx="2"/>
            <a:endCxn id="15" idx="0"/>
          </p:cNvCxnSpPr>
          <p:nvPr/>
        </p:nvCxnSpPr>
        <p:spPr>
          <a:xfrm>
            <a:off x="4603750" y="3200706"/>
            <a:ext cx="0" cy="32449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911440" y="4087400"/>
            <a:ext cx="2077596" cy="66401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Ciò che è accaduto </a:t>
            </a:r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tra il 1550 e il 1700</a:t>
            </a:r>
            <a:r>
              <a:rPr lang="it-IT" sz="11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 nel campo delle </a:t>
            </a:r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conoscenze umane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3488751" y="4181044"/>
            <a:ext cx="2223613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è detto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RIVOLUZIONE SCIENTIFICA</a:t>
            </a:r>
          </a:p>
        </p:txBody>
      </p:sp>
      <p:cxnSp>
        <p:nvCxnSpPr>
          <p:cNvPr id="29" name="Connettore 2 28"/>
          <p:cNvCxnSpPr>
            <a:cxnSpLocks/>
            <a:stCxn id="27" idx="3"/>
            <a:endCxn id="28" idx="1"/>
          </p:cNvCxnSpPr>
          <p:nvPr/>
        </p:nvCxnSpPr>
        <p:spPr>
          <a:xfrm>
            <a:off x="2989036" y="4419406"/>
            <a:ext cx="499715" cy="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/>
          <p:cNvSpPr txBox="1"/>
          <p:nvPr/>
        </p:nvSpPr>
        <p:spPr>
          <a:xfrm>
            <a:off x="911440" y="5163500"/>
            <a:ext cx="2077596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la circolazione delle idee fu favorita dalle ACCADEMIE</a:t>
            </a:r>
          </a:p>
        </p:txBody>
      </p:sp>
      <p:cxnSp>
        <p:nvCxnSpPr>
          <p:cNvPr id="34" name="Connettore 2 33"/>
          <p:cNvCxnSpPr>
            <a:stCxn id="27" idx="2"/>
            <a:endCxn id="33" idx="0"/>
          </p:cNvCxnSpPr>
          <p:nvPr/>
        </p:nvCxnSpPr>
        <p:spPr>
          <a:xfrm>
            <a:off x="1950238" y="4751412"/>
            <a:ext cx="0" cy="41208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/>
          <p:cNvSpPr txBox="1"/>
          <p:nvPr/>
        </p:nvSpPr>
        <p:spPr>
          <a:xfrm>
            <a:off x="3477868" y="5163500"/>
            <a:ext cx="3356548" cy="476726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istituzioni nelle quali gli studiosi potevano confrontarsi e accrescere il loro sapere</a:t>
            </a:r>
          </a:p>
        </p:txBody>
      </p:sp>
      <p:cxnSp>
        <p:nvCxnSpPr>
          <p:cNvPr id="38" name="Connettore 2 37"/>
          <p:cNvCxnSpPr>
            <a:stCxn id="33" idx="3"/>
            <a:endCxn id="37" idx="1"/>
          </p:cNvCxnSpPr>
          <p:nvPr/>
        </p:nvCxnSpPr>
        <p:spPr>
          <a:xfrm>
            <a:off x="2989036" y="5401863"/>
            <a:ext cx="48883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e 40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93262E2-2DE6-ABF0-668C-C50299346B52}"/>
              </a:ext>
            </a:extLst>
          </p:cNvPr>
          <p:cNvSpPr/>
          <p:nvPr/>
        </p:nvSpPr>
        <p:spPr>
          <a:xfrm>
            <a:off x="4933507" y="404813"/>
            <a:ext cx="27341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Rivoluzione scientifica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30940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18</a:t>
            </a:r>
          </a:p>
        </p:txBody>
      </p:sp>
      <p:sp>
        <p:nvSpPr>
          <p:cNvPr id="5" name="Rettangolo 4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Cinquecento e il Seicento</a:t>
            </a:r>
          </a:p>
        </p:txBody>
      </p:sp>
      <p:sp>
        <p:nvSpPr>
          <p:cNvPr id="6" name="Rettangolo 5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33948" y="1594438"/>
            <a:ext cx="1536699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1542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698052" y="1790236"/>
            <a:ext cx="2340548" cy="476726"/>
          </a:xfrm>
          <a:prstGeom prst="roundRect">
            <a:avLst/>
          </a:prstGeom>
          <a:solidFill>
            <a:srgbClr val="FFFFFF"/>
          </a:solidFill>
          <a:ln w="28575" cmpd="sng">
            <a:solidFill>
              <a:srgbClr val="215968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l’</a:t>
            </a:r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anatomia</a:t>
            </a:r>
            <a:r>
              <a:rPr lang="it-IT" sz="11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 divenne una parte fondamentale della medicina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301552" y="1896393"/>
            <a:ext cx="2823148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grazie al fiammingo ANDREA VESALIO</a:t>
            </a:r>
          </a:p>
        </p:txBody>
      </p:sp>
      <p:cxnSp>
        <p:nvCxnSpPr>
          <p:cNvPr id="11" name="Connettore 2 10"/>
          <p:cNvCxnSpPr>
            <a:stCxn id="9" idx="3"/>
            <a:endCxn id="10" idx="1"/>
          </p:cNvCxnSpPr>
          <p:nvPr/>
        </p:nvCxnSpPr>
        <p:spPr>
          <a:xfrm>
            <a:off x="4038600" y="2028599"/>
            <a:ext cx="262952" cy="1251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333948" y="2546938"/>
            <a:ext cx="1536699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1546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1698052" y="2649094"/>
            <a:ext cx="3407348" cy="476726"/>
          </a:xfrm>
          <a:prstGeom prst="roundRect">
            <a:avLst/>
          </a:prstGeom>
          <a:solidFill>
            <a:srgbClr val="FFFFFF"/>
          </a:solidFill>
          <a:ln w="28575" cmpd="sng">
            <a:solidFill>
              <a:srgbClr val="215968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Gerolamo FRACASTORO affrontò il problema delle infezioni e della </a:t>
            </a:r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trasmissione delle malattie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5528248" y="2649094"/>
            <a:ext cx="2340548" cy="476726"/>
          </a:xfrm>
          <a:prstGeom prst="roundRect">
            <a:avLst/>
          </a:prstGeom>
          <a:solidFill>
            <a:srgbClr val="FFFFFF"/>
          </a:solidFill>
          <a:ln w="28575" cmpd="sng">
            <a:solidFill>
              <a:srgbClr val="215968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la </a:t>
            </a:r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biologia</a:t>
            </a:r>
            <a:r>
              <a:rPr lang="it-IT" sz="11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 fece passi avanti grazie al MICROSCOPIO</a:t>
            </a:r>
          </a:p>
        </p:txBody>
      </p:sp>
      <p:cxnSp>
        <p:nvCxnSpPr>
          <p:cNvPr id="17" name="Connettore 2 16"/>
          <p:cNvCxnSpPr>
            <a:stCxn id="15" idx="3"/>
            <a:endCxn id="16" idx="1"/>
          </p:cNvCxnSpPr>
          <p:nvPr/>
        </p:nvCxnSpPr>
        <p:spPr>
          <a:xfrm>
            <a:off x="5105400" y="2887457"/>
            <a:ext cx="42284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333947" y="3907477"/>
            <a:ext cx="1536699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Alla metà del Settecento</a:t>
            </a:r>
            <a:endParaRPr lang="it-IT" b="1" dirty="0"/>
          </a:p>
        </p:txBody>
      </p:sp>
      <p:sp>
        <p:nvSpPr>
          <p:cNvPr id="21" name="CasellaDiTesto 20"/>
          <p:cNvSpPr txBox="1"/>
          <p:nvPr/>
        </p:nvSpPr>
        <p:spPr>
          <a:xfrm>
            <a:off x="1698052" y="4280521"/>
            <a:ext cx="2899348" cy="289441"/>
          </a:xfrm>
          <a:prstGeom prst="roundRect">
            <a:avLst/>
          </a:prstGeom>
          <a:solidFill>
            <a:srgbClr val="FFFFFF"/>
          </a:solidFill>
          <a:ln w="28575" cmpd="sng">
            <a:solidFill>
              <a:srgbClr val="215968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nacquero la </a:t>
            </a:r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geologia</a:t>
            </a:r>
            <a:r>
              <a:rPr lang="it-IT" sz="11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 e la </a:t>
            </a:r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paleontologia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333948" y="4782138"/>
            <a:ext cx="1536699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1732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1698052" y="4884294"/>
            <a:ext cx="1515048" cy="476726"/>
          </a:xfrm>
          <a:prstGeom prst="roundRect">
            <a:avLst/>
          </a:prstGeom>
          <a:solidFill>
            <a:srgbClr val="FFFFFF"/>
          </a:solidFill>
          <a:ln w="28575" cmpd="sng">
            <a:solidFill>
              <a:srgbClr val="215968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CARLO LINNEO introdusse i concetti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3693826" y="4739573"/>
            <a:ext cx="122107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GENERE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3693826" y="5299902"/>
            <a:ext cx="122107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SPECIE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5215952" y="4739573"/>
            <a:ext cx="3788348" cy="289441"/>
          </a:xfrm>
          <a:prstGeom prst="roundRect">
            <a:avLst/>
          </a:prstGeom>
          <a:solidFill>
            <a:srgbClr val="FFFFFF"/>
          </a:solidFill>
          <a:ln w="28575" cmpd="sng">
            <a:solidFill>
              <a:srgbClr val="215968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piante o animali con caratteristiche comuni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5207000" y="5211280"/>
            <a:ext cx="3788348" cy="476726"/>
          </a:xfrm>
          <a:prstGeom prst="roundRect">
            <a:avLst/>
          </a:prstGeom>
          <a:solidFill>
            <a:srgbClr val="FFFFFF"/>
          </a:solidFill>
          <a:ln w="28575" cmpd="sng">
            <a:solidFill>
              <a:srgbClr val="215968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piante o animali che riproducendosi creano piante o animali nuovi simili a se stessi</a:t>
            </a:r>
          </a:p>
        </p:txBody>
      </p:sp>
      <p:cxnSp>
        <p:nvCxnSpPr>
          <p:cNvPr id="28" name="Connettore 2 27"/>
          <p:cNvCxnSpPr>
            <a:stCxn id="24" idx="3"/>
            <a:endCxn id="26" idx="1"/>
          </p:cNvCxnSpPr>
          <p:nvPr/>
        </p:nvCxnSpPr>
        <p:spPr>
          <a:xfrm>
            <a:off x="4914900" y="4884294"/>
            <a:ext cx="30105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>
            <a:stCxn id="25" idx="3"/>
            <a:endCxn id="27" idx="1"/>
          </p:cNvCxnSpPr>
          <p:nvPr/>
        </p:nvCxnSpPr>
        <p:spPr>
          <a:xfrm>
            <a:off x="4914900" y="5444623"/>
            <a:ext cx="292100" cy="502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>
            <a:stCxn id="23" idx="3"/>
            <a:endCxn id="24" idx="1"/>
          </p:cNvCxnSpPr>
          <p:nvPr/>
        </p:nvCxnSpPr>
        <p:spPr>
          <a:xfrm flipV="1">
            <a:off x="3213100" y="4884294"/>
            <a:ext cx="480726" cy="23836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>
            <a:endCxn id="25" idx="1"/>
          </p:cNvCxnSpPr>
          <p:nvPr/>
        </p:nvCxnSpPr>
        <p:spPr>
          <a:xfrm>
            <a:off x="3213100" y="5150705"/>
            <a:ext cx="480726" cy="29391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e 39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42" name="CasellaDiTesto 41"/>
          <p:cNvSpPr txBox="1"/>
          <p:nvPr/>
        </p:nvSpPr>
        <p:spPr>
          <a:xfrm>
            <a:off x="1536395" y="5751320"/>
            <a:ext cx="1838362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con cui classificare gli esseri viventi</a:t>
            </a:r>
          </a:p>
        </p:txBody>
      </p:sp>
      <p:cxnSp>
        <p:nvCxnSpPr>
          <p:cNvPr id="43" name="Connettore 2 42"/>
          <p:cNvCxnSpPr>
            <a:stCxn id="23" idx="2"/>
            <a:endCxn id="42" idx="0"/>
          </p:cNvCxnSpPr>
          <p:nvPr/>
        </p:nvCxnSpPr>
        <p:spPr>
          <a:xfrm>
            <a:off x="2455576" y="5361020"/>
            <a:ext cx="0" cy="3903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C717B6F-56E4-531F-672C-3BAB1C80F7B0}"/>
              </a:ext>
            </a:extLst>
          </p:cNvPr>
          <p:cNvSpPr txBox="1"/>
          <p:nvPr/>
        </p:nvSpPr>
        <p:spPr>
          <a:xfrm>
            <a:off x="333948" y="3251339"/>
            <a:ext cx="1536699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Cinquecento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0A9E8DCF-71A8-7618-014C-4AD83275481D}"/>
              </a:ext>
            </a:extLst>
          </p:cNvPr>
          <p:cNvSpPr txBox="1"/>
          <p:nvPr/>
        </p:nvSpPr>
        <p:spPr>
          <a:xfrm>
            <a:off x="1798835" y="3461162"/>
            <a:ext cx="2086468" cy="289441"/>
          </a:xfrm>
          <a:prstGeom prst="roundRect">
            <a:avLst/>
          </a:prstGeom>
          <a:solidFill>
            <a:srgbClr val="FFFFFF"/>
          </a:solidFill>
          <a:ln w="28575" cmpd="sng">
            <a:solidFill>
              <a:srgbClr val="215968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nasce la </a:t>
            </a:r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cartografia</a:t>
            </a:r>
          </a:p>
        </p:txBody>
      </p: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FC517E41-A6D0-6A96-AE02-0C4E0DF545FF}"/>
              </a:ext>
            </a:extLst>
          </p:cNvPr>
          <p:cNvCxnSpPr>
            <a:cxnSpLocks/>
            <a:endCxn id="33" idx="1"/>
          </p:cNvCxnSpPr>
          <p:nvPr/>
        </p:nvCxnSpPr>
        <p:spPr>
          <a:xfrm>
            <a:off x="3887417" y="3615758"/>
            <a:ext cx="470557" cy="621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01BAEE36-B315-5BA8-45E3-BF18C602AA23}"/>
              </a:ext>
            </a:extLst>
          </p:cNvPr>
          <p:cNvSpPr txBox="1"/>
          <p:nvPr/>
        </p:nvSpPr>
        <p:spPr>
          <a:xfrm>
            <a:off x="4357974" y="3383610"/>
            <a:ext cx="2899348" cy="476726"/>
          </a:xfrm>
          <a:prstGeom prst="roundRect">
            <a:avLst/>
          </a:prstGeom>
          <a:solidFill>
            <a:srgbClr val="FFFFFF"/>
          </a:solidFill>
          <a:ln w="28575" cmpd="sng">
            <a:solidFill>
              <a:srgbClr val="215968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ORTELIUS e MERCATOR rappresentano la Terra con i meridiani e i paralleli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E57F2282-733E-561F-0E57-19C0F66D96D3}"/>
              </a:ext>
            </a:extLst>
          </p:cNvPr>
          <p:cNvSpPr/>
          <p:nvPr/>
        </p:nvSpPr>
        <p:spPr>
          <a:xfrm>
            <a:off x="4933507" y="404813"/>
            <a:ext cx="27341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Rivoluzione scientifica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25383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A90EE95-E3FC-B6F1-7ED7-A42BBF8A5DDB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Cinquecento e il Seicento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47F96146-0F1F-2636-DECB-FC446A1A1A06}"/>
              </a:ext>
            </a:extLst>
          </p:cNvPr>
          <p:cNvSpPr/>
          <p:nvPr/>
        </p:nvSpPr>
        <p:spPr>
          <a:xfrm>
            <a:off x="4933507" y="404813"/>
            <a:ext cx="27341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Rivoluzione scientifica</a:t>
            </a:r>
            <a:endParaRPr lang="it-IT" dirty="0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A9F7AB0A-9816-B470-C483-8FFC5CB7F21A}"/>
              </a:ext>
            </a:extLst>
          </p:cNvPr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3B7F7B05-1BE1-6F29-EA3C-088ED1CDF112}"/>
              </a:ext>
            </a:extLst>
          </p:cNvPr>
          <p:cNvSpPr txBox="1"/>
          <p:nvPr/>
        </p:nvSpPr>
        <p:spPr>
          <a:xfrm>
            <a:off x="391786" y="1328917"/>
            <a:ext cx="2077596" cy="476726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L’importanza della rivoluzione scientifica</a:t>
            </a:r>
          </a:p>
        </p:txBody>
      </p:sp>
      <p:cxnSp>
        <p:nvCxnSpPr>
          <p:cNvPr id="8" name="Connettore 1 14">
            <a:extLst>
              <a:ext uri="{FF2B5EF4-FFF2-40B4-BE49-F238E27FC236}">
                <a16:creationId xmlns:a16="http://schemas.microsoft.com/office/drawing/2014/main" id="{7989BF37-ED97-D204-0095-11A83FFE47E6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1430584" y="1805643"/>
            <a:ext cx="0" cy="3634167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C7E24E21-26CB-A21D-B2A4-773E9E61D599}"/>
              </a:ext>
            </a:extLst>
          </p:cNvPr>
          <p:cNvSpPr txBox="1"/>
          <p:nvPr/>
        </p:nvSpPr>
        <p:spPr>
          <a:xfrm>
            <a:off x="2164043" y="1995043"/>
            <a:ext cx="3533371" cy="289441"/>
          </a:xfrm>
          <a:prstGeom prst="roundRect">
            <a:avLst/>
          </a:prstGeom>
          <a:solidFill>
            <a:srgbClr val="FFFFFF"/>
          </a:solidFill>
          <a:ln w="28575" cmpd="sng">
            <a:solidFill>
              <a:srgbClr val="215968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gli </a:t>
            </a:r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antichi</a:t>
            </a:r>
            <a:r>
              <a:rPr lang="it-IT" sz="11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 non aveva spiegato tutto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A337C21-7D7D-94C7-A649-9CFA19BEAFFA}"/>
              </a:ext>
            </a:extLst>
          </p:cNvPr>
          <p:cNvSpPr txBox="1"/>
          <p:nvPr/>
        </p:nvSpPr>
        <p:spPr>
          <a:xfrm>
            <a:off x="2164043" y="2478317"/>
            <a:ext cx="3533371" cy="476726"/>
          </a:xfrm>
          <a:prstGeom prst="roundRect">
            <a:avLst/>
          </a:prstGeom>
          <a:solidFill>
            <a:srgbClr val="FFFFFF"/>
          </a:solidFill>
          <a:ln w="28575" cmpd="sng">
            <a:solidFill>
              <a:srgbClr val="215968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la scienza progredisce con l’</a:t>
            </a:r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osservazione</a:t>
            </a:r>
            <a:r>
              <a:rPr lang="it-IT" sz="11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 e gli </a:t>
            </a:r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esperimenti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1B81C756-B49F-C5B9-8942-B589C5D41FB2}"/>
              </a:ext>
            </a:extLst>
          </p:cNvPr>
          <p:cNvSpPr txBox="1"/>
          <p:nvPr/>
        </p:nvSpPr>
        <p:spPr>
          <a:xfrm>
            <a:off x="2164043" y="3120720"/>
            <a:ext cx="3533371" cy="289441"/>
          </a:xfrm>
          <a:prstGeom prst="roundRect">
            <a:avLst/>
          </a:prstGeom>
          <a:solidFill>
            <a:srgbClr val="FFFFFF"/>
          </a:solidFill>
          <a:ln w="28575" cmpd="sng">
            <a:solidFill>
              <a:srgbClr val="215968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la </a:t>
            </a:r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Terra</a:t>
            </a:r>
            <a:r>
              <a:rPr lang="it-IT" sz="11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 ruota attorno al </a:t>
            </a:r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Sole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2264ED12-542F-450C-44D4-6DDA56F0C388}"/>
              </a:ext>
            </a:extLst>
          </p:cNvPr>
          <p:cNvSpPr txBox="1"/>
          <p:nvPr/>
        </p:nvSpPr>
        <p:spPr>
          <a:xfrm>
            <a:off x="2164043" y="3592895"/>
            <a:ext cx="3533371" cy="476726"/>
          </a:xfrm>
          <a:prstGeom prst="roundRect">
            <a:avLst/>
          </a:prstGeom>
          <a:solidFill>
            <a:srgbClr val="FFFFFF"/>
          </a:solidFill>
          <a:ln w="28575" cmpd="sng">
            <a:solidFill>
              <a:srgbClr val="215968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la natura è complessa e va osservata con</a:t>
            </a:r>
          </a:p>
          <a:p>
            <a:pPr algn="ctr" eaLnBrk="1" hangingPunct="1"/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strumenti adeguati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34DAC23-3840-6DC5-4B10-7E261D5772EB}"/>
              </a:ext>
            </a:extLst>
          </p:cNvPr>
          <p:cNvSpPr txBox="1"/>
          <p:nvPr/>
        </p:nvSpPr>
        <p:spPr>
          <a:xfrm>
            <a:off x="2164043" y="4246098"/>
            <a:ext cx="3533371" cy="289441"/>
          </a:xfrm>
          <a:prstGeom prst="roundRect">
            <a:avLst/>
          </a:prstGeom>
          <a:solidFill>
            <a:srgbClr val="FFFFFF"/>
          </a:solidFill>
          <a:ln w="28575" cmpd="sng">
            <a:solidFill>
              <a:srgbClr val="215968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la natura è in </a:t>
            </a:r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continua trasformazione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4D8DB28-52A6-17B3-4F81-0B073B94333A}"/>
              </a:ext>
            </a:extLst>
          </p:cNvPr>
          <p:cNvSpPr txBox="1"/>
          <p:nvPr/>
        </p:nvSpPr>
        <p:spPr>
          <a:xfrm>
            <a:off x="2164043" y="4735070"/>
            <a:ext cx="3533371" cy="289441"/>
          </a:xfrm>
          <a:prstGeom prst="roundRect">
            <a:avLst/>
          </a:prstGeom>
          <a:solidFill>
            <a:srgbClr val="FFFFFF"/>
          </a:solidFill>
          <a:ln w="28575" cmpd="sng">
            <a:solidFill>
              <a:srgbClr val="215968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il </a:t>
            </a:r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corpo umano</a:t>
            </a:r>
            <a:r>
              <a:rPr lang="it-IT" sz="11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 è composto di ossa, sangue e organi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56BA164-D5EF-1F9B-F686-9655983876BD}"/>
              </a:ext>
            </a:extLst>
          </p:cNvPr>
          <p:cNvSpPr txBox="1"/>
          <p:nvPr/>
        </p:nvSpPr>
        <p:spPr>
          <a:xfrm>
            <a:off x="2164043" y="5224042"/>
            <a:ext cx="3533371" cy="476726"/>
          </a:xfrm>
          <a:prstGeom prst="roundRect">
            <a:avLst/>
          </a:prstGeom>
          <a:solidFill>
            <a:srgbClr val="FFFFFF"/>
          </a:solidFill>
          <a:ln w="28575" cmpd="sng">
            <a:solidFill>
              <a:srgbClr val="215968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la verità della </a:t>
            </a:r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scienza</a:t>
            </a:r>
            <a:r>
              <a:rPr lang="it-IT" sz="11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 può essere diversa da quella delle </a:t>
            </a:r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Sacre Scritture</a:t>
            </a:r>
          </a:p>
        </p:txBody>
      </p: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C2740D63-BE33-D2A4-91C4-234C2E5F65E0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1430584" y="2139764"/>
            <a:ext cx="73345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ECA33F39-5325-C7BC-C34B-62DD7C19DFA0}"/>
              </a:ext>
            </a:extLst>
          </p:cNvPr>
          <p:cNvCxnSpPr>
            <a:cxnSpLocks/>
          </p:cNvCxnSpPr>
          <p:nvPr/>
        </p:nvCxnSpPr>
        <p:spPr>
          <a:xfrm>
            <a:off x="1430584" y="2687818"/>
            <a:ext cx="73345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D8BD4AA8-75BB-C4DA-D721-C32CE2CC9C2D}"/>
              </a:ext>
            </a:extLst>
          </p:cNvPr>
          <p:cNvCxnSpPr>
            <a:cxnSpLocks/>
          </p:cNvCxnSpPr>
          <p:nvPr/>
        </p:nvCxnSpPr>
        <p:spPr>
          <a:xfrm>
            <a:off x="1430584" y="3276902"/>
            <a:ext cx="73345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47FAE3F0-D3A3-217F-D8AB-F74D79A455CE}"/>
              </a:ext>
            </a:extLst>
          </p:cNvPr>
          <p:cNvCxnSpPr>
            <a:cxnSpLocks/>
          </p:cNvCxnSpPr>
          <p:nvPr/>
        </p:nvCxnSpPr>
        <p:spPr>
          <a:xfrm>
            <a:off x="1430584" y="3822025"/>
            <a:ext cx="73345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>
            <a:extLst>
              <a:ext uri="{FF2B5EF4-FFF2-40B4-BE49-F238E27FC236}">
                <a16:creationId xmlns:a16="http://schemas.microsoft.com/office/drawing/2014/main" id="{8426A5AF-2424-7C13-C127-A8121E2F8B20}"/>
              </a:ext>
            </a:extLst>
          </p:cNvPr>
          <p:cNvCxnSpPr>
            <a:cxnSpLocks/>
          </p:cNvCxnSpPr>
          <p:nvPr/>
        </p:nvCxnSpPr>
        <p:spPr>
          <a:xfrm>
            <a:off x="1430584" y="4402318"/>
            <a:ext cx="73345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>
            <a:extLst>
              <a:ext uri="{FF2B5EF4-FFF2-40B4-BE49-F238E27FC236}">
                <a16:creationId xmlns:a16="http://schemas.microsoft.com/office/drawing/2014/main" id="{90251F17-F731-D5F3-4B2E-1C8A4756F002}"/>
              </a:ext>
            </a:extLst>
          </p:cNvPr>
          <p:cNvCxnSpPr>
            <a:cxnSpLocks/>
          </p:cNvCxnSpPr>
          <p:nvPr/>
        </p:nvCxnSpPr>
        <p:spPr>
          <a:xfrm>
            <a:off x="1430584" y="4885895"/>
            <a:ext cx="73345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>
            <a:extLst>
              <a:ext uri="{FF2B5EF4-FFF2-40B4-BE49-F238E27FC236}">
                <a16:creationId xmlns:a16="http://schemas.microsoft.com/office/drawing/2014/main" id="{09C815EB-D8C0-FE76-B1D5-0CF6AD603D3B}"/>
              </a:ext>
            </a:extLst>
          </p:cNvPr>
          <p:cNvCxnSpPr>
            <a:cxnSpLocks/>
          </p:cNvCxnSpPr>
          <p:nvPr/>
        </p:nvCxnSpPr>
        <p:spPr>
          <a:xfrm>
            <a:off x="1430584" y="5439810"/>
            <a:ext cx="73345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magine 9">
            <a:extLst>
              <a:ext uri="{FF2B5EF4-FFF2-40B4-BE49-F238E27FC236}">
                <a16:creationId xmlns:a16="http://schemas.microsoft.com/office/drawing/2014/main" id="{97AE7A73-99C1-B667-9448-9A087880A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2512" y="1989720"/>
            <a:ext cx="2543895" cy="3441739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36339CE7-BFC6-7255-79E3-B1552ED1B030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18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F679E366-DC33-4577-F94A-02E03CB1F5B5}"/>
              </a:ext>
            </a:extLst>
          </p:cNvPr>
          <p:cNvSpPr/>
          <p:nvPr/>
        </p:nvSpPr>
        <p:spPr>
          <a:xfrm>
            <a:off x="7667625" y="-15071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150C536-F50C-A52A-DD4D-03645E98B5E6}"/>
              </a:ext>
            </a:extLst>
          </p:cNvPr>
          <p:cNvSpPr txBox="1"/>
          <p:nvPr/>
        </p:nvSpPr>
        <p:spPr>
          <a:xfrm>
            <a:off x="7713416" y="5408426"/>
            <a:ext cx="1287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Monaco di</a:t>
            </a:r>
          </a:p>
          <a:p>
            <a:r>
              <a:rPr lang="it-IT" sz="800" dirty="0"/>
              <a:t>Baviera, Max Planck Institute/Opera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28127965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670</Words>
  <Application>Microsoft Office PowerPoint</Application>
  <PresentationFormat>Presentazione su schermo (4:3)</PresentationFormat>
  <Paragraphs>133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46</cp:revision>
  <dcterms:created xsi:type="dcterms:W3CDTF">2020-05-13T15:02:57Z</dcterms:created>
  <dcterms:modified xsi:type="dcterms:W3CDTF">2026-05-12T18:14:35Z</dcterms:modified>
</cp:coreProperties>
</file>