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4EA4A6A-9F51-4729-B368-70FCD84CD0EE}" v="4" dt="2026-05-12T17:32:41.43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263"/>
    <p:restoredTop sz="94677"/>
  </p:normalViewPr>
  <p:slideViewPr>
    <p:cSldViewPr snapToGrid="0" snapToObjects="1">
      <p:cViewPr varScale="1">
        <p:scale>
          <a:sx n="106" d="100"/>
          <a:sy n="106" d="100"/>
        </p:scale>
        <p:origin x="2016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lvana Gallone" userId="7a5114527312c558" providerId="LiveId" clId="{D634AA42-852E-4215-B5D9-52DE406B3105}"/>
    <pc:docChg chg="custSel modSld">
      <pc:chgData name="Silvana Gallone" userId="7a5114527312c558" providerId="LiveId" clId="{D634AA42-852E-4215-B5D9-52DE406B3105}" dt="2026-05-12T17:33:02.547" v="69" actId="1076"/>
      <pc:docMkLst>
        <pc:docMk/>
      </pc:docMkLst>
      <pc:sldChg chg="addSp modSp mod">
        <pc:chgData name="Silvana Gallone" userId="7a5114527312c558" providerId="LiveId" clId="{D634AA42-852E-4215-B5D9-52DE406B3105}" dt="2026-05-12T17:29:51.140" v="30" actId="1076"/>
        <pc:sldMkLst>
          <pc:docMk/>
          <pc:sldMk cId="1003566532" sldId="256"/>
        </pc:sldMkLst>
        <pc:spChg chg="add mod">
          <ac:chgData name="Silvana Gallone" userId="7a5114527312c558" providerId="LiveId" clId="{D634AA42-852E-4215-B5D9-52DE406B3105}" dt="2026-05-12T17:29:51.140" v="30" actId="1076"/>
          <ac:spMkLst>
            <pc:docMk/>
            <pc:sldMk cId="1003566532" sldId="256"/>
            <ac:spMk id="6" creationId="{29F4A9C3-9154-4590-0C3D-5A39651F668F}"/>
          </ac:spMkLst>
        </pc:spChg>
        <pc:picChg chg="mod">
          <ac:chgData name="Silvana Gallone" userId="7a5114527312c558" providerId="LiveId" clId="{D634AA42-852E-4215-B5D9-52DE406B3105}" dt="2026-05-12T17:29:29.046" v="0" actId="1076"/>
          <ac:picMkLst>
            <pc:docMk/>
            <pc:sldMk cId="1003566532" sldId="256"/>
            <ac:picMk id="12" creationId="{6E7B9378-BEF5-447C-4399-A886C6453AA4}"/>
          </ac:picMkLst>
        </pc:picChg>
      </pc:sldChg>
      <pc:sldChg chg="addSp modSp mod">
        <pc:chgData name="Silvana Gallone" userId="7a5114527312c558" providerId="LiveId" clId="{D634AA42-852E-4215-B5D9-52DE406B3105}" dt="2026-05-12T17:33:02.547" v="69" actId="1076"/>
        <pc:sldMkLst>
          <pc:docMk/>
          <pc:sldMk cId="2597281148" sldId="263"/>
        </pc:sldMkLst>
        <pc:spChg chg="add mod">
          <ac:chgData name="Silvana Gallone" userId="7a5114527312c558" providerId="LiveId" clId="{D634AA42-852E-4215-B5D9-52DE406B3105}" dt="2026-05-12T17:33:02.547" v="69" actId="1076"/>
          <ac:spMkLst>
            <pc:docMk/>
            <pc:sldMk cId="2597281148" sldId="263"/>
            <ac:spMk id="11" creationId="{AD06B7D9-BB8C-E0B5-7227-463B12CB2455}"/>
          </ac:spMkLst>
        </pc:spChg>
        <pc:picChg chg="mod">
          <ac:chgData name="Silvana Gallone" userId="7a5114527312c558" providerId="LiveId" clId="{D634AA42-852E-4215-B5D9-52DE406B3105}" dt="2026-05-12T17:32:34.557" v="31" actId="1076"/>
          <ac:picMkLst>
            <pc:docMk/>
            <pc:sldMk cId="2597281148" sldId="263"/>
            <ac:picMk id="14" creationId="{CF6D0E64-199A-7EEE-A857-7AC03ECB7FA8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EF706-C582-6E4D-94C5-C35AE9BE4931}" type="datetimeFigureOut">
              <a:rPr lang="it-IT" smtClean="0"/>
              <a:t>12/05/2026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4F820-D340-0B4B-AF62-81DA42EB055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850308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EF706-C582-6E4D-94C5-C35AE9BE4931}" type="datetimeFigureOut">
              <a:rPr lang="it-IT" smtClean="0"/>
              <a:t>12/05/2026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4F820-D340-0B4B-AF62-81DA42EB055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325518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EF706-C582-6E4D-94C5-C35AE9BE4931}" type="datetimeFigureOut">
              <a:rPr lang="it-IT" smtClean="0"/>
              <a:t>12/05/2026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4F820-D340-0B4B-AF62-81DA42EB055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643734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EF706-C582-6E4D-94C5-C35AE9BE4931}" type="datetimeFigureOut">
              <a:rPr lang="it-IT" smtClean="0"/>
              <a:t>12/05/2026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4F820-D340-0B4B-AF62-81DA42EB055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768785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EF706-C582-6E4D-94C5-C35AE9BE4931}" type="datetimeFigureOut">
              <a:rPr lang="it-IT" smtClean="0"/>
              <a:t>12/05/2026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4F820-D340-0B4B-AF62-81DA42EB055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033372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EF706-C582-6E4D-94C5-C35AE9BE4931}" type="datetimeFigureOut">
              <a:rPr lang="it-IT" smtClean="0"/>
              <a:t>12/05/2026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4F820-D340-0B4B-AF62-81DA42EB055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666281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EF706-C582-6E4D-94C5-C35AE9BE4931}" type="datetimeFigureOut">
              <a:rPr lang="it-IT" smtClean="0"/>
              <a:t>12/05/2026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4F820-D340-0B4B-AF62-81DA42EB055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435919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EF706-C582-6E4D-94C5-C35AE9BE4931}" type="datetimeFigureOut">
              <a:rPr lang="it-IT" smtClean="0"/>
              <a:t>12/05/2026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4F820-D340-0B4B-AF62-81DA42EB055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637699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EF706-C582-6E4D-94C5-C35AE9BE4931}" type="datetimeFigureOut">
              <a:rPr lang="it-IT" smtClean="0"/>
              <a:t>12/05/2026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4F820-D340-0B4B-AF62-81DA42EB055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168525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EF706-C582-6E4D-94C5-C35AE9BE4931}" type="datetimeFigureOut">
              <a:rPr lang="it-IT" smtClean="0"/>
              <a:t>12/05/2026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4F820-D340-0B4B-AF62-81DA42EB055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867959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EF706-C582-6E4D-94C5-C35AE9BE4931}" type="datetimeFigureOut">
              <a:rPr lang="it-IT" smtClean="0"/>
              <a:t>12/05/2026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4F820-D340-0B4B-AF62-81DA42EB055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381801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3EF706-C582-6E4D-94C5-C35AE9BE4931}" type="datetimeFigureOut">
              <a:rPr lang="it-IT" smtClean="0"/>
              <a:t>12/05/2026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74F820-D340-0B4B-AF62-81DA42EB055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994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Il Cinquecento e il Seicento</a:t>
            </a:r>
          </a:p>
        </p:txBody>
      </p:sp>
      <p:sp>
        <p:nvSpPr>
          <p:cNvPr id="5" name="Rettangolo 4"/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3</a:t>
            </a:r>
          </a:p>
        </p:txBody>
      </p:sp>
      <p:sp>
        <p:nvSpPr>
          <p:cNvPr id="9" name="Ovale 8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2" name="Freccia a pentagono 1">
            <a:extLst>
              <a:ext uri="{FF2B5EF4-FFF2-40B4-BE49-F238E27FC236}">
                <a16:creationId xmlns:a16="http://schemas.microsoft.com/office/drawing/2014/main" id="{29F8467A-5D87-838B-CEAC-5C7AADB898A9}"/>
              </a:ext>
            </a:extLst>
          </p:cNvPr>
          <p:cNvSpPr/>
          <p:nvPr/>
        </p:nvSpPr>
        <p:spPr>
          <a:xfrm>
            <a:off x="0" y="991422"/>
            <a:ext cx="1931376" cy="2068071"/>
          </a:xfrm>
          <a:prstGeom prst="homePlate">
            <a:avLst>
              <a:gd name="adj" fmla="val 20763"/>
            </a:avLst>
          </a:prstGeom>
          <a:solidFill>
            <a:srgbClr val="0070C0"/>
          </a:solidFill>
          <a:ln w="25400" cap="sq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6EB9BB05-EF98-C930-9814-B3764E909DBF}"/>
              </a:ext>
            </a:extLst>
          </p:cNvPr>
          <p:cNvSpPr txBox="1"/>
          <p:nvPr/>
        </p:nvSpPr>
        <p:spPr>
          <a:xfrm>
            <a:off x="-458665" y="1155665"/>
            <a:ext cx="254977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</a:t>
            </a:r>
            <a:r>
              <a:rPr lang="it-IT" b="1" dirty="0" err="1">
                <a:solidFill>
                  <a:schemeClr val="bg1"/>
                </a:solidFill>
                <a:latin typeface="Calibri"/>
              </a:rPr>
              <a:t>PITOLO</a:t>
            </a:r>
            <a:endParaRPr lang="it-IT" b="1" dirty="0">
              <a:solidFill>
                <a:schemeClr val="bg1"/>
              </a:solidFill>
              <a:latin typeface="Calibri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9600" b="1" dirty="0">
                <a:solidFill>
                  <a:schemeClr val="bg1"/>
                </a:solidFill>
                <a:latin typeface="Calibri"/>
              </a:rPr>
              <a:t> 17</a:t>
            </a:r>
            <a:endParaRPr kumimoji="0" lang="it-IT" sz="9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77AF48FB-49B9-BB22-C58E-F55C5D1BE8D3}"/>
              </a:ext>
            </a:extLst>
          </p:cNvPr>
          <p:cNvSpPr txBox="1"/>
          <p:nvPr/>
        </p:nvSpPr>
        <p:spPr>
          <a:xfrm>
            <a:off x="2091105" y="2234403"/>
            <a:ext cx="586256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400" b="1" dirty="0">
                <a:solidFill>
                  <a:schemeClr val="accent6"/>
                </a:solidFill>
              </a:rPr>
              <a:t>L’Europa del Seicento</a:t>
            </a:r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6E7B9378-BEF5-447C-4399-A886C6453A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1376" y="3059493"/>
            <a:ext cx="5624052" cy="3401961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29F4A9C3-9154-4590-0C3D-5A39651F668F}"/>
              </a:ext>
            </a:extLst>
          </p:cNvPr>
          <p:cNvSpPr txBox="1"/>
          <p:nvPr/>
        </p:nvSpPr>
        <p:spPr>
          <a:xfrm>
            <a:off x="5287224" y="6462996"/>
            <a:ext cx="405595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/>
              <a:t>Firenze, Galleria Palatina/Opera in Pubblico Dominio</a:t>
            </a:r>
          </a:p>
        </p:txBody>
      </p:sp>
    </p:spTree>
    <p:extLst>
      <p:ext uri="{BB962C8B-B14F-4D97-AF65-F5344CB8AC3E}">
        <p14:creationId xmlns:p14="http://schemas.microsoft.com/office/powerpoint/2010/main" val="10035665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404813"/>
            <a:ext cx="7667625" cy="40481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endParaRPr lang="it-IT" sz="1900" dirty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"/>
              <a:ea typeface="ＭＳ Ｐゴシック" charset="0"/>
              <a:cs typeface="Times"/>
            </a:endParaRPr>
          </a:p>
        </p:txBody>
      </p:sp>
      <p:sp>
        <p:nvSpPr>
          <p:cNvPr id="3" name="Rettangolo 2"/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17</a:t>
            </a:r>
          </a:p>
        </p:txBody>
      </p:sp>
      <p:sp>
        <p:nvSpPr>
          <p:cNvPr id="4" name="Rettangolo 3"/>
          <p:cNvSpPr/>
          <p:nvPr/>
        </p:nvSpPr>
        <p:spPr>
          <a:xfrm>
            <a:off x="5245100" y="404813"/>
            <a:ext cx="24225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L’Europa del Seicento </a:t>
            </a:r>
            <a:endParaRPr lang="it-IT" dirty="0"/>
          </a:p>
        </p:txBody>
      </p:sp>
      <p:sp>
        <p:nvSpPr>
          <p:cNvPr id="5" name="Rettangolo 4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Il Cinquecento e il Seicento</a:t>
            </a:r>
          </a:p>
        </p:txBody>
      </p:sp>
      <p:sp>
        <p:nvSpPr>
          <p:cNvPr id="6" name="Rettangolo 5"/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3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889000" y="884535"/>
            <a:ext cx="777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FF0000"/>
                </a:solidFill>
              </a:rPr>
              <a:t>1. </a:t>
            </a:r>
            <a:r>
              <a:rPr lang="it-IT" sz="2400" b="1" dirty="0">
                <a:solidFill>
                  <a:schemeClr val="accent5">
                    <a:lumMod val="50000"/>
                  </a:schemeClr>
                </a:solidFill>
              </a:rPr>
              <a:t>La Guerra dei trent’anni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406401" y="1400410"/>
            <a:ext cx="1270000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Tra il </a:t>
            </a:r>
            <a:r>
              <a:rPr lang="it-IT" b="1" dirty="0"/>
              <a:t>1618 </a:t>
            </a:r>
            <a:r>
              <a:rPr lang="it-IT" dirty="0"/>
              <a:t>e il </a:t>
            </a:r>
            <a:r>
              <a:rPr lang="it-IT" b="1" dirty="0"/>
              <a:t>1648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1503803" y="1740929"/>
            <a:ext cx="2217297" cy="47672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l’Europa fu sconvolta dalla GUERRA DEI TRENT’ANNI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2209800" y="2217655"/>
            <a:ext cx="79713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100" dirty="0"/>
              <a:t>causata da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3185407" y="2479265"/>
            <a:ext cx="1564394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MOTIVI RELIGIOSI</a:t>
            </a:r>
          </a:p>
        </p:txBody>
      </p:sp>
      <p:sp>
        <p:nvSpPr>
          <p:cNvPr id="12" name="CasellaDiTesto 11"/>
          <p:cNvSpPr txBox="1"/>
          <p:nvPr/>
        </p:nvSpPr>
        <p:spPr>
          <a:xfrm>
            <a:off x="5065006" y="2291980"/>
            <a:ext cx="3951994" cy="664012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gli Asburgo, imperatori del Sacro romano impero, cercarono di imporre il cattolicesimo a tutti gli Stati tedeschi, molti dei quali erano protestanti</a:t>
            </a:r>
          </a:p>
        </p:txBody>
      </p:sp>
      <p:cxnSp>
        <p:nvCxnSpPr>
          <p:cNvPr id="13" name="Connettore 2 12"/>
          <p:cNvCxnSpPr>
            <a:stCxn id="11" idx="3"/>
            <a:endCxn id="12" idx="1"/>
          </p:cNvCxnSpPr>
          <p:nvPr/>
        </p:nvCxnSpPr>
        <p:spPr>
          <a:xfrm>
            <a:off x="4749801" y="2623986"/>
            <a:ext cx="315205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CasellaDiTesto 16"/>
          <p:cNvSpPr txBox="1"/>
          <p:nvPr/>
        </p:nvSpPr>
        <p:spPr>
          <a:xfrm>
            <a:off x="3185407" y="3406365"/>
            <a:ext cx="1564394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MOTIVI POLITICI</a:t>
            </a:r>
          </a:p>
        </p:txBody>
      </p:sp>
      <p:sp>
        <p:nvSpPr>
          <p:cNvPr id="18" name="CasellaDiTesto 17"/>
          <p:cNvSpPr txBox="1"/>
          <p:nvPr/>
        </p:nvSpPr>
        <p:spPr>
          <a:xfrm>
            <a:off x="5065006" y="3219080"/>
            <a:ext cx="3951994" cy="664012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se gli Asburgo d’Austria avessero imposto la loro egemonia sull’area tedesca, gli equilibri politici europei sarebbero cambiati</a:t>
            </a:r>
          </a:p>
        </p:txBody>
      </p:sp>
      <p:cxnSp>
        <p:nvCxnSpPr>
          <p:cNvPr id="19" name="Connettore 2 18"/>
          <p:cNvCxnSpPr>
            <a:stCxn id="17" idx="3"/>
            <a:endCxn id="18" idx="1"/>
          </p:cNvCxnSpPr>
          <p:nvPr/>
        </p:nvCxnSpPr>
        <p:spPr>
          <a:xfrm>
            <a:off x="4749801" y="3551086"/>
            <a:ext cx="315205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CasellaDiTesto 22"/>
          <p:cNvSpPr txBox="1"/>
          <p:nvPr/>
        </p:nvSpPr>
        <p:spPr>
          <a:xfrm>
            <a:off x="5065006" y="4260480"/>
            <a:ext cx="3951994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Inghilterra, Paesi Bassi, Svezia, Danimarca, Francia e Baviera entrarono in guerra contro l’Impero e la Spagna  </a:t>
            </a:r>
          </a:p>
        </p:txBody>
      </p:sp>
      <p:cxnSp>
        <p:nvCxnSpPr>
          <p:cNvPr id="24" name="Connettore 2 23"/>
          <p:cNvCxnSpPr>
            <a:stCxn id="18" idx="2"/>
            <a:endCxn id="23" idx="0"/>
          </p:cNvCxnSpPr>
          <p:nvPr/>
        </p:nvCxnSpPr>
        <p:spPr>
          <a:xfrm>
            <a:off x="7041003" y="3883092"/>
            <a:ext cx="0" cy="37738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2 27"/>
          <p:cNvCxnSpPr>
            <a:stCxn id="10" idx="2"/>
            <a:endCxn id="35" idx="0"/>
          </p:cNvCxnSpPr>
          <p:nvPr/>
        </p:nvCxnSpPr>
        <p:spPr>
          <a:xfrm>
            <a:off x="2608369" y="2479265"/>
            <a:ext cx="4083" cy="211322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ttore 2 30"/>
          <p:cNvCxnSpPr>
            <a:endCxn id="17" idx="1"/>
          </p:cNvCxnSpPr>
          <p:nvPr/>
        </p:nvCxnSpPr>
        <p:spPr>
          <a:xfrm>
            <a:off x="2608369" y="3551086"/>
            <a:ext cx="577038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ttore 2 33"/>
          <p:cNvCxnSpPr/>
          <p:nvPr/>
        </p:nvCxnSpPr>
        <p:spPr>
          <a:xfrm>
            <a:off x="2608369" y="2644472"/>
            <a:ext cx="577038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CasellaDiTesto 34"/>
          <p:cNvSpPr txBox="1"/>
          <p:nvPr/>
        </p:nvSpPr>
        <p:spPr>
          <a:xfrm>
            <a:off x="1503803" y="4592485"/>
            <a:ext cx="2217297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il conflitto ebbe tre fasi</a:t>
            </a:r>
          </a:p>
        </p:txBody>
      </p:sp>
      <p:sp>
        <p:nvSpPr>
          <p:cNvPr id="37" name="CasellaDiTesto 36"/>
          <p:cNvSpPr txBox="1"/>
          <p:nvPr/>
        </p:nvSpPr>
        <p:spPr>
          <a:xfrm>
            <a:off x="3261607" y="5006565"/>
            <a:ext cx="1221493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1618-1629</a:t>
            </a:r>
          </a:p>
        </p:txBody>
      </p:sp>
      <p:sp>
        <p:nvSpPr>
          <p:cNvPr id="38" name="CasellaDiTesto 37"/>
          <p:cNvSpPr txBox="1"/>
          <p:nvPr/>
        </p:nvSpPr>
        <p:spPr>
          <a:xfrm>
            <a:off x="4749801" y="5006565"/>
            <a:ext cx="2217297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prevalsero le forze cattoliche</a:t>
            </a:r>
          </a:p>
        </p:txBody>
      </p:sp>
      <p:sp>
        <p:nvSpPr>
          <p:cNvPr id="39" name="CasellaDiTesto 38"/>
          <p:cNvSpPr txBox="1"/>
          <p:nvPr/>
        </p:nvSpPr>
        <p:spPr>
          <a:xfrm>
            <a:off x="3261607" y="5346912"/>
            <a:ext cx="1221493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1630-1635</a:t>
            </a:r>
          </a:p>
        </p:txBody>
      </p:sp>
      <p:sp>
        <p:nvSpPr>
          <p:cNvPr id="40" name="CasellaDiTesto 39"/>
          <p:cNvSpPr txBox="1"/>
          <p:nvPr/>
        </p:nvSpPr>
        <p:spPr>
          <a:xfrm>
            <a:off x="4749800" y="5346912"/>
            <a:ext cx="3556000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ci fu una ripresa dei protestanti guidata dalla Svezia</a:t>
            </a:r>
          </a:p>
        </p:txBody>
      </p:sp>
      <p:sp>
        <p:nvSpPr>
          <p:cNvPr id="41" name="CasellaDiTesto 40"/>
          <p:cNvSpPr txBox="1"/>
          <p:nvPr/>
        </p:nvSpPr>
        <p:spPr>
          <a:xfrm>
            <a:off x="3261607" y="5687279"/>
            <a:ext cx="1221493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1635-1648</a:t>
            </a:r>
          </a:p>
        </p:txBody>
      </p:sp>
      <p:sp>
        <p:nvSpPr>
          <p:cNvPr id="42" name="CasellaDiTesto 41"/>
          <p:cNvSpPr txBox="1"/>
          <p:nvPr/>
        </p:nvSpPr>
        <p:spPr>
          <a:xfrm>
            <a:off x="4749800" y="5687279"/>
            <a:ext cx="1854200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prevalse la Francia</a:t>
            </a:r>
          </a:p>
        </p:txBody>
      </p:sp>
      <p:cxnSp>
        <p:nvCxnSpPr>
          <p:cNvPr id="44" name="Connettore 2 43"/>
          <p:cNvCxnSpPr>
            <a:stCxn id="37" idx="3"/>
            <a:endCxn id="38" idx="1"/>
          </p:cNvCxnSpPr>
          <p:nvPr/>
        </p:nvCxnSpPr>
        <p:spPr>
          <a:xfrm>
            <a:off x="4483100" y="5151286"/>
            <a:ext cx="266701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ttore 2 46"/>
          <p:cNvCxnSpPr>
            <a:stCxn id="39" idx="3"/>
            <a:endCxn id="40" idx="1"/>
          </p:cNvCxnSpPr>
          <p:nvPr/>
        </p:nvCxnSpPr>
        <p:spPr>
          <a:xfrm>
            <a:off x="4483100" y="5491633"/>
            <a:ext cx="26670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onnettore 2 49"/>
          <p:cNvCxnSpPr>
            <a:stCxn id="41" idx="3"/>
            <a:endCxn id="42" idx="1"/>
          </p:cNvCxnSpPr>
          <p:nvPr/>
        </p:nvCxnSpPr>
        <p:spPr>
          <a:xfrm>
            <a:off x="4483100" y="5832000"/>
            <a:ext cx="26670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Connettore 1 55"/>
          <p:cNvCxnSpPr>
            <a:stCxn id="35" idx="2"/>
          </p:cNvCxnSpPr>
          <p:nvPr/>
        </p:nvCxnSpPr>
        <p:spPr>
          <a:xfrm>
            <a:off x="2612452" y="4881926"/>
            <a:ext cx="0" cy="950074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Connettore 2 57"/>
          <p:cNvCxnSpPr>
            <a:endCxn id="41" idx="1"/>
          </p:cNvCxnSpPr>
          <p:nvPr/>
        </p:nvCxnSpPr>
        <p:spPr>
          <a:xfrm>
            <a:off x="2612452" y="5832000"/>
            <a:ext cx="649155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Connettore 2 60"/>
          <p:cNvCxnSpPr/>
          <p:nvPr/>
        </p:nvCxnSpPr>
        <p:spPr>
          <a:xfrm>
            <a:off x="2612452" y="5491633"/>
            <a:ext cx="649155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Connettore 2 61"/>
          <p:cNvCxnSpPr/>
          <p:nvPr/>
        </p:nvCxnSpPr>
        <p:spPr>
          <a:xfrm>
            <a:off x="2612452" y="5151286"/>
            <a:ext cx="649155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Ovale 62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8894389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404813"/>
            <a:ext cx="7667625" cy="40481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endParaRPr lang="it-IT" sz="1900" dirty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"/>
              <a:ea typeface="ＭＳ Ｐゴシック" charset="0"/>
              <a:cs typeface="Times"/>
            </a:endParaRPr>
          </a:p>
        </p:txBody>
      </p:sp>
      <p:sp>
        <p:nvSpPr>
          <p:cNvPr id="3" name="Rettangolo 2"/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17</a:t>
            </a:r>
          </a:p>
        </p:txBody>
      </p:sp>
      <p:sp>
        <p:nvSpPr>
          <p:cNvPr id="4" name="Rettangolo 3"/>
          <p:cNvSpPr/>
          <p:nvPr/>
        </p:nvSpPr>
        <p:spPr>
          <a:xfrm>
            <a:off x="5245100" y="404813"/>
            <a:ext cx="24225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L’Europa del Seicento </a:t>
            </a:r>
            <a:endParaRPr lang="it-IT" dirty="0"/>
          </a:p>
        </p:txBody>
      </p:sp>
      <p:sp>
        <p:nvSpPr>
          <p:cNvPr id="5" name="Rettangolo 4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Il Cinquecento e il Seicento</a:t>
            </a:r>
          </a:p>
        </p:txBody>
      </p:sp>
      <p:sp>
        <p:nvSpPr>
          <p:cNvPr id="6" name="Rettangolo 5"/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3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406401" y="944980"/>
            <a:ext cx="12700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1648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1503803" y="1121566"/>
            <a:ext cx="1848997" cy="47672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fu firmata la</a:t>
            </a:r>
          </a:p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PACE DI WESTFALIA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3083807" y="1755365"/>
            <a:ext cx="1843794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gli equilibri politici non cambiarono molto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5361429" y="1630191"/>
            <a:ext cx="1775971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Francia si rafforzò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5361429" y="2008234"/>
            <a:ext cx="2182371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Spagna si avviò al declino</a:t>
            </a:r>
          </a:p>
        </p:txBody>
      </p:sp>
      <p:cxnSp>
        <p:nvCxnSpPr>
          <p:cNvPr id="12" name="Connettore 2 11"/>
          <p:cNvCxnSpPr>
            <a:stCxn id="9" idx="3"/>
            <a:endCxn id="11" idx="1"/>
          </p:cNvCxnSpPr>
          <p:nvPr/>
        </p:nvCxnSpPr>
        <p:spPr>
          <a:xfrm>
            <a:off x="4927601" y="1993728"/>
            <a:ext cx="433828" cy="15922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ttore 2 14"/>
          <p:cNvCxnSpPr>
            <a:stCxn id="9" idx="3"/>
            <a:endCxn id="10" idx="1"/>
          </p:cNvCxnSpPr>
          <p:nvPr/>
        </p:nvCxnSpPr>
        <p:spPr>
          <a:xfrm flipV="1">
            <a:off x="4927601" y="1774912"/>
            <a:ext cx="433828" cy="21881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CasellaDiTesto 17"/>
          <p:cNvSpPr txBox="1"/>
          <p:nvPr/>
        </p:nvSpPr>
        <p:spPr>
          <a:xfrm>
            <a:off x="3083807" y="2480224"/>
            <a:ext cx="1843794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introdusse novità in ambito religioso</a:t>
            </a:r>
          </a:p>
        </p:txBody>
      </p:sp>
      <p:sp>
        <p:nvSpPr>
          <p:cNvPr id="19" name="CasellaDiTesto 18"/>
          <p:cNvSpPr txBox="1"/>
          <p:nvPr/>
        </p:nvSpPr>
        <p:spPr>
          <a:xfrm>
            <a:off x="5361429" y="2386581"/>
            <a:ext cx="3655571" cy="664012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religione praticata dal sovrano era la “religione di Stato”, ma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ai fedeli era concesso di scegliere liberamente la propria fede</a:t>
            </a:r>
            <a:endParaRPr lang="it-IT" sz="11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0" name="Connettore 2 19"/>
          <p:cNvCxnSpPr>
            <a:stCxn id="18" idx="3"/>
            <a:endCxn id="19" idx="1"/>
          </p:cNvCxnSpPr>
          <p:nvPr/>
        </p:nvCxnSpPr>
        <p:spPr>
          <a:xfrm>
            <a:off x="4927601" y="2718587"/>
            <a:ext cx="433828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ttore 1 25"/>
          <p:cNvCxnSpPr>
            <a:stCxn id="8" idx="2"/>
          </p:cNvCxnSpPr>
          <p:nvPr/>
        </p:nvCxnSpPr>
        <p:spPr>
          <a:xfrm flipH="1">
            <a:off x="2425700" y="1598292"/>
            <a:ext cx="2602" cy="1120295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2 27"/>
          <p:cNvCxnSpPr>
            <a:endCxn id="18" idx="1"/>
          </p:cNvCxnSpPr>
          <p:nvPr/>
        </p:nvCxnSpPr>
        <p:spPr>
          <a:xfrm flipV="1">
            <a:off x="2425700" y="2718587"/>
            <a:ext cx="658107" cy="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ttore 2 31"/>
          <p:cNvCxnSpPr/>
          <p:nvPr/>
        </p:nvCxnSpPr>
        <p:spPr>
          <a:xfrm flipV="1">
            <a:off x="2425700" y="1993727"/>
            <a:ext cx="658107" cy="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Ovale 34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3</a:t>
            </a:r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4CAF2688-B93C-2278-6274-573F96C2F7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245" y="3211764"/>
            <a:ext cx="4279732" cy="3646235"/>
          </a:xfrm>
          <a:prstGeom prst="rect">
            <a:avLst/>
          </a:prstGeom>
        </p:spPr>
      </p:pic>
      <p:pic>
        <p:nvPicPr>
          <p:cNvPr id="17" name="Immagine 16">
            <a:extLst>
              <a:ext uri="{FF2B5EF4-FFF2-40B4-BE49-F238E27FC236}">
                <a16:creationId xmlns:a16="http://schemas.microsoft.com/office/drawing/2014/main" id="{FC2E24CF-4CCF-6EB8-5D02-D119466155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9796" y="5327799"/>
            <a:ext cx="2480235" cy="1536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8022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CasellaDiTesto 36">
            <a:extLst>
              <a:ext uri="{FF2B5EF4-FFF2-40B4-BE49-F238E27FC236}">
                <a16:creationId xmlns:a16="http://schemas.microsoft.com/office/drawing/2014/main" id="{5CBC24DE-6E77-19B6-B02B-CC426C0B8FEB}"/>
              </a:ext>
            </a:extLst>
          </p:cNvPr>
          <p:cNvSpPr txBox="1"/>
          <p:nvPr/>
        </p:nvSpPr>
        <p:spPr>
          <a:xfrm>
            <a:off x="406401" y="5613001"/>
            <a:ext cx="12700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1643</a:t>
            </a:r>
          </a:p>
        </p:txBody>
      </p:sp>
      <p:sp>
        <p:nvSpPr>
          <p:cNvPr id="2" name="Rettangolo 1"/>
          <p:cNvSpPr/>
          <p:nvPr/>
        </p:nvSpPr>
        <p:spPr>
          <a:xfrm>
            <a:off x="0" y="404813"/>
            <a:ext cx="7667625" cy="40481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endParaRPr lang="it-IT" sz="1900" dirty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"/>
              <a:ea typeface="ＭＳ Ｐゴシック" charset="0"/>
              <a:cs typeface="Times"/>
            </a:endParaRPr>
          </a:p>
        </p:txBody>
      </p:sp>
      <p:sp>
        <p:nvSpPr>
          <p:cNvPr id="3" name="Rettangolo 2"/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17</a:t>
            </a:r>
          </a:p>
        </p:txBody>
      </p:sp>
      <p:sp>
        <p:nvSpPr>
          <p:cNvPr id="4" name="Rettangolo 3"/>
          <p:cNvSpPr/>
          <p:nvPr/>
        </p:nvSpPr>
        <p:spPr>
          <a:xfrm>
            <a:off x="5245100" y="404813"/>
            <a:ext cx="24225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L’Europa del Seicento </a:t>
            </a:r>
            <a:endParaRPr lang="it-IT" dirty="0"/>
          </a:p>
        </p:txBody>
      </p:sp>
      <p:sp>
        <p:nvSpPr>
          <p:cNvPr id="5" name="Rettangolo 4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Il Cinquecento e il Seicento</a:t>
            </a:r>
          </a:p>
        </p:txBody>
      </p:sp>
      <p:sp>
        <p:nvSpPr>
          <p:cNvPr id="6" name="Rettangolo 5"/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3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889000" y="884535"/>
            <a:ext cx="777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FF0000"/>
                </a:solidFill>
              </a:rPr>
              <a:t>2. </a:t>
            </a:r>
            <a:r>
              <a:rPr lang="it-IT" sz="2400" b="1" dirty="0">
                <a:solidFill>
                  <a:schemeClr val="accent5">
                    <a:lumMod val="50000"/>
                  </a:schemeClr>
                </a:solidFill>
              </a:rPr>
              <a:t>La Francia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406401" y="1317397"/>
            <a:ext cx="12700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1610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1487929" y="1495340"/>
            <a:ext cx="1775971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Enrico IV fu assassinato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1487928" y="2045103"/>
            <a:ext cx="1775971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salì al trono il figlio LUIGI XIII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3596129" y="2138745"/>
            <a:ext cx="1267971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di soli 9 anni</a:t>
            </a:r>
          </a:p>
        </p:txBody>
      </p:sp>
      <p:cxnSp>
        <p:nvCxnSpPr>
          <p:cNvPr id="12" name="Connettore 2 11"/>
          <p:cNvCxnSpPr>
            <a:stCxn id="9" idx="2"/>
            <a:endCxn id="10" idx="0"/>
          </p:cNvCxnSpPr>
          <p:nvPr/>
        </p:nvCxnSpPr>
        <p:spPr>
          <a:xfrm flipH="1">
            <a:off x="2375914" y="1784781"/>
            <a:ext cx="1" cy="26032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ttore 2 14"/>
          <p:cNvCxnSpPr>
            <a:stCxn id="10" idx="3"/>
            <a:endCxn id="11" idx="1"/>
          </p:cNvCxnSpPr>
          <p:nvPr/>
        </p:nvCxnSpPr>
        <p:spPr>
          <a:xfrm>
            <a:off x="3263899" y="2283466"/>
            <a:ext cx="33223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CasellaDiTesto 19"/>
          <p:cNvSpPr txBox="1"/>
          <p:nvPr/>
        </p:nvSpPr>
        <p:spPr>
          <a:xfrm>
            <a:off x="5207001" y="2045103"/>
            <a:ext cx="2832099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la madre MARIA DE’ MEDICI esercitò la REGGENZA DELLO STATO</a:t>
            </a:r>
          </a:p>
        </p:txBody>
      </p:sp>
      <p:cxnSp>
        <p:nvCxnSpPr>
          <p:cNvPr id="21" name="Connettore 2 20"/>
          <p:cNvCxnSpPr>
            <a:stCxn id="11" idx="3"/>
            <a:endCxn id="20" idx="1"/>
          </p:cNvCxnSpPr>
          <p:nvPr/>
        </p:nvCxnSpPr>
        <p:spPr>
          <a:xfrm>
            <a:off x="4864100" y="2283466"/>
            <a:ext cx="342901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CasellaDiTesto 23"/>
          <p:cNvSpPr txBox="1"/>
          <p:nvPr/>
        </p:nvSpPr>
        <p:spPr>
          <a:xfrm>
            <a:off x="1487928" y="2753946"/>
            <a:ext cx="1775971" cy="851297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quando raggiunse la maggiore età Luigi XIII prese le redini del governo</a:t>
            </a:r>
          </a:p>
        </p:txBody>
      </p:sp>
      <p:cxnSp>
        <p:nvCxnSpPr>
          <p:cNvPr id="25" name="Connettore 2 24"/>
          <p:cNvCxnSpPr>
            <a:stCxn id="10" idx="2"/>
            <a:endCxn id="24" idx="0"/>
          </p:cNvCxnSpPr>
          <p:nvPr/>
        </p:nvCxnSpPr>
        <p:spPr>
          <a:xfrm>
            <a:off x="2375914" y="2521829"/>
            <a:ext cx="0" cy="23211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CasellaDiTesto 27"/>
          <p:cNvSpPr txBox="1"/>
          <p:nvPr/>
        </p:nvSpPr>
        <p:spPr>
          <a:xfrm>
            <a:off x="1451415" y="3884217"/>
            <a:ext cx="1848997" cy="664012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nominò primo ministro il CARDINALE RICHELIEU</a:t>
            </a:r>
          </a:p>
        </p:txBody>
      </p:sp>
      <p:cxnSp>
        <p:nvCxnSpPr>
          <p:cNvPr id="29" name="Connettore 2 28"/>
          <p:cNvCxnSpPr/>
          <p:nvPr/>
        </p:nvCxnSpPr>
        <p:spPr>
          <a:xfrm>
            <a:off x="2375915" y="3605243"/>
            <a:ext cx="0" cy="27897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CasellaDiTesto 33"/>
          <p:cNvSpPr txBox="1"/>
          <p:nvPr/>
        </p:nvSpPr>
        <p:spPr>
          <a:xfrm>
            <a:off x="3747515" y="3884217"/>
            <a:ext cx="2233171" cy="664012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che cercò di trasformare la Francia in uno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Stato moderno e potente</a:t>
            </a:r>
          </a:p>
        </p:txBody>
      </p:sp>
      <p:cxnSp>
        <p:nvCxnSpPr>
          <p:cNvPr id="35" name="Connettore 2 34"/>
          <p:cNvCxnSpPr>
            <a:stCxn id="28" idx="3"/>
            <a:endCxn id="34" idx="1"/>
          </p:cNvCxnSpPr>
          <p:nvPr/>
        </p:nvCxnSpPr>
        <p:spPr>
          <a:xfrm>
            <a:off x="3300412" y="4216223"/>
            <a:ext cx="447103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CasellaDiTesto 37"/>
          <p:cNvSpPr txBox="1"/>
          <p:nvPr/>
        </p:nvSpPr>
        <p:spPr>
          <a:xfrm>
            <a:off x="6691312" y="2805067"/>
            <a:ext cx="1775971" cy="85129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nella Guerra dei Trent’anni schierò la Francia contro la Spagna e gli Asburgo</a:t>
            </a:r>
          </a:p>
        </p:txBody>
      </p:sp>
      <p:sp>
        <p:nvSpPr>
          <p:cNvPr id="39" name="Ovale 38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4</a:t>
            </a:r>
          </a:p>
        </p:txBody>
      </p:sp>
      <p:sp>
        <p:nvSpPr>
          <p:cNvPr id="40" name="CasellaDiTesto 39"/>
          <p:cNvSpPr txBox="1"/>
          <p:nvPr/>
        </p:nvSpPr>
        <p:spPr>
          <a:xfrm>
            <a:off x="6691312" y="3798567"/>
            <a:ext cx="1707710" cy="85129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contrastò la nobiltà, portando il territorio sotto il controllo del sovrano</a:t>
            </a:r>
          </a:p>
        </p:txBody>
      </p:sp>
      <p:sp>
        <p:nvSpPr>
          <p:cNvPr id="42" name="CasellaDiTesto 41"/>
          <p:cNvSpPr txBox="1"/>
          <p:nvPr/>
        </p:nvSpPr>
        <p:spPr>
          <a:xfrm>
            <a:off x="6691312" y="4879709"/>
            <a:ext cx="1714500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aumentò le tasse</a:t>
            </a:r>
          </a:p>
        </p:txBody>
      </p:sp>
      <p:sp>
        <p:nvSpPr>
          <p:cNvPr id="43" name="CasellaDiTesto 42"/>
          <p:cNvSpPr txBox="1"/>
          <p:nvPr/>
        </p:nvSpPr>
        <p:spPr>
          <a:xfrm>
            <a:off x="6691312" y="5462793"/>
            <a:ext cx="1714500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rafforzò l’esercito</a:t>
            </a:r>
          </a:p>
        </p:txBody>
      </p:sp>
      <p:cxnSp>
        <p:nvCxnSpPr>
          <p:cNvPr id="45" name="Connettore 1 44"/>
          <p:cNvCxnSpPr>
            <a:cxnSpLocks/>
          </p:cNvCxnSpPr>
          <p:nvPr/>
        </p:nvCxnSpPr>
        <p:spPr>
          <a:xfrm>
            <a:off x="6319556" y="3185541"/>
            <a:ext cx="0" cy="3028781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ttore 2 48"/>
          <p:cNvCxnSpPr>
            <a:cxnSpLocks/>
          </p:cNvCxnSpPr>
          <p:nvPr/>
        </p:nvCxnSpPr>
        <p:spPr>
          <a:xfrm>
            <a:off x="6337413" y="5024429"/>
            <a:ext cx="343266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91EB9FEF-4FF5-ED9E-3210-F38CD54C2B14}"/>
              </a:ext>
            </a:extLst>
          </p:cNvPr>
          <p:cNvSpPr txBox="1"/>
          <p:nvPr/>
        </p:nvSpPr>
        <p:spPr>
          <a:xfrm>
            <a:off x="6691312" y="5989976"/>
            <a:ext cx="1714500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avviò la politica coloniale</a:t>
            </a:r>
          </a:p>
        </p:txBody>
      </p:sp>
      <p:cxnSp>
        <p:nvCxnSpPr>
          <p:cNvPr id="14" name="Connettore 2 13">
            <a:extLst>
              <a:ext uri="{FF2B5EF4-FFF2-40B4-BE49-F238E27FC236}">
                <a16:creationId xmlns:a16="http://schemas.microsoft.com/office/drawing/2014/main" id="{7A145929-00D3-7C7A-FB77-249FF23072A5}"/>
              </a:ext>
            </a:extLst>
          </p:cNvPr>
          <p:cNvCxnSpPr>
            <a:cxnSpLocks/>
          </p:cNvCxnSpPr>
          <p:nvPr/>
        </p:nvCxnSpPr>
        <p:spPr>
          <a:xfrm>
            <a:off x="6328348" y="3190227"/>
            <a:ext cx="343266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ttore 2 15">
            <a:extLst>
              <a:ext uri="{FF2B5EF4-FFF2-40B4-BE49-F238E27FC236}">
                <a16:creationId xmlns:a16="http://schemas.microsoft.com/office/drawing/2014/main" id="{17B3D96C-48C6-B740-5E02-30E8492C1A1E}"/>
              </a:ext>
            </a:extLst>
          </p:cNvPr>
          <p:cNvCxnSpPr>
            <a:cxnSpLocks/>
          </p:cNvCxnSpPr>
          <p:nvPr/>
        </p:nvCxnSpPr>
        <p:spPr>
          <a:xfrm>
            <a:off x="6319556" y="4211927"/>
            <a:ext cx="343266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2 18">
            <a:extLst>
              <a:ext uri="{FF2B5EF4-FFF2-40B4-BE49-F238E27FC236}">
                <a16:creationId xmlns:a16="http://schemas.microsoft.com/office/drawing/2014/main" id="{31E38EDC-4AB2-3489-1283-C8E1A4AD8DF2}"/>
              </a:ext>
            </a:extLst>
          </p:cNvPr>
          <p:cNvCxnSpPr>
            <a:cxnSpLocks/>
          </p:cNvCxnSpPr>
          <p:nvPr/>
        </p:nvCxnSpPr>
        <p:spPr>
          <a:xfrm>
            <a:off x="6337413" y="5607652"/>
            <a:ext cx="343266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ttore 2 21">
            <a:extLst>
              <a:ext uri="{FF2B5EF4-FFF2-40B4-BE49-F238E27FC236}">
                <a16:creationId xmlns:a16="http://schemas.microsoft.com/office/drawing/2014/main" id="{70D47E4D-EC59-850A-340A-E6615608E814}"/>
              </a:ext>
            </a:extLst>
          </p:cNvPr>
          <p:cNvCxnSpPr>
            <a:cxnSpLocks/>
          </p:cNvCxnSpPr>
          <p:nvPr/>
        </p:nvCxnSpPr>
        <p:spPr>
          <a:xfrm>
            <a:off x="6337413" y="6203689"/>
            <a:ext cx="343266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ttore 1 44">
            <a:extLst>
              <a:ext uri="{FF2B5EF4-FFF2-40B4-BE49-F238E27FC236}">
                <a16:creationId xmlns:a16="http://schemas.microsoft.com/office/drawing/2014/main" id="{CE7D7BA0-0814-D46C-EE2D-46F3B6A077B7}"/>
              </a:ext>
            </a:extLst>
          </p:cNvPr>
          <p:cNvCxnSpPr>
            <a:cxnSpLocks/>
            <a:stCxn id="34" idx="3"/>
          </p:cNvCxnSpPr>
          <p:nvPr/>
        </p:nvCxnSpPr>
        <p:spPr>
          <a:xfrm>
            <a:off x="5980686" y="4216223"/>
            <a:ext cx="347662" cy="0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CasellaDiTesto 30">
            <a:extLst>
              <a:ext uri="{FF2B5EF4-FFF2-40B4-BE49-F238E27FC236}">
                <a16:creationId xmlns:a16="http://schemas.microsoft.com/office/drawing/2014/main" id="{ED80DF66-B5E8-1413-6733-69A290474F4D}"/>
              </a:ext>
            </a:extLst>
          </p:cNvPr>
          <p:cNvSpPr txBox="1"/>
          <p:nvPr/>
        </p:nvSpPr>
        <p:spPr>
          <a:xfrm>
            <a:off x="406401" y="4879709"/>
            <a:ext cx="12700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1642</a:t>
            </a:r>
          </a:p>
        </p:txBody>
      </p:sp>
      <p:sp>
        <p:nvSpPr>
          <p:cNvPr id="32" name="CasellaDiTesto 31">
            <a:extLst>
              <a:ext uri="{FF2B5EF4-FFF2-40B4-BE49-F238E27FC236}">
                <a16:creationId xmlns:a16="http://schemas.microsoft.com/office/drawing/2014/main" id="{B1BC9058-A742-C66E-FAF8-74FDE74D6E6C}"/>
              </a:ext>
            </a:extLst>
          </p:cNvPr>
          <p:cNvSpPr txBox="1"/>
          <p:nvPr/>
        </p:nvSpPr>
        <p:spPr>
          <a:xfrm>
            <a:off x="1451415" y="5111262"/>
            <a:ext cx="1775971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Richelieu morì</a:t>
            </a:r>
          </a:p>
        </p:txBody>
      </p:sp>
      <p:cxnSp>
        <p:nvCxnSpPr>
          <p:cNvPr id="33" name="Connettore 2 32">
            <a:extLst>
              <a:ext uri="{FF2B5EF4-FFF2-40B4-BE49-F238E27FC236}">
                <a16:creationId xmlns:a16="http://schemas.microsoft.com/office/drawing/2014/main" id="{0A14B20C-59D7-2C52-97AD-C1F46F80C430}"/>
              </a:ext>
            </a:extLst>
          </p:cNvPr>
          <p:cNvCxnSpPr>
            <a:cxnSpLocks/>
          </p:cNvCxnSpPr>
          <p:nvPr/>
        </p:nvCxnSpPr>
        <p:spPr>
          <a:xfrm>
            <a:off x="2339400" y="5390283"/>
            <a:ext cx="0" cy="43445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CasellaDiTesto 35">
            <a:extLst>
              <a:ext uri="{FF2B5EF4-FFF2-40B4-BE49-F238E27FC236}">
                <a16:creationId xmlns:a16="http://schemas.microsoft.com/office/drawing/2014/main" id="{3A5F9940-B6FF-3A37-E393-26849D6843E2}"/>
              </a:ext>
            </a:extLst>
          </p:cNvPr>
          <p:cNvSpPr txBox="1"/>
          <p:nvPr/>
        </p:nvSpPr>
        <p:spPr>
          <a:xfrm>
            <a:off x="1451415" y="5845255"/>
            <a:ext cx="1775971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morì anche Luigi XIII</a:t>
            </a:r>
          </a:p>
        </p:txBody>
      </p:sp>
      <p:cxnSp>
        <p:nvCxnSpPr>
          <p:cNvPr id="41" name="Connettore 2 40">
            <a:extLst>
              <a:ext uri="{FF2B5EF4-FFF2-40B4-BE49-F238E27FC236}">
                <a16:creationId xmlns:a16="http://schemas.microsoft.com/office/drawing/2014/main" id="{F7FE2CEC-858B-FB4E-08D9-CD39A0132735}"/>
              </a:ext>
            </a:extLst>
          </p:cNvPr>
          <p:cNvCxnSpPr>
            <a:cxnSpLocks/>
          </p:cNvCxnSpPr>
          <p:nvPr/>
        </p:nvCxnSpPr>
        <p:spPr>
          <a:xfrm>
            <a:off x="3227386" y="5989976"/>
            <a:ext cx="25603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CasellaDiTesto 43">
            <a:extLst>
              <a:ext uri="{FF2B5EF4-FFF2-40B4-BE49-F238E27FC236}">
                <a16:creationId xmlns:a16="http://schemas.microsoft.com/office/drawing/2014/main" id="{40A28283-1BFD-E9A1-280A-21C05304DEF5}"/>
              </a:ext>
            </a:extLst>
          </p:cNvPr>
          <p:cNvSpPr txBox="1"/>
          <p:nvPr/>
        </p:nvSpPr>
        <p:spPr>
          <a:xfrm>
            <a:off x="3493762" y="5845254"/>
            <a:ext cx="2460756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il figlio LUIGI XIV era un bambino</a:t>
            </a:r>
          </a:p>
        </p:txBody>
      </p:sp>
      <p:cxnSp>
        <p:nvCxnSpPr>
          <p:cNvPr id="46" name="Connettore 2 45">
            <a:extLst>
              <a:ext uri="{FF2B5EF4-FFF2-40B4-BE49-F238E27FC236}">
                <a16:creationId xmlns:a16="http://schemas.microsoft.com/office/drawing/2014/main" id="{CE41C2C0-2673-E519-A2B6-3A52F40023D5}"/>
              </a:ext>
            </a:extLst>
          </p:cNvPr>
          <p:cNvCxnSpPr>
            <a:cxnSpLocks/>
            <a:stCxn id="44" idx="2"/>
          </p:cNvCxnSpPr>
          <p:nvPr/>
        </p:nvCxnSpPr>
        <p:spPr>
          <a:xfrm>
            <a:off x="4724140" y="6134695"/>
            <a:ext cx="0" cy="33200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CasellaDiTesto 50">
            <a:extLst>
              <a:ext uri="{FF2B5EF4-FFF2-40B4-BE49-F238E27FC236}">
                <a16:creationId xmlns:a16="http://schemas.microsoft.com/office/drawing/2014/main" id="{4FB7AD13-2D34-6753-BFC6-FE5715159B03}"/>
              </a:ext>
            </a:extLst>
          </p:cNvPr>
          <p:cNvSpPr txBox="1"/>
          <p:nvPr/>
        </p:nvSpPr>
        <p:spPr>
          <a:xfrm>
            <a:off x="2943331" y="6469405"/>
            <a:ext cx="3561617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reggenza spettò alla madre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ANNA D’AUSTRIA</a:t>
            </a:r>
            <a:endParaRPr lang="it-IT" sz="1100" dirty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228746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404813"/>
            <a:ext cx="7667625" cy="40481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endParaRPr lang="it-IT" sz="1900" dirty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"/>
              <a:ea typeface="ＭＳ Ｐゴシック" charset="0"/>
              <a:cs typeface="Times"/>
            </a:endParaRPr>
          </a:p>
        </p:txBody>
      </p:sp>
      <p:sp>
        <p:nvSpPr>
          <p:cNvPr id="3" name="Rettangolo 2"/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17</a:t>
            </a:r>
          </a:p>
        </p:txBody>
      </p:sp>
      <p:sp>
        <p:nvSpPr>
          <p:cNvPr id="4" name="Rettangolo 3"/>
          <p:cNvSpPr/>
          <p:nvPr/>
        </p:nvSpPr>
        <p:spPr>
          <a:xfrm>
            <a:off x="5245100" y="404813"/>
            <a:ext cx="24225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L’Europa del Seicento </a:t>
            </a:r>
            <a:endParaRPr lang="it-IT" dirty="0"/>
          </a:p>
        </p:txBody>
      </p:sp>
      <p:sp>
        <p:nvSpPr>
          <p:cNvPr id="5" name="Rettangolo 4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Il Cinquecento e il Seicento</a:t>
            </a:r>
          </a:p>
        </p:txBody>
      </p:sp>
      <p:sp>
        <p:nvSpPr>
          <p:cNvPr id="6" name="Rettangolo 5"/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3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889000" y="884535"/>
            <a:ext cx="777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FF0000"/>
                </a:solidFill>
              </a:rPr>
              <a:t>3. </a:t>
            </a:r>
            <a:r>
              <a:rPr lang="it-IT" sz="2400" b="1" dirty="0">
                <a:solidFill>
                  <a:schemeClr val="accent5">
                    <a:lumMod val="50000"/>
                  </a:schemeClr>
                </a:solidFill>
              </a:rPr>
              <a:t>La Spagna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406400" y="1296429"/>
            <a:ext cx="1549399" cy="817245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primi decenni del Seicento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1614929" y="1824233"/>
            <a:ext cx="2195071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Spagna sembrava ancora la massima potenza europea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1614929" y="2586233"/>
            <a:ext cx="2195071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era però afflitta da una crisi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economica e finanziaria</a:t>
            </a:r>
          </a:p>
        </p:txBody>
      </p:sp>
      <p:cxnSp>
        <p:nvCxnSpPr>
          <p:cNvPr id="11" name="Connettore 2 10"/>
          <p:cNvCxnSpPr>
            <a:stCxn id="9" idx="2"/>
            <a:endCxn id="10" idx="0"/>
          </p:cNvCxnSpPr>
          <p:nvPr/>
        </p:nvCxnSpPr>
        <p:spPr>
          <a:xfrm>
            <a:off x="2712465" y="2300959"/>
            <a:ext cx="0" cy="28527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ttore 2 13"/>
          <p:cNvCxnSpPr>
            <a:stCxn id="10" idx="3"/>
            <a:endCxn id="16" idx="1"/>
          </p:cNvCxnSpPr>
          <p:nvPr/>
        </p:nvCxnSpPr>
        <p:spPr>
          <a:xfrm flipV="1">
            <a:off x="3810000" y="2329070"/>
            <a:ext cx="649729" cy="49552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/>
          <p:cNvSpPr txBox="1"/>
          <p:nvPr/>
        </p:nvSpPr>
        <p:spPr>
          <a:xfrm>
            <a:off x="4459729" y="2184349"/>
            <a:ext cx="3477771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Spagna non aveva investito nel settore produttivo</a:t>
            </a:r>
          </a:p>
        </p:txBody>
      </p:sp>
      <p:sp>
        <p:nvSpPr>
          <p:cNvPr id="17" name="CasellaDiTesto 16"/>
          <p:cNvSpPr txBox="1"/>
          <p:nvPr/>
        </p:nvSpPr>
        <p:spPr>
          <a:xfrm>
            <a:off x="4459729" y="3236767"/>
            <a:ext cx="3477771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le miniere americane si stavano esaurendo</a:t>
            </a:r>
          </a:p>
        </p:txBody>
      </p:sp>
      <p:cxnSp>
        <p:nvCxnSpPr>
          <p:cNvPr id="19" name="Connettore 2 18"/>
          <p:cNvCxnSpPr>
            <a:stCxn id="10" idx="3"/>
            <a:endCxn id="17" idx="1"/>
          </p:cNvCxnSpPr>
          <p:nvPr/>
        </p:nvCxnSpPr>
        <p:spPr>
          <a:xfrm>
            <a:off x="3810000" y="2824596"/>
            <a:ext cx="649729" cy="55689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CasellaDiTesto 21"/>
          <p:cNvSpPr txBox="1"/>
          <p:nvPr/>
        </p:nvSpPr>
        <p:spPr>
          <a:xfrm>
            <a:off x="406400" y="3518929"/>
            <a:ext cx="1549399" cy="817245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nella seconda metà del Seicento</a:t>
            </a:r>
          </a:p>
        </p:txBody>
      </p:sp>
      <p:sp>
        <p:nvSpPr>
          <p:cNvPr id="23" name="CasellaDiTesto 22"/>
          <p:cNvSpPr txBox="1"/>
          <p:nvPr/>
        </p:nvSpPr>
        <p:spPr>
          <a:xfrm>
            <a:off x="1614929" y="4097079"/>
            <a:ext cx="2195071" cy="47672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la Spagna era diventata una potenza di secondo piano</a:t>
            </a:r>
          </a:p>
        </p:txBody>
      </p:sp>
      <p:sp>
        <p:nvSpPr>
          <p:cNvPr id="24" name="CasellaDiTesto 23"/>
          <p:cNvSpPr txBox="1"/>
          <p:nvPr/>
        </p:nvSpPr>
        <p:spPr>
          <a:xfrm>
            <a:off x="3403600" y="4737503"/>
            <a:ext cx="3619500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le persone improduttive erano percentualmente più numerose rispetto ai produttori</a:t>
            </a:r>
          </a:p>
        </p:txBody>
      </p:sp>
      <p:sp>
        <p:nvSpPr>
          <p:cNvPr id="25" name="CasellaDiTesto 24"/>
          <p:cNvSpPr txBox="1"/>
          <p:nvPr/>
        </p:nvSpPr>
        <p:spPr>
          <a:xfrm>
            <a:off x="3403600" y="5366178"/>
            <a:ext cx="3619500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i ceti produttivi erano schiacciati dalle tasse</a:t>
            </a:r>
          </a:p>
        </p:txBody>
      </p:sp>
      <p:cxnSp>
        <p:nvCxnSpPr>
          <p:cNvPr id="26" name="Connettore 2 25"/>
          <p:cNvCxnSpPr>
            <a:stCxn id="10" idx="2"/>
            <a:endCxn id="23" idx="0"/>
          </p:cNvCxnSpPr>
          <p:nvPr/>
        </p:nvCxnSpPr>
        <p:spPr>
          <a:xfrm>
            <a:off x="2712465" y="3062959"/>
            <a:ext cx="0" cy="103412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ttore 2 31"/>
          <p:cNvCxnSpPr>
            <a:endCxn id="25" idx="1"/>
          </p:cNvCxnSpPr>
          <p:nvPr/>
        </p:nvCxnSpPr>
        <p:spPr>
          <a:xfrm>
            <a:off x="2712465" y="5510899"/>
            <a:ext cx="691135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ttore 2 36"/>
          <p:cNvCxnSpPr/>
          <p:nvPr/>
        </p:nvCxnSpPr>
        <p:spPr>
          <a:xfrm>
            <a:off x="2712465" y="4990199"/>
            <a:ext cx="691135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Ovale 37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5</a:t>
            </a:r>
          </a:p>
        </p:txBody>
      </p:sp>
      <p:sp>
        <p:nvSpPr>
          <p:cNvPr id="39" name="CasellaDiTesto 38"/>
          <p:cNvSpPr txBox="1"/>
          <p:nvPr/>
        </p:nvSpPr>
        <p:spPr>
          <a:xfrm>
            <a:off x="1614929" y="5831999"/>
            <a:ext cx="2195071" cy="851297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divenne un Paese di aristocratici inutili e altezzosi, soldati ormai vinti, religiosi e mendicanti   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40" name="Connettore 2 39"/>
          <p:cNvCxnSpPr>
            <a:stCxn id="23" idx="2"/>
            <a:endCxn id="39" idx="0"/>
          </p:cNvCxnSpPr>
          <p:nvPr/>
        </p:nvCxnSpPr>
        <p:spPr>
          <a:xfrm>
            <a:off x="2712465" y="4573805"/>
            <a:ext cx="0" cy="125819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11214314-A4E5-91C5-72B4-0A5908643E48}"/>
              </a:ext>
            </a:extLst>
          </p:cNvPr>
          <p:cNvSpPr txBox="1"/>
          <p:nvPr/>
        </p:nvSpPr>
        <p:spPr>
          <a:xfrm>
            <a:off x="4459729" y="2695737"/>
            <a:ext cx="3477771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corona spendeva in guerre e lusso</a:t>
            </a:r>
          </a:p>
        </p:txBody>
      </p:sp>
      <p:cxnSp>
        <p:nvCxnSpPr>
          <p:cNvPr id="18" name="Connettore 2 17">
            <a:extLst>
              <a:ext uri="{FF2B5EF4-FFF2-40B4-BE49-F238E27FC236}">
                <a16:creationId xmlns:a16="http://schemas.microsoft.com/office/drawing/2014/main" id="{F38CCB36-6B03-564C-5507-46F345CF1437}"/>
              </a:ext>
            </a:extLst>
          </p:cNvPr>
          <p:cNvCxnSpPr>
            <a:cxnSpLocks/>
            <a:endCxn id="15" idx="1"/>
          </p:cNvCxnSpPr>
          <p:nvPr/>
        </p:nvCxnSpPr>
        <p:spPr>
          <a:xfrm>
            <a:off x="3833812" y="2824403"/>
            <a:ext cx="625917" cy="1605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44947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404813"/>
            <a:ext cx="7667625" cy="40481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endParaRPr lang="it-IT" sz="1900" dirty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"/>
              <a:ea typeface="ＭＳ Ｐゴシック" charset="0"/>
              <a:cs typeface="Times"/>
            </a:endParaRPr>
          </a:p>
        </p:txBody>
      </p:sp>
      <p:sp>
        <p:nvSpPr>
          <p:cNvPr id="3" name="Rettangolo 2"/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17</a:t>
            </a:r>
          </a:p>
        </p:txBody>
      </p:sp>
      <p:sp>
        <p:nvSpPr>
          <p:cNvPr id="4" name="Rettangolo 3"/>
          <p:cNvSpPr/>
          <p:nvPr/>
        </p:nvSpPr>
        <p:spPr>
          <a:xfrm>
            <a:off x="5245100" y="404813"/>
            <a:ext cx="24225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L’Europa del Seicento </a:t>
            </a:r>
            <a:endParaRPr lang="it-IT" dirty="0"/>
          </a:p>
        </p:txBody>
      </p:sp>
      <p:sp>
        <p:nvSpPr>
          <p:cNvPr id="5" name="Rettangolo 4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Il Cinquecento e il Seicento</a:t>
            </a:r>
          </a:p>
        </p:txBody>
      </p:sp>
      <p:sp>
        <p:nvSpPr>
          <p:cNvPr id="6" name="Rettangolo 5"/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3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889000" y="884535"/>
            <a:ext cx="777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FF0000"/>
                </a:solidFill>
              </a:rPr>
              <a:t>4. </a:t>
            </a:r>
            <a:r>
              <a:rPr lang="it-IT" sz="2400" b="1" dirty="0">
                <a:solidFill>
                  <a:schemeClr val="accent5">
                    <a:lumMod val="50000"/>
                  </a:schemeClr>
                </a:solidFill>
              </a:rPr>
              <a:t>L’ascesa delle Province Unite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406401" y="1280335"/>
            <a:ext cx="12700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1581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1526029" y="1435656"/>
            <a:ext cx="2195071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era nata la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Repubblica delle sette Province Unite</a:t>
            </a:r>
            <a:endParaRPr lang="it-IT" sz="11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4053329" y="1435656"/>
            <a:ext cx="2195071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caratterizzata da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vivacità culturale e tolleranza</a:t>
            </a:r>
            <a:endParaRPr lang="it-IT" sz="11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1" name="Connettore 2 10"/>
          <p:cNvCxnSpPr>
            <a:stCxn id="9" idx="3"/>
            <a:endCxn id="10" idx="1"/>
          </p:cNvCxnSpPr>
          <p:nvPr/>
        </p:nvCxnSpPr>
        <p:spPr>
          <a:xfrm>
            <a:off x="3721100" y="1674019"/>
            <a:ext cx="332229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CasellaDiTesto 13"/>
          <p:cNvSpPr txBox="1"/>
          <p:nvPr/>
        </p:nvSpPr>
        <p:spPr>
          <a:xfrm>
            <a:off x="1263651" y="2171382"/>
            <a:ext cx="2719828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Amsterdam divenne il principale centro economico d’Europa</a:t>
            </a:r>
          </a:p>
        </p:txBody>
      </p:sp>
      <p:cxnSp>
        <p:nvCxnSpPr>
          <p:cNvPr id="15" name="Connettore 2 14"/>
          <p:cNvCxnSpPr>
            <a:stCxn id="9" idx="2"/>
            <a:endCxn id="14" idx="0"/>
          </p:cNvCxnSpPr>
          <p:nvPr/>
        </p:nvCxnSpPr>
        <p:spPr>
          <a:xfrm>
            <a:off x="2623565" y="1912382"/>
            <a:ext cx="0" cy="25900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2 18"/>
          <p:cNvCxnSpPr>
            <a:cxnSpLocks/>
            <a:stCxn id="14" idx="2"/>
            <a:endCxn id="22" idx="0"/>
          </p:cNvCxnSpPr>
          <p:nvPr/>
        </p:nvCxnSpPr>
        <p:spPr>
          <a:xfrm>
            <a:off x="2623565" y="2648108"/>
            <a:ext cx="5117" cy="25132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CasellaDiTesto 21"/>
          <p:cNvSpPr txBox="1"/>
          <p:nvPr/>
        </p:nvSpPr>
        <p:spPr>
          <a:xfrm>
            <a:off x="1214792" y="2899436"/>
            <a:ext cx="2827779" cy="47672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le sette Province unite diventarono una grande potenza marittima</a:t>
            </a:r>
          </a:p>
        </p:txBody>
      </p:sp>
      <p:sp>
        <p:nvSpPr>
          <p:cNvPr id="23" name="CasellaDiTesto 22"/>
          <p:cNvSpPr txBox="1"/>
          <p:nvPr/>
        </p:nvSpPr>
        <p:spPr>
          <a:xfrm>
            <a:off x="4552950" y="2689866"/>
            <a:ext cx="4438649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nel 1602 nacque la Compagnia olandese delle Indie Orientali</a:t>
            </a:r>
          </a:p>
        </p:txBody>
      </p:sp>
      <p:sp>
        <p:nvSpPr>
          <p:cNvPr id="24" name="CasellaDiTesto 23"/>
          <p:cNvSpPr txBox="1"/>
          <p:nvPr/>
        </p:nvSpPr>
        <p:spPr>
          <a:xfrm>
            <a:off x="4552950" y="3164614"/>
            <a:ext cx="4438649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nel 1621 nacque la Compagnia olandese delle Indie Occidentali</a:t>
            </a:r>
          </a:p>
        </p:txBody>
      </p:sp>
      <p:cxnSp>
        <p:nvCxnSpPr>
          <p:cNvPr id="25" name="Connettore 2 24"/>
          <p:cNvCxnSpPr>
            <a:cxnSpLocks/>
            <a:stCxn id="22" idx="3"/>
            <a:endCxn id="23" idx="1"/>
          </p:cNvCxnSpPr>
          <p:nvPr/>
        </p:nvCxnSpPr>
        <p:spPr>
          <a:xfrm flipV="1">
            <a:off x="4042571" y="2834587"/>
            <a:ext cx="510379" cy="30321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2 27"/>
          <p:cNvCxnSpPr>
            <a:cxnSpLocks/>
            <a:stCxn id="22" idx="3"/>
            <a:endCxn id="24" idx="1"/>
          </p:cNvCxnSpPr>
          <p:nvPr/>
        </p:nvCxnSpPr>
        <p:spPr>
          <a:xfrm>
            <a:off x="4042571" y="3137799"/>
            <a:ext cx="510379" cy="17153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Ovale 31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6</a:t>
            </a:r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AB10F531-F886-934D-426F-7FC7661DBF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5550" y="3599890"/>
            <a:ext cx="6335345" cy="3151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6832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404813"/>
            <a:ext cx="7667625" cy="40481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endParaRPr lang="it-IT" sz="1900" dirty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"/>
              <a:ea typeface="ＭＳ Ｐゴシック" charset="0"/>
              <a:cs typeface="Times"/>
            </a:endParaRPr>
          </a:p>
        </p:txBody>
      </p:sp>
      <p:sp>
        <p:nvSpPr>
          <p:cNvPr id="3" name="Rettangolo 2"/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17</a:t>
            </a:r>
          </a:p>
        </p:txBody>
      </p:sp>
      <p:sp>
        <p:nvSpPr>
          <p:cNvPr id="4" name="Rettangolo 3"/>
          <p:cNvSpPr/>
          <p:nvPr/>
        </p:nvSpPr>
        <p:spPr>
          <a:xfrm>
            <a:off x="5245100" y="404813"/>
            <a:ext cx="24225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L’Europa del Seicento </a:t>
            </a:r>
            <a:endParaRPr lang="it-IT" dirty="0"/>
          </a:p>
        </p:txBody>
      </p:sp>
      <p:sp>
        <p:nvSpPr>
          <p:cNvPr id="5" name="Rettangolo 4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Il Cinquecento e il Seicento</a:t>
            </a:r>
          </a:p>
        </p:txBody>
      </p:sp>
      <p:sp>
        <p:nvSpPr>
          <p:cNvPr id="6" name="Rettangolo 5"/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3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889000" y="884535"/>
            <a:ext cx="777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FF0000"/>
                </a:solidFill>
              </a:rPr>
              <a:t>5. </a:t>
            </a:r>
            <a:r>
              <a:rPr lang="it-IT" sz="2400" b="1" dirty="0">
                <a:solidFill>
                  <a:schemeClr val="accent5">
                    <a:lumMod val="50000"/>
                  </a:schemeClr>
                </a:solidFill>
              </a:rPr>
              <a:t>Austria e Prussia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406400" y="1836414"/>
            <a:ext cx="1549399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Seicento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1805429" y="2043745"/>
            <a:ext cx="1661672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storia dell’Austria visse due momenti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3968750" y="1567019"/>
            <a:ext cx="3698875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durante la Guerra dei Trent’anni cercò di espandersi verso la Germania (senza riuscirci)</a:t>
            </a:r>
          </a:p>
        </p:txBody>
      </p:sp>
      <p:cxnSp>
        <p:nvCxnSpPr>
          <p:cNvPr id="12" name="Connettore 2 11"/>
          <p:cNvCxnSpPr>
            <a:stCxn id="9" idx="3"/>
            <a:endCxn id="10" idx="1"/>
          </p:cNvCxnSpPr>
          <p:nvPr/>
        </p:nvCxnSpPr>
        <p:spPr>
          <a:xfrm flipV="1">
            <a:off x="3467101" y="1805382"/>
            <a:ext cx="501649" cy="47672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ttore 2 14"/>
          <p:cNvCxnSpPr>
            <a:cxnSpLocks/>
            <a:stCxn id="9" idx="3"/>
          </p:cNvCxnSpPr>
          <p:nvPr/>
        </p:nvCxnSpPr>
        <p:spPr>
          <a:xfrm>
            <a:off x="3467101" y="2282108"/>
            <a:ext cx="501649" cy="33989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CasellaDiTesto 17"/>
          <p:cNvSpPr txBox="1"/>
          <p:nvPr/>
        </p:nvSpPr>
        <p:spPr>
          <a:xfrm>
            <a:off x="3968749" y="3097845"/>
            <a:ext cx="3851275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l’Austria li respinse</a:t>
            </a:r>
          </a:p>
        </p:txBody>
      </p:sp>
      <p:sp>
        <p:nvSpPr>
          <p:cNvPr id="19" name="CasellaDiTesto 18"/>
          <p:cNvSpPr txBox="1"/>
          <p:nvPr/>
        </p:nvSpPr>
        <p:spPr>
          <a:xfrm>
            <a:off x="3968749" y="4549596"/>
            <a:ext cx="3851276" cy="289441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l’Austria divenne uno Stato multietnico</a:t>
            </a:r>
          </a:p>
        </p:txBody>
      </p:sp>
      <p:cxnSp>
        <p:nvCxnSpPr>
          <p:cNvPr id="20" name="Connettore 2 19"/>
          <p:cNvCxnSpPr>
            <a:cxnSpLocks/>
            <a:endCxn id="18" idx="0"/>
          </p:cNvCxnSpPr>
          <p:nvPr/>
        </p:nvCxnSpPr>
        <p:spPr>
          <a:xfrm flipH="1">
            <a:off x="5894387" y="2766726"/>
            <a:ext cx="1" cy="33111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ttore 2 22"/>
          <p:cNvCxnSpPr>
            <a:cxnSpLocks/>
            <a:stCxn id="18" idx="2"/>
          </p:cNvCxnSpPr>
          <p:nvPr/>
        </p:nvCxnSpPr>
        <p:spPr>
          <a:xfrm>
            <a:off x="5894387" y="3387286"/>
            <a:ext cx="0" cy="34589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Ovale 30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7</a:t>
            </a:r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CF6D0E64-199A-7EEE-A857-7AC03ECB7F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463" y="3802097"/>
            <a:ext cx="3851275" cy="3055903"/>
          </a:xfrm>
          <a:prstGeom prst="rect">
            <a:avLst/>
          </a:prstGeom>
        </p:spPr>
      </p:pic>
      <p:cxnSp>
        <p:nvCxnSpPr>
          <p:cNvPr id="17" name="Connettore 2 22">
            <a:extLst>
              <a:ext uri="{FF2B5EF4-FFF2-40B4-BE49-F238E27FC236}">
                <a16:creationId xmlns:a16="http://schemas.microsoft.com/office/drawing/2014/main" id="{4A7B3CBE-CD1F-5665-FA93-A3EC5D55CB52}"/>
              </a:ext>
            </a:extLst>
          </p:cNvPr>
          <p:cNvCxnSpPr>
            <a:cxnSpLocks/>
          </p:cNvCxnSpPr>
          <p:nvPr/>
        </p:nvCxnSpPr>
        <p:spPr>
          <a:xfrm>
            <a:off x="5894387" y="4209911"/>
            <a:ext cx="0" cy="32144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A251F427-DBDC-585F-4039-C7821DABFCDC}"/>
              </a:ext>
            </a:extLst>
          </p:cNvPr>
          <p:cNvSpPr txBox="1"/>
          <p:nvPr/>
        </p:nvSpPr>
        <p:spPr>
          <a:xfrm>
            <a:off x="7451726" y="3518197"/>
            <a:ext cx="1549399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1720</a:t>
            </a:r>
          </a:p>
        </p:txBody>
      </p:sp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8BAF929B-39E8-38DD-51A6-3E5682C36EAA}"/>
              </a:ext>
            </a:extLst>
          </p:cNvPr>
          <p:cNvSpPr txBox="1"/>
          <p:nvPr/>
        </p:nvSpPr>
        <p:spPr>
          <a:xfrm>
            <a:off x="3968749" y="3742687"/>
            <a:ext cx="3851275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l’Austria controllava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Ungheria, Croazia, Serbia, Transilvania, Bosnia, Moldavia</a:t>
            </a:r>
            <a:endParaRPr lang="it-IT" sz="11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8" name="CasellaDiTesto 27">
            <a:extLst>
              <a:ext uri="{FF2B5EF4-FFF2-40B4-BE49-F238E27FC236}">
                <a16:creationId xmlns:a16="http://schemas.microsoft.com/office/drawing/2014/main" id="{F2D1EF44-A54F-2EB5-D36F-CBE7A0BBAEAB}"/>
              </a:ext>
            </a:extLst>
          </p:cNvPr>
          <p:cNvSpPr txBox="1"/>
          <p:nvPr/>
        </p:nvSpPr>
        <p:spPr>
          <a:xfrm>
            <a:off x="7409691" y="2208696"/>
            <a:ext cx="1549399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1633</a:t>
            </a:r>
          </a:p>
        </p:txBody>
      </p:sp>
      <p:sp>
        <p:nvSpPr>
          <p:cNvPr id="29" name="CasellaDiTesto 28">
            <a:extLst>
              <a:ext uri="{FF2B5EF4-FFF2-40B4-BE49-F238E27FC236}">
                <a16:creationId xmlns:a16="http://schemas.microsoft.com/office/drawing/2014/main" id="{DE3F8B11-87E3-FD88-3305-4CA2E4662586}"/>
              </a:ext>
            </a:extLst>
          </p:cNvPr>
          <p:cNvSpPr txBox="1"/>
          <p:nvPr/>
        </p:nvSpPr>
        <p:spPr>
          <a:xfrm>
            <a:off x="3968749" y="2465989"/>
            <a:ext cx="3851275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i Turchi assediarono Vienna</a:t>
            </a:r>
          </a:p>
        </p:txBody>
      </p:sp>
      <p:sp>
        <p:nvSpPr>
          <p:cNvPr id="30" name="CasellaDiTesto 29">
            <a:extLst>
              <a:ext uri="{FF2B5EF4-FFF2-40B4-BE49-F238E27FC236}">
                <a16:creationId xmlns:a16="http://schemas.microsoft.com/office/drawing/2014/main" id="{66183131-C41D-B8B0-FBB4-25A8B199E569}"/>
              </a:ext>
            </a:extLst>
          </p:cNvPr>
          <p:cNvSpPr txBox="1"/>
          <p:nvPr/>
        </p:nvSpPr>
        <p:spPr>
          <a:xfrm>
            <a:off x="4622480" y="4909941"/>
            <a:ext cx="2543812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  <a:prstDash val="dash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formato da popoli con origini, abitudini, tradizioni e lingue diverse 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AD06B7D9-BB8C-E0B5-7227-463B12CB2455}"/>
              </a:ext>
            </a:extLst>
          </p:cNvPr>
          <p:cNvSpPr txBox="1"/>
          <p:nvPr/>
        </p:nvSpPr>
        <p:spPr>
          <a:xfrm>
            <a:off x="3775577" y="6677230"/>
            <a:ext cx="293904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/>
              <a:t>L’Aia, Koninklijke </a:t>
            </a:r>
            <a:r>
              <a:rPr lang="it-IT" sz="800" dirty="0" err="1"/>
              <a:t>Bibliotheek</a:t>
            </a:r>
            <a:r>
              <a:rPr lang="it-IT" sz="800" dirty="0"/>
              <a:t>/Opera in Pubblico Dominio</a:t>
            </a:r>
          </a:p>
        </p:txBody>
      </p:sp>
    </p:spTree>
    <p:extLst>
      <p:ext uri="{BB962C8B-B14F-4D97-AF65-F5344CB8AC3E}">
        <p14:creationId xmlns:p14="http://schemas.microsoft.com/office/powerpoint/2010/main" val="25972811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404813"/>
            <a:ext cx="7667625" cy="40481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endParaRPr lang="it-IT" sz="1900" dirty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"/>
              <a:ea typeface="ＭＳ Ｐゴシック" charset="0"/>
              <a:cs typeface="Times"/>
            </a:endParaRPr>
          </a:p>
        </p:txBody>
      </p:sp>
      <p:sp>
        <p:nvSpPr>
          <p:cNvPr id="3" name="Rettangolo 2"/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17</a:t>
            </a:r>
          </a:p>
        </p:txBody>
      </p:sp>
      <p:sp>
        <p:nvSpPr>
          <p:cNvPr id="4" name="Rettangolo 3"/>
          <p:cNvSpPr/>
          <p:nvPr/>
        </p:nvSpPr>
        <p:spPr>
          <a:xfrm>
            <a:off x="5245100" y="404813"/>
            <a:ext cx="24225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L’Europa del Seicento </a:t>
            </a:r>
            <a:endParaRPr lang="it-IT" dirty="0"/>
          </a:p>
        </p:txBody>
      </p:sp>
      <p:sp>
        <p:nvSpPr>
          <p:cNvPr id="5" name="Rettangolo 4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Il Cinquecento e il Seicento</a:t>
            </a:r>
          </a:p>
        </p:txBody>
      </p:sp>
      <p:sp>
        <p:nvSpPr>
          <p:cNvPr id="6" name="Rettangolo 5"/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3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406401" y="856774"/>
            <a:ext cx="12700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1618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1513329" y="1090293"/>
            <a:ext cx="1661672" cy="664012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famiglia degli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HOHENZOLLERN 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controllava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3583428" y="874831"/>
            <a:ext cx="1661672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Ducato di Prussia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3583428" y="1277578"/>
            <a:ext cx="1661672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Brandeburgo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3583428" y="1679811"/>
            <a:ext cx="1661672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regioni minori</a:t>
            </a:r>
          </a:p>
        </p:txBody>
      </p:sp>
      <p:cxnSp>
        <p:nvCxnSpPr>
          <p:cNvPr id="12" name="Connettore 2 11"/>
          <p:cNvCxnSpPr>
            <a:stCxn id="8" idx="3"/>
            <a:endCxn id="9" idx="1"/>
          </p:cNvCxnSpPr>
          <p:nvPr/>
        </p:nvCxnSpPr>
        <p:spPr>
          <a:xfrm flipV="1">
            <a:off x="3175001" y="1019552"/>
            <a:ext cx="408427" cy="40274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ttore 2 14"/>
          <p:cNvCxnSpPr>
            <a:stCxn id="8" idx="3"/>
            <a:endCxn id="10" idx="1"/>
          </p:cNvCxnSpPr>
          <p:nvPr/>
        </p:nvCxnSpPr>
        <p:spPr>
          <a:xfrm>
            <a:off x="3175001" y="1422299"/>
            <a:ext cx="408427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2 18"/>
          <p:cNvCxnSpPr>
            <a:stCxn id="8" idx="3"/>
            <a:endCxn id="11" idx="1"/>
          </p:cNvCxnSpPr>
          <p:nvPr/>
        </p:nvCxnSpPr>
        <p:spPr>
          <a:xfrm>
            <a:off x="3175001" y="1422299"/>
            <a:ext cx="408427" cy="40223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CasellaDiTesto 22"/>
          <p:cNvSpPr txBox="1"/>
          <p:nvPr/>
        </p:nvSpPr>
        <p:spPr>
          <a:xfrm>
            <a:off x="406401" y="2139474"/>
            <a:ext cx="1270000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tra il 1640 e il 1688</a:t>
            </a:r>
            <a:endParaRPr lang="it-IT" b="1" dirty="0"/>
          </a:p>
        </p:txBody>
      </p:sp>
      <p:sp>
        <p:nvSpPr>
          <p:cNvPr id="24" name="CasellaDiTesto 23"/>
          <p:cNvSpPr txBox="1"/>
          <p:nvPr/>
        </p:nvSpPr>
        <p:spPr>
          <a:xfrm>
            <a:off x="1513329" y="2499993"/>
            <a:ext cx="1661672" cy="851297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FEDERICO GUGLIELMO di HOHENZOLLERN annesse</a:t>
            </a:r>
          </a:p>
        </p:txBody>
      </p:sp>
      <p:sp>
        <p:nvSpPr>
          <p:cNvPr id="25" name="CasellaDiTesto 24"/>
          <p:cNvSpPr txBox="1"/>
          <p:nvPr/>
        </p:nvSpPr>
        <p:spPr>
          <a:xfrm>
            <a:off x="3583428" y="2499993"/>
            <a:ext cx="1661672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 err="1">
                <a:solidFill>
                  <a:srgbClr val="000000"/>
                </a:solidFill>
                <a:latin typeface="Arial"/>
                <a:cs typeface="Arial"/>
              </a:rPr>
              <a:t>Pomerania</a:t>
            </a:r>
            <a:endParaRPr lang="it-IT" sz="11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6" name="CasellaDiTesto 25"/>
          <p:cNvSpPr txBox="1"/>
          <p:nvPr/>
        </p:nvSpPr>
        <p:spPr>
          <a:xfrm>
            <a:off x="3583428" y="3061849"/>
            <a:ext cx="1661672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Magdeburgo</a:t>
            </a:r>
          </a:p>
        </p:txBody>
      </p:sp>
      <p:cxnSp>
        <p:nvCxnSpPr>
          <p:cNvPr id="27" name="Connettore 2 26"/>
          <p:cNvCxnSpPr>
            <a:stCxn id="24" idx="3"/>
            <a:endCxn id="25" idx="1"/>
          </p:cNvCxnSpPr>
          <p:nvPr/>
        </p:nvCxnSpPr>
        <p:spPr>
          <a:xfrm flipV="1">
            <a:off x="3175001" y="2644714"/>
            <a:ext cx="408427" cy="28092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ttore 2 29"/>
          <p:cNvCxnSpPr>
            <a:stCxn id="24" idx="3"/>
            <a:endCxn id="26" idx="1"/>
          </p:cNvCxnSpPr>
          <p:nvPr/>
        </p:nvCxnSpPr>
        <p:spPr>
          <a:xfrm>
            <a:off x="3175001" y="2925642"/>
            <a:ext cx="408427" cy="28092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CasellaDiTesto 32"/>
          <p:cNvSpPr txBox="1"/>
          <p:nvPr/>
        </p:nvSpPr>
        <p:spPr>
          <a:xfrm>
            <a:off x="1513329" y="3683403"/>
            <a:ext cx="1661672" cy="664012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potenziò l’esercito e trasformò i territori sparsi in uno Stato</a:t>
            </a:r>
          </a:p>
        </p:txBody>
      </p:sp>
      <p:cxnSp>
        <p:nvCxnSpPr>
          <p:cNvPr id="34" name="Connettore 2 33"/>
          <p:cNvCxnSpPr>
            <a:stCxn id="8" idx="2"/>
            <a:endCxn id="24" idx="0"/>
          </p:cNvCxnSpPr>
          <p:nvPr/>
        </p:nvCxnSpPr>
        <p:spPr>
          <a:xfrm>
            <a:off x="2344165" y="1754305"/>
            <a:ext cx="0" cy="74568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CasellaDiTesto 36"/>
          <p:cNvSpPr txBox="1"/>
          <p:nvPr/>
        </p:nvSpPr>
        <p:spPr>
          <a:xfrm>
            <a:off x="416561" y="4527834"/>
            <a:ext cx="12700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1701</a:t>
            </a:r>
          </a:p>
        </p:txBody>
      </p:sp>
      <p:sp>
        <p:nvSpPr>
          <p:cNvPr id="38" name="CasellaDiTesto 37"/>
          <p:cNvSpPr txBox="1"/>
          <p:nvPr/>
        </p:nvSpPr>
        <p:spPr>
          <a:xfrm>
            <a:off x="1513330" y="4719379"/>
            <a:ext cx="1661672" cy="664012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Il figlio FEDERICO I fu proclamato RE DI PRUSSIA</a:t>
            </a:r>
          </a:p>
        </p:txBody>
      </p:sp>
      <p:cxnSp>
        <p:nvCxnSpPr>
          <p:cNvPr id="39" name="Connettore 2 38"/>
          <p:cNvCxnSpPr>
            <a:stCxn id="24" idx="2"/>
            <a:endCxn id="33" idx="0"/>
          </p:cNvCxnSpPr>
          <p:nvPr/>
        </p:nvCxnSpPr>
        <p:spPr>
          <a:xfrm>
            <a:off x="2344165" y="3351290"/>
            <a:ext cx="0" cy="33211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ttore 2 42"/>
          <p:cNvCxnSpPr>
            <a:stCxn id="33" idx="2"/>
            <a:endCxn id="38" idx="0"/>
          </p:cNvCxnSpPr>
          <p:nvPr/>
        </p:nvCxnSpPr>
        <p:spPr>
          <a:xfrm>
            <a:off x="2344165" y="4347415"/>
            <a:ext cx="1" cy="37196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Ovale 45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8</a:t>
            </a:r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5F7F0703-2BFC-81DC-8F6C-0E64FF4D82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3428" y="3609615"/>
            <a:ext cx="4791480" cy="2843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00117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404813"/>
            <a:ext cx="7667625" cy="40481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endParaRPr lang="it-IT" sz="1900" dirty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"/>
              <a:ea typeface="ＭＳ Ｐゴシック" charset="0"/>
              <a:cs typeface="Times"/>
            </a:endParaRPr>
          </a:p>
        </p:txBody>
      </p:sp>
      <p:sp>
        <p:nvSpPr>
          <p:cNvPr id="3" name="Rettangolo 2"/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5</a:t>
            </a:r>
          </a:p>
        </p:txBody>
      </p:sp>
      <p:sp>
        <p:nvSpPr>
          <p:cNvPr id="4" name="Rettangolo 3"/>
          <p:cNvSpPr/>
          <p:nvPr/>
        </p:nvSpPr>
        <p:spPr>
          <a:xfrm>
            <a:off x="5245100" y="404813"/>
            <a:ext cx="24225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L’Europa del Seicento </a:t>
            </a:r>
            <a:endParaRPr lang="it-IT" dirty="0"/>
          </a:p>
        </p:txBody>
      </p:sp>
      <p:sp>
        <p:nvSpPr>
          <p:cNvPr id="5" name="Rettangolo 4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Il Cinquecento e il Seicento</a:t>
            </a:r>
          </a:p>
        </p:txBody>
      </p:sp>
      <p:sp>
        <p:nvSpPr>
          <p:cNvPr id="6" name="Rettangolo 5"/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1</a:t>
            </a:r>
          </a:p>
        </p:txBody>
      </p:sp>
      <p:sp>
        <p:nvSpPr>
          <p:cNvPr id="7" name="Rettangolo 6"/>
          <p:cNvSpPr/>
          <p:nvPr/>
        </p:nvSpPr>
        <p:spPr>
          <a:xfrm>
            <a:off x="0" y="404813"/>
            <a:ext cx="7667625" cy="40481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endParaRPr lang="it-IT" sz="1900" dirty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"/>
              <a:ea typeface="ＭＳ Ｐゴシック" charset="0"/>
              <a:cs typeface="Times"/>
            </a:endParaRPr>
          </a:p>
        </p:txBody>
      </p:sp>
      <p:sp>
        <p:nvSpPr>
          <p:cNvPr id="8" name="Rettangolo 7"/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17</a:t>
            </a:r>
          </a:p>
        </p:txBody>
      </p:sp>
      <p:sp>
        <p:nvSpPr>
          <p:cNvPr id="9" name="Rettangolo 8"/>
          <p:cNvSpPr/>
          <p:nvPr/>
        </p:nvSpPr>
        <p:spPr>
          <a:xfrm>
            <a:off x="5245100" y="404813"/>
            <a:ext cx="24225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L’Europa del Seicento </a:t>
            </a:r>
            <a:endParaRPr lang="it-IT" dirty="0"/>
          </a:p>
        </p:txBody>
      </p:sp>
      <p:sp>
        <p:nvSpPr>
          <p:cNvPr id="10" name="Rettangolo 9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Il Cinquecento e il Seicento</a:t>
            </a:r>
          </a:p>
        </p:txBody>
      </p:sp>
      <p:sp>
        <p:nvSpPr>
          <p:cNvPr id="11" name="Rettangolo 10"/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3</a:t>
            </a:r>
          </a:p>
        </p:txBody>
      </p:sp>
      <p:sp>
        <p:nvSpPr>
          <p:cNvPr id="12" name="CasellaDiTesto 11"/>
          <p:cNvSpPr txBox="1"/>
          <p:nvPr/>
        </p:nvSpPr>
        <p:spPr>
          <a:xfrm>
            <a:off x="889000" y="884535"/>
            <a:ext cx="777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FF0000"/>
                </a:solidFill>
              </a:rPr>
              <a:t>6. </a:t>
            </a:r>
            <a:r>
              <a:rPr lang="it-IT" sz="2400" b="1" dirty="0">
                <a:solidFill>
                  <a:schemeClr val="accent5">
                    <a:lumMod val="50000"/>
                  </a:schemeClr>
                </a:solidFill>
              </a:rPr>
              <a:t>La vita quotidiana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416560" y="1602178"/>
            <a:ext cx="1549399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Seicento</a:t>
            </a:r>
          </a:p>
        </p:txBody>
      </p:sp>
      <p:sp>
        <p:nvSpPr>
          <p:cNvPr id="14" name="CasellaDiTesto 13"/>
          <p:cNvSpPr txBox="1"/>
          <p:nvPr/>
        </p:nvSpPr>
        <p:spPr>
          <a:xfrm>
            <a:off x="1716529" y="1810458"/>
            <a:ext cx="1661672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vita media della popolazione era</a:t>
            </a:r>
          </a:p>
        </p:txBody>
      </p:sp>
      <p:sp>
        <p:nvSpPr>
          <p:cNvPr id="15" name="CasellaDiTesto 14"/>
          <p:cNvSpPr txBox="1"/>
          <p:nvPr/>
        </p:nvSpPr>
        <p:spPr>
          <a:xfrm>
            <a:off x="3837428" y="1665737"/>
            <a:ext cx="2268728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30 anni per nobili e borghesi</a:t>
            </a:r>
          </a:p>
        </p:txBody>
      </p:sp>
      <p:sp>
        <p:nvSpPr>
          <p:cNvPr id="16" name="CasellaDiTesto 15"/>
          <p:cNvSpPr txBox="1"/>
          <p:nvPr/>
        </p:nvSpPr>
        <p:spPr>
          <a:xfrm>
            <a:off x="3837428" y="2139461"/>
            <a:ext cx="2268728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23 anni per i ceti più poveri</a:t>
            </a:r>
          </a:p>
        </p:txBody>
      </p:sp>
      <p:cxnSp>
        <p:nvCxnSpPr>
          <p:cNvPr id="17" name="Connettore 2 16"/>
          <p:cNvCxnSpPr>
            <a:cxnSpLocks/>
            <a:stCxn id="14" idx="3"/>
            <a:endCxn id="15" idx="1"/>
          </p:cNvCxnSpPr>
          <p:nvPr/>
        </p:nvCxnSpPr>
        <p:spPr>
          <a:xfrm flipV="1">
            <a:off x="3378201" y="1810458"/>
            <a:ext cx="459227" cy="23836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ttore 2 19"/>
          <p:cNvCxnSpPr>
            <a:cxnSpLocks/>
            <a:stCxn id="14" idx="3"/>
            <a:endCxn id="16" idx="1"/>
          </p:cNvCxnSpPr>
          <p:nvPr/>
        </p:nvCxnSpPr>
        <p:spPr>
          <a:xfrm>
            <a:off x="3378201" y="2048821"/>
            <a:ext cx="459227" cy="23536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CasellaDiTesto 22"/>
          <p:cNvSpPr txBox="1"/>
          <p:nvPr/>
        </p:nvSpPr>
        <p:spPr>
          <a:xfrm>
            <a:off x="1716529" y="2661358"/>
            <a:ext cx="1661672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mortalità infantile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 era molto elevata</a:t>
            </a:r>
          </a:p>
        </p:txBody>
      </p:sp>
      <p:cxnSp>
        <p:nvCxnSpPr>
          <p:cNvPr id="24" name="Connettore 2 23"/>
          <p:cNvCxnSpPr>
            <a:stCxn id="14" idx="2"/>
            <a:endCxn id="23" idx="0"/>
          </p:cNvCxnSpPr>
          <p:nvPr/>
        </p:nvCxnSpPr>
        <p:spPr>
          <a:xfrm>
            <a:off x="2547365" y="2287184"/>
            <a:ext cx="0" cy="37417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CasellaDiTesto 26"/>
          <p:cNvSpPr txBox="1"/>
          <p:nvPr/>
        </p:nvSpPr>
        <p:spPr>
          <a:xfrm>
            <a:off x="344927" y="4463362"/>
            <a:ext cx="1661672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c’erano differenze tra </a:t>
            </a:r>
          </a:p>
        </p:txBody>
      </p:sp>
      <p:cxnSp>
        <p:nvCxnSpPr>
          <p:cNvPr id="28" name="Connettore 2 27"/>
          <p:cNvCxnSpPr>
            <a:cxnSpLocks/>
            <a:stCxn id="13" idx="2"/>
            <a:endCxn id="27" idx="0"/>
          </p:cNvCxnSpPr>
          <p:nvPr/>
        </p:nvCxnSpPr>
        <p:spPr>
          <a:xfrm flipH="1">
            <a:off x="1175763" y="1942697"/>
            <a:ext cx="15497" cy="252066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CasellaDiTesto 31"/>
          <p:cNvSpPr txBox="1"/>
          <p:nvPr/>
        </p:nvSpPr>
        <p:spPr>
          <a:xfrm>
            <a:off x="2389629" y="4033586"/>
            <a:ext cx="1186822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CAMPAGNA</a:t>
            </a:r>
          </a:p>
        </p:txBody>
      </p:sp>
      <p:cxnSp>
        <p:nvCxnSpPr>
          <p:cNvPr id="33" name="Connettore 2 32"/>
          <p:cNvCxnSpPr>
            <a:cxnSpLocks/>
            <a:stCxn id="27" idx="3"/>
            <a:endCxn id="32" idx="1"/>
          </p:cNvCxnSpPr>
          <p:nvPr/>
        </p:nvCxnSpPr>
        <p:spPr>
          <a:xfrm flipV="1">
            <a:off x="2006599" y="4178307"/>
            <a:ext cx="383030" cy="42977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Ovale 51"/>
          <p:cNvSpPr>
            <a:spLocks noChangeAspect="1"/>
          </p:cNvSpPr>
          <p:nvPr/>
        </p:nvSpPr>
        <p:spPr>
          <a:xfrm>
            <a:off x="8539460" y="6243935"/>
            <a:ext cx="461665" cy="46166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9</a:t>
            </a: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E324CC77-11FD-8D6B-466C-DCB102605A88}"/>
              </a:ext>
            </a:extLst>
          </p:cNvPr>
          <p:cNvSpPr txBox="1"/>
          <p:nvPr/>
        </p:nvSpPr>
        <p:spPr>
          <a:xfrm>
            <a:off x="7414445" y="4365226"/>
            <a:ext cx="1384628" cy="664012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base dell’alimentazione erano i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cereali</a:t>
            </a:r>
          </a:p>
        </p:txBody>
      </p:sp>
      <p:sp>
        <p:nvSpPr>
          <p:cNvPr id="30" name="CasellaDiTesto 29">
            <a:extLst>
              <a:ext uri="{FF2B5EF4-FFF2-40B4-BE49-F238E27FC236}">
                <a16:creationId xmlns:a16="http://schemas.microsoft.com/office/drawing/2014/main" id="{7BD29D8D-21AB-9AFD-3667-9ED4A6746F9A}"/>
              </a:ext>
            </a:extLst>
          </p:cNvPr>
          <p:cNvSpPr txBox="1"/>
          <p:nvPr/>
        </p:nvSpPr>
        <p:spPr>
          <a:xfrm>
            <a:off x="2376672" y="4932097"/>
            <a:ext cx="1202319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CITTÀ</a:t>
            </a:r>
          </a:p>
        </p:txBody>
      </p:sp>
      <p:cxnSp>
        <p:nvCxnSpPr>
          <p:cNvPr id="31" name="Connettore 2 32">
            <a:extLst>
              <a:ext uri="{FF2B5EF4-FFF2-40B4-BE49-F238E27FC236}">
                <a16:creationId xmlns:a16="http://schemas.microsoft.com/office/drawing/2014/main" id="{E94CDFD1-4E2E-E1AD-E380-1B75CB239F30}"/>
              </a:ext>
            </a:extLst>
          </p:cNvPr>
          <p:cNvCxnSpPr>
            <a:cxnSpLocks/>
            <a:stCxn id="27" idx="3"/>
            <a:endCxn id="30" idx="1"/>
          </p:cNvCxnSpPr>
          <p:nvPr/>
        </p:nvCxnSpPr>
        <p:spPr>
          <a:xfrm>
            <a:off x="2006599" y="4608083"/>
            <a:ext cx="370073" cy="46873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CasellaDiTesto 40">
            <a:extLst>
              <a:ext uri="{FF2B5EF4-FFF2-40B4-BE49-F238E27FC236}">
                <a16:creationId xmlns:a16="http://schemas.microsoft.com/office/drawing/2014/main" id="{B89F18D9-AD6D-B2B8-B87C-38F537735602}"/>
              </a:ext>
            </a:extLst>
          </p:cNvPr>
          <p:cNvSpPr txBox="1"/>
          <p:nvPr/>
        </p:nvSpPr>
        <p:spPr>
          <a:xfrm>
            <a:off x="3896758" y="3846300"/>
            <a:ext cx="3001123" cy="664012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- la vita era misera</a:t>
            </a:r>
          </a:p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- l’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alfabetizzazione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 era quasi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nulla</a:t>
            </a:r>
          </a:p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- le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case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 erano in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legno o pietra</a:t>
            </a:r>
          </a:p>
        </p:txBody>
      </p:sp>
      <p:sp>
        <p:nvSpPr>
          <p:cNvPr id="43" name="CasellaDiTesto 42">
            <a:extLst>
              <a:ext uri="{FF2B5EF4-FFF2-40B4-BE49-F238E27FC236}">
                <a16:creationId xmlns:a16="http://schemas.microsoft.com/office/drawing/2014/main" id="{8BCF4008-0FB6-4146-7F2F-6837F1FADAD6}"/>
              </a:ext>
            </a:extLst>
          </p:cNvPr>
          <p:cNvSpPr txBox="1"/>
          <p:nvPr/>
        </p:nvSpPr>
        <p:spPr>
          <a:xfrm>
            <a:off x="3883660" y="4580048"/>
            <a:ext cx="3001123" cy="1038582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- erano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poche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 e di piccole dimensioni</a:t>
            </a:r>
          </a:p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- l’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alfabetizzazione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 era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maggiore</a:t>
            </a:r>
          </a:p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- le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case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 dei poveri erano alte e vicine le alle altre, i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palazzi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 dei nobili erano sontuosi e riccamente decorati</a:t>
            </a:r>
          </a:p>
        </p:txBody>
      </p:sp>
      <p:sp>
        <p:nvSpPr>
          <p:cNvPr id="46" name="CasellaDiTesto 45">
            <a:extLst>
              <a:ext uri="{FF2B5EF4-FFF2-40B4-BE49-F238E27FC236}">
                <a16:creationId xmlns:a16="http://schemas.microsoft.com/office/drawing/2014/main" id="{A68AE605-F929-6B1F-4941-E163A0D63C75}"/>
              </a:ext>
            </a:extLst>
          </p:cNvPr>
          <p:cNvSpPr txBox="1"/>
          <p:nvPr/>
        </p:nvSpPr>
        <p:spPr>
          <a:xfrm>
            <a:off x="7467338" y="1765373"/>
            <a:ext cx="919736" cy="664012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guerre, carestie, malattie</a:t>
            </a:r>
          </a:p>
        </p:txBody>
      </p:sp>
      <p:cxnSp>
        <p:nvCxnSpPr>
          <p:cNvPr id="47" name="Connettore 2 16">
            <a:extLst>
              <a:ext uri="{FF2B5EF4-FFF2-40B4-BE49-F238E27FC236}">
                <a16:creationId xmlns:a16="http://schemas.microsoft.com/office/drawing/2014/main" id="{0DDC6AD0-76BC-B544-0A23-6088AFBC1BDE}"/>
              </a:ext>
            </a:extLst>
          </p:cNvPr>
          <p:cNvCxnSpPr>
            <a:cxnSpLocks/>
          </p:cNvCxnSpPr>
          <p:nvPr/>
        </p:nvCxnSpPr>
        <p:spPr>
          <a:xfrm flipH="1" flipV="1">
            <a:off x="6106156" y="1819546"/>
            <a:ext cx="350206" cy="23836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Connettore 2 16">
            <a:extLst>
              <a:ext uri="{FF2B5EF4-FFF2-40B4-BE49-F238E27FC236}">
                <a16:creationId xmlns:a16="http://schemas.microsoft.com/office/drawing/2014/main" id="{D833BD24-ACB0-A3E1-ACB5-B83AE936944A}"/>
              </a:ext>
            </a:extLst>
          </p:cNvPr>
          <p:cNvCxnSpPr>
            <a:cxnSpLocks/>
          </p:cNvCxnSpPr>
          <p:nvPr/>
        </p:nvCxnSpPr>
        <p:spPr>
          <a:xfrm flipH="1">
            <a:off x="6106156" y="2048821"/>
            <a:ext cx="350206" cy="19999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CasellaDiTesto 58">
            <a:extLst>
              <a:ext uri="{FF2B5EF4-FFF2-40B4-BE49-F238E27FC236}">
                <a16:creationId xmlns:a16="http://schemas.microsoft.com/office/drawing/2014/main" id="{257D06F7-8896-6EE1-17CE-AAF3533EAB51}"/>
              </a:ext>
            </a:extLst>
          </p:cNvPr>
          <p:cNvSpPr txBox="1"/>
          <p:nvPr/>
        </p:nvSpPr>
        <p:spPr>
          <a:xfrm>
            <a:off x="6408386" y="1899159"/>
            <a:ext cx="80267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dirty="0"/>
              <a:t>a causa di</a:t>
            </a:r>
          </a:p>
        </p:txBody>
      </p:sp>
      <p:cxnSp>
        <p:nvCxnSpPr>
          <p:cNvPr id="60" name="Connettore 2 50">
            <a:extLst>
              <a:ext uri="{FF2B5EF4-FFF2-40B4-BE49-F238E27FC236}">
                <a16:creationId xmlns:a16="http://schemas.microsoft.com/office/drawing/2014/main" id="{4B97A202-B126-61E0-7273-D37D194E72CB}"/>
              </a:ext>
            </a:extLst>
          </p:cNvPr>
          <p:cNvCxnSpPr/>
          <p:nvPr/>
        </p:nvCxnSpPr>
        <p:spPr>
          <a:xfrm>
            <a:off x="7081521" y="2031101"/>
            <a:ext cx="357628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Connettore 2 50">
            <a:extLst>
              <a:ext uri="{FF2B5EF4-FFF2-40B4-BE49-F238E27FC236}">
                <a16:creationId xmlns:a16="http://schemas.microsoft.com/office/drawing/2014/main" id="{1C6EA11E-2F72-70BF-9738-14CEC6118BFF}"/>
              </a:ext>
            </a:extLst>
          </p:cNvPr>
          <p:cNvCxnSpPr>
            <a:cxnSpLocks/>
            <a:stCxn id="32" idx="3"/>
          </p:cNvCxnSpPr>
          <p:nvPr/>
        </p:nvCxnSpPr>
        <p:spPr>
          <a:xfrm>
            <a:off x="3576451" y="4178307"/>
            <a:ext cx="320039" cy="926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Connettore 2 50">
            <a:extLst>
              <a:ext uri="{FF2B5EF4-FFF2-40B4-BE49-F238E27FC236}">
                <a16:creationId xmlns:a16="http://schemas.microsoft.com/office/drawing/2014/main" id="{F42523B1-2596-576B-E76E-1D7832D6CA2A}"/>
              </a:ext>
            </a:extLst>
          </p:cNvPr>
          <p:cNvCxnSpPr>
            <a:cxnSpLocks/>
          </p:cNvCxnSpPr>
          <p:nvPr/>
        </p:nvCxnSpPr>
        <p:spPr>
          <a:xfrm>
            <a:off x="3586552" y="5076818"/>
            <a:ext cx="300106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Connettore 2 50">
            <a:extLst>
              <a:ext uri="{FF2B5EF4-FFF2-40B4-BE49-F238E27FC236}">
                <a16:creationId xmlns:a16="http://schemas.microsoft.com/office/drawing/2014/main" id="{E88A6173-931D-7D09-33E5-5F557CD61F4B}"/>
              </a:ext>
            </a:extLst>
          </p:cNvPr>
          <p:cNvCxnSpPr>
            <a:cxnSpLocks/>
            <a:stCxn id="43" idx="3"/>
            <a:endCxn id="18" idx="1"/>
          </p:cNvCxnSpPr>
          <p:nvPr/>
        </p:nvCxnSpPr>
        <p:spPr>
          <a:xfrm flipV="1">
            <a:off x="6884783" y="4697232"/>
            <a:ext cx="529662" cy="40210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Connettore 2 50">
            <a:extLst>
              <a:ext uri="{FF2B5EF4-FFF2-40B4-BE49-F238E27FC236}">
                <a16:creationId xmlns:a16="http://schemas.microsoft.com/office/drawing/2014/main" id="{24AD2032-8A08-C3C0-202F-337A5B17844E}"/>
              </a:ext>
            </a:extLst>
          </p:cNvPr>
          <p:cNvCxnSpPr>
            <a:cxnSpLocks/>
            <a:stCxn id="41" idx="3"/>
            <a:endCxn id="18" idx="1"/>
          </p:cNvCxnSpPr>
          <p:nvPr/>
        </p:nvCxnSpPr>
        <p:spPr>
          <a:xfrm>
            <a:off x="6897881" y="4178306"/>
            <a:ext cx="516564" cy="51892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8" name="CasellaDiTesto 77">
            <a:extLst>
              <a:ext uri="{FF2B5EF4-FFF2-40B4-BE49-F238E27FC236}">
                <a16:creationId xmlns:a16="http://schemas.microsoft.com/office/drawing/2014/main" id="{99EB1436-138D-119B-37F7-371330A1FF5D}"/>
              </a:ext>
            </a:extLst>
          </p:cNvPr>
          <p:cNvSpPr txBox="1"/>
          <p:nvPr/>
        </p:nvSpPr>
        <p:spPr>
          <a:xfrm>
            <a:off x="344927" y="5898012"/>
            <a:ext cx="6539856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it-IT" sz="1100" b="1" dirty="0">
                <a:solidFill>
                  <a:schemeClr val="bg1"/>
                </a:solidFill>
                <a:latin typeface="Arial"/>
                <a:cs typeface="Arial"/>
              </a:rPr>
              <a:t>La condizione delle DONNE era di totale subordinazione agli uomini, ma ci fu qualche progresso, soprattutto nelle classi dominanti</a:t>
            </a:r>
          </a:p>
        </p:txBody>
      </p:sp>
    </p:spTree>
    <p:extLst>
      <p:ext uri="{BB962C8B-B14F-4D97-AF65-F5344CB8AC3E}">
        <p14:creationId xmlns:p14="http://schemas.microsoft.com/office/powerpoint/2010/main" val="14237560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404813"/>
            <a:ext cx="7667625" cy="40481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endParaRPr lang="it-IT" sz="1900" dirty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"/>
              <a:ea typeface="ＭＳ Ｐゴシック" charset="0"/>
              <a:cs typeface="Times"/>
            </a:endParaRPr>
          </a:p>
        </p:txBody>
      </p:sp>
      <p:sp>
        <p:nvSpPr>
          <p:cNvPr id="3" name="Rettangolo 2"/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5</a:t>
            </a:r>
          </a:p>
        </p:txBody>
      </p:sp>
      <p:sp>
        <p:nvSpPr>
          <p:cNvPr id="4" name="Rettangolo 3"/>
          <p:cNvSpPr/>
          <p:nvPr/>
        </p:nvSpPr>
        <p:spPr>
          <a:xfrm>
            <a:off x="5245100" y="404813"/>
            <a:ext cx="24225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L’Europa del Seicento </a:t>
            </a:r>
            <a:endParaRPr lang="it-IT" dirty="0"/>
          </a:p>
        </p:txBody>
      </p:sp>
      <p:sp>
        <p:nvSpPr>
          <p:cNvPr id="5" name="Rettangolo 4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Il Cinquecento e il Seicento</a:t>
            </a:r>
          </a:p>
        </p:txBody>
      </p:sp>
      <p:sp>
        <p:nvSpPr>
          <p:cNvPr id="6" name="Rettangolo 5"/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1</a:t>
            </a:r>
          </a:p>
        </p:txBody>
      </p:sp>
      <p:sp>
        <p:nvSpPr>
          <p:cNvPr id="7" name="Rettangolo 6"/>
          <p:cNvSpPr/>
          <p:nvPr/>
        </p:nvSpPr>
        <p:spPr>
          <a:xfrm>
            <a:off x="0" y="404813"/>
            <a:ext cx="7667625" cy="40481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endParaRPr lang="it-IT" sz="1900" dirty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"/>
              <a:ea typeface="ＭＳ Ｐゴシック" charset="0"/>
              <a:cs typeface="Times"/>
            </a:endParaRPr>
          </a:p>
        </p:txBody>
      </p:sp>
      <p:sp>
        <p:nvSpPr>
          <p:cNvPr id="8" name="Rettangolo 7"/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17</a:t>
            </a:r>
          </a:p>
        </p:txBody>
      </p:sp>
      <p:sp>
        <p:nvSpPr>
          <p:cNvPr id="9" name="Rettangolo 8"/>
          <p:cNvSpPr/>
          <p:nvPr/>
        </p:nvSpPr>
        <p:spPr>
          <a:xfrm>
            <a:off x="5245100" y="404813"/>
            <a:ext cx="24225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L’Europa del Seicento </a:t>
            </a:r>
            <a:endParaRPr lang="it-IT" dirty="0"/>
          </a:p>
        </p:txBody>
      </p:sp>
      <p:sp>
        <p:nvSpPr>
          <p:cNvPr id="10" name="Rettangolo 9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Il Cinquecento e il Seicento</a:t>
            </a:r>
          </a:p>
        </p:txBody>
      </p:sp>
      <p:sp>
        <p:nvSpPr>
          <p:cNvPr id="11" name="Rettangolo 10"/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3</a:t>
            </a:r>
          </a:p>
        </p:txBody>
      </p:sp>
      <p:sp>
        <p:nvSpPr>
          <p:cNvPr id="12" name="CasellaDiTesto 11"/>
          <p:cNvSpPr txBox="1"/>
          <p:nvPr/>
        </p:nvSpPr>
        <p:spPr>
          <a:xfrm>
            <a:off x="889000" y="884535"/>
            <a:ext cx="777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FF0000"/>
                </a:solidFill>
              </a:rPr>
              <a:t>7. </a:t>
            </a:r>
            <a:r>
              <a:rPr lang="it-IT" sz="2400" b="1" dirty="0">
                <a:solidFill>
                  <a:schemeClr val="accent5">
                    <a:lumMod val="50000"/>
                  </a:schemeClr>
                </a:solidFill>
              </a:rPr>
              <a:t>La Russia di Pietro il Grande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406401" y="1567087"/>
            <a:ext cx="1270000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XVII secolo</a:t>
            </a:r>
            <a:endParaRPr lang="it-IT" b="1" dirty="0"/>
          </a:p>
        </p:txBody>
      </p:sp>
      <p:sp>
        <p:nvSpPr>
          <p:cNvPr id="14" name="CasellaDiTesto 13"/>
          <p:cNvSpPr txBox="1"/>
          <p:nvPr/>
        </p:nvSpPr>
        <p:spPr>
          <a:xfrm>
            <a:off x="1475228" y="2001248"/>
            <a:ext cx="1280672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Russia era</a:t>
            </a:r>
          </a:p>
        </p:txBody>
      </p:sp>
      <p:sp>
        <p:nvSpPr>
          <p:cNvPr id="15" name="CasellaDiTesto 14"/>
          <p:cNvSpPr txBox="1"/>
          <p:nvPr/>
        </p:nvSpPr>
        <p:spPr>
          <a:xfrm>
            <a:off x="2999228" y="1456300"/>
            <a:ext cx="1280672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povera</a:t>
            </a:r>
          </a:p>
        </p:txBody>
      </p:sp>
      <p:sp>
        <p:nvSpPr>
          <p:cNvPr id="16" name="CasellaDiTesto 15"/>
          <p:cNvSpPr txBox="1"/>
          <p:nvPr/>
        </p:nvSpPr>
        <p:spPr>
          <a:xfrm>
            <a:off x="2999228" y="1991762"/>
            <a:ext cx="1280672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arretrata</a:t>
            </a:r>
          </a:p>
        </p:txBody>
      </p:sp>
      <p:sp>
        <p:nvSpPr>
          <p:cNvPr id="17" name="CasellaDiTesto 16"/>
          <p:cNvSpPr txBox="1"/>
          <p:nvPr/>
        </p:nvSpPr>
        <p:spPr>
          <a:xfrm>
            <a:off x="2999228" y="2443089"/>
            <a:ext cx="1280672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isolata dal resto d’Europa</a:t>
            </a:r>
          </a:p>
        </p:txBody>
      </p:sp>
      <p:sp>
        <p:nvSpPr>
          <p:cNvPr id="18" name="CasellaDiTesto 17"/>
          <p:cNvSpPr txBox="1"/>
          <p:nvPr/>
        </p:nvSpPr>
        <p:spPr>
          <a:xfrm>
            <a:off x="4581831" y="1674704"/>
            <a:ext cx="3411795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 contadini vivevano in condizioni di semi-schiavitù (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servi della gleba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)</a:t>
            </a:r>
          </a:p>
        </p:txBody>
      </p:sp>
      <p:sp>
        <p:nvSpPr>
          <p:cNvPr id="19" name="CasellaDiTesto 18"/>
          <p:cNvSpPr txBox="1"/>
          <p:nvPr/>
        </p:nvSpPr>
        <p:spPr>
          <a:xfrm>
            <a:off x="4572000" y="2225193"/>
            <a:ext cx="3421626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 nobili (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boiardi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) possedevano terre immense</a:t>
            </a:r>
          </a:p>
        </p:txBody>
      </p:sp>
      <p:cxnSp>
        <p:nvCxnSpPr>
          <p:cNvPr id="21" name="Connettore 2 20"/>
          <p:cNvCxnSpPr>
            <a:stCxn id="14" idx="3"/>
            <a:endCxn id="15" idx="1"/>
          </p:cNvCxnSpPr>
          <p:nvPr/>
        </p:nvCxnSpPr>
        <p:spPr>
          <a:xfrm flipV="1">
            <a:off x="2755900" y="1601021"/>
            <a:ext cx="243328" cy="54494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ttore 2 23"/>
          <p:cNvCxnSpPr>
            <a:stCxn id="14" idx="3"/>
            <a:endCxn id="16" idx="1"/>
          </p:cNvCxnSpPr>
          <p:nvPr/>
        </p:nvCxnSpPr>
        <p:spPr>
          <a:xfrm flipV="1">
            <a:off x="2755900" y="2136483"/>
            <a:ext cx="243328" cy="948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ttore 2 26"/>
          <p:cNvCxnSpPr>
            <a:stCxn id="14" idx="3"/>
            <a:endCxn id="17" idx="1"/>
          </p:cNvCxnSpPr>
          <p:nvPr/>
        </p:nvCxnSpPr>
        <p:spPr>
          <a:xfrm>
            <a:off x="2755900" y="2145969"/>
            <a:ext cx="243328" cy="53548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ttore 2 30"/>
          <p:cNvCxnSpPr>
            <a:cxnSpLocks/>
            <a:stCxn id="16" idx="3"/>
            <a:endCxn id="18" idx="1"/>
          </p:cNvCxnSpPr>
          <p:nvPr/>
        </p:nvCxnSpPr>
        <p:spPr>
          <a:xfrm flipV="1">
            <a:off x="4279900" y="1913067"/>
            <a:ext cx="301931" cy="22341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ttore 2 33"/>
          <p:cNvCxnSpPr>
            <a:cxnSpLocks/>
            <a:stCxn id="16" idx="3"/>
            <a:endCxn id="19" idx="1"/>
          </p:cNvCxnSpPr>
          <p:nvPr/>
        </p:nvCxnSpPr>
        <p:spPr>
          <a:xfrm>
            <a:off x="4279900" y="2136483"/>
            <a:ext cx="292100" cy="23343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CasellaDiTesto 39"/>
          <p:cNvSpPr txBox="1"/>
          <p:nvPr/>
        </p:nvSpPr>
        <p:spPr>
          <a:xfrm>
            <a:off x="406401" y="2919815"/>
            <a:ext cx="12700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1682</a:t>
            </a:r>
          </a:p>
        </p:txBody>
      </p:sp>
      <p:sp>
        <p:nvSpPr>
          <p:cNvPr id="41" name="CasellaDiTesto 40"/>
          <p:cNvSpPr txBox="1"/>
          <p:nvPr/>
        </p:nvSpPr>
        <p:spPr>
          <a:xfrm>
            <a:off x="1475227" y="3075708"/>
            <a:ext cx="2457675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salì al trono PIETRO I ROMANOV</a:t>
            </a:r>
          </a:p>
        </p:txBody>
      </p:sp>
      <p:sp>
        <p:nvSpPr>
          <p:cNvPr id="42" name="CasellaDiTesto 41"/>
          <p:cNvSpPr txBox="1"/>
          <p:nvPr/>
        </p:nvSpPr>
        <p:spPr>
          <a:xfrm>
            <a:off x="4401564" y="3082566"/>
            <a:ext cx="1732536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detto “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il Grande”</a:t>
            </a:r>
            <a:endParaRPr lang="it-IT" sz="11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43" name="Connettore 2 42"/>
          <p:cNvCxnSpPr>
            <a:cxnSpLocks/>
            <a:stCxn id="41" idx="3"/>
            <a:endCxn id="42" idx="1"/>
          </p:cNvCxnSpPr>
          <p:nvPr/>
        </p:nvCxnSpPr>
        <p:spPr>
          <a:xfrm>
            <a:off x="3932902" y="3220429"/>
            <a:ext cx="468662" cy="685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ttore 2 46"/>
          <p:cNvCxnSpPr>
            <a:stCxn id="13" idx="2"/>
            <a:endCxn id="40" idx="0"/>
          </p:cNvCxnSpPr>
          <p:nvPr/>
        </p:nvCxnSpPr>
        <p:spPr>
          <a:xfrm>
            <a:off x="1041401" y="2145969"/>
            <a:ext cx="0" cy="77384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CasellaDiTesto 49"/>
          <p:cNvSpPr txBox="1"/>
          <p:nvPr/>
        </p:nvSpPr>
        <p:spPr>
          <a:xfrm>
            <a:off x="1475228" y="3781887"/>
            <a:ext cx="2457674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cambiò il volto della Russia</a:t>
            </a:r>
          </a:p>
        </p:txBody>
      </p:sp>
      <p:cxnSp>
        <p:nvCxnSpPr>
          <p:cNvPr id="52" name="Connettore 2 51"/>
          <p:cNvCxnSpPr>
            <a:cxnSpLocks/>
            <a:stCxn id="41" idx="2"/>
            <a:endCxn id="50" idx="0"/>
          </p:cNvCxnSpPr>
          <p:nvPr/>
        </p:nvCxnSpPr>
        <p:spPr>
          <a:xfrm>
            <a:off x="2704065" y="3365149"/>
            <a:ext cx="0" cy="41673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CasellaDiTesto 54"/>
          <p:cNvSpPr txBox="1"/>
          <p:nvPr/>
        </p:nvSpPr>
        <p:spPr>
          <a:xfrm>
            <a:off x="4401564" y="3785386"/>
            <a:ext cx="3851276" cy="289441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promuovendo la MODERNIZZAZIONE DALL’ALTO</a:t>
            </a:r>
          </a:p>
        </p:txBody>
      </p:sp>
      <p:cxnSp>
        <p:nvCxnSpPr>
          <p:cNvPr id="56" name="Connettore 2 55"/>
          <p:cNvCxnSpPr>
            <a:cxnSpLocks/>
            <a:stCxn id="50" idx="3"/>
            <a:endCxn id="55" idx="1"/>
          </p:cNvCxnSpPr>
          <p:nvPr/>
        </p:nvCxnSpPr>
        <p:spPr>
          <a:xfrm>
            <a:off x="3932902" y="3926608"/>
            <a:ext cx="468662" cy="349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CasellaDiTesto 58"/>
          <p:cNvSpPr txBox="1"/>
          <p:nvPr/>
        </p:nvSpPr>
        <p:spPr>
          <a:xfrm>
            <a:off x="3098185" y="4208667"/>
            <a:ext cx="2804672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tolse terre e potere ai boiardi</a:t>
            </a:r>
          </a:p>
        </p:txBody>
      </p:sp>
      <p:sp>
        <p:nvSpPr>
          <p:cNvPr id="60" name="CasellaDiTesto 59"/>
          <p:cNvSpPr txBox="1"/>
          <p:nvPr/>
        </p:nvSpPr>
        <p:spPr>
          <a:xfrm>
            <a:off x="3098185" y="4560153"/>
            <a:ext cx="2804672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creò un esercito e una flotta</a:t>
            </a:r>
          </a:p>
        </p:txBody>
      </p:sp>
      <p:sp>
        <p:nvSpPr>
          <p:cNvPr id="61" name="CasellaDiTesto 60"/>
          <p:cNvSpPr txBox="1"/>
          <p:nvPr/>
        </p:nvSpPr>
        <p:spPr>
          <a:xfrm>
            <a:off x="3096337" y="4922092"/>
            <a:ext cx="4112772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consolidò i confini sconfiggendo Svezia e Turchia</a:t>
            </a:r>
          </a:p>
        </p:txBody>
      </p:sp>
      <p:sp>
        <p:nvSpPr>
          <p:cNvPr id="62" name="CasellaDiTesto 61"/>
          <p:cNvSpPr txBox="1"/>
          <p:nvPr/>
        </p:nvSpPr>
        <p:spPr>
          <a:xfrm>
            <a:off x="3096337" y="5286008"/>
            <a:ext cx="2626872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aprì il Paese all’Occidente</a:t>
            </a:r>
          </a:p>
        </p:txBody>
      </p:sp>
      <p:sp>
        <p:nvSpPr>
          <p:cNvPr id="67" name="CasellaDiTesto 66"/>
          <p:cNvSpPr txBox="1"/>
          <p:nvPr/>
        </p:nvSpPr>
        <p:spPr>
          <a:xfrm>
            <a:off x="3098185" y="5642944"/>
            <a:ext cx="2804672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cercò di modernizzare l’agricoltura</a:t>
            </a:r>
          </a:p>
        </p:txBody>
      </p:sp>
      <p:cxnSp>
        <p:nvCxnSpPr>
          <p:cNvPr id="69" name="Connettore 1 68"/>
          <p:cNvCxnSpPr>
            <a:cxnSpLocks/>
            <a:stCxn id="50" idx="2"/>
          </p:cNvCxnSpPr>
          <p:nvPr/>
        </p:nvCxnSpPr>
        <p:spPr>
          <a:xfrm flipH="1">
            <a:off x="2696082" y="4071328"/>
            <a:ext cx="7983" cy="2448723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Connettore 2 76"/>
          <p:cNvCxnSpPr>
            <a:cxnSpLocks/>
          </p:cNvCxnSpPr>
          <p:nvPr/>
        </p:nvCxnSpPr>
        <p:spPr>
          <a:xfrm>
            <a:off x="2693675" y="4353388"/>
            <a:ext cx="400255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9" name="Ovale 78"/>
          <p:cNvSpPr>
            <a:spLocks noChangeAspect="1"/>
          </p:cNvSpPr>
          <p:nvPr/>
        </p:nvSpPr>
        <p:spPr>
          <a:xfrm>
            <a:off x="8369300" y="6073775"/>
            <a:ext cx="631825" cy="63182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10</a:t>
            </a:r>
          </a:p>
        </p:txBody>
      </p:sp>
      <p:sp>
        <p:nvSpPr>
          <p:cNvPr id="36" name="CasellaDiTesto 35">
            <a:extLst>
              <a:ext uri="{FF2B5EF4-FFF2-40B4-BE49-F238E27FC236}">
                <a16:creationId xmlns:a16="http://schemas.microsoft.com/office/drawing/2014/main" id="{2D4D1C44-0F1B-37D8-CE0C-1CF6E3B56251}"/>
              </a:ext>
            </a:extLst>
          </p:cNvPr>
          <p:cNvSpPr txBox="1"/>
          <p:nvPr/>
        </p:nvSpPr>
        <p:spPr>
          <a:xfrm>
            <a:off x="3088354" y="6003780"/>
            <a:ext cx="2804672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fece aprire scuole</a:t>
            </a:r>
          </a:p>
        </p:txBody>
      </p:sp>
      <p:sp>
        <p:nvSpPr>
          <p:cNvPr id="39" name="CasellaDiTesto 38">
            <a:extLst>
              <a:ext uri="{FF2B5EF4-FFF2-40B4-BE49-F238E27FC236}">
                <a16:creationId xmlns:a16="http://schemas.microsoft.com/office/drawing/2014/main" id="{95866607-FE1F-9D17-6B5F-A2B79FA1B4CE}"/>
              </a:ext>
            </a:extLst>
          </p:cNvPr>
          <p:cNvSpPr txBox="1"/>
          <p:nvPr/>
        </p:nvSpPr>
        <p:spPr>
          <a:xfrm>
            <a:off x="3088354" y="6355666"/>
            <a:ext cx="3744401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favorì la creazione di industrie del legno e del ferro</a:t>
            </a:r>
          </a:p>
        </p:txBody>
      </p:sp>
      <p:cxnSp>
        <p:nvCxnSpPr>
          <p:cNvPr id="73" name="Connettore 2 76">
            <a:extLst>
              <a:ext uri="{FF2B5EF4-FFF2-40B4-BE49-F238E27FC236}">
                <a16:creationId xmlns:a16="http://schemas.microsoft.com/office/drawing/2014/main" id="{40654AE6-2341-1B3C-21EC-E057FB915F60}"/>
              </a:ext>
            </a:extLst>
          </p:cNvPr>
          <p:cNvCxnSpPr>
            <a:cxnSpLocks/>
          </p:cNvCxnSpPr>
          <p:nvPr/>
        </p:nvCxnSpPr>
        <p:spPr>
          <a:xfrm>
            <a:off x="2696082" y="6508899"/>
            <a:ext cx="400255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Connettore 2 76">
            <a:extLst>
              <a:ext uri="{FF2B5EF4-FFF2-40B4-BE49-F238E27FC236}">
                <a16:creationId xmlns:a16="http://schemas.microsoft.com/office/drawing/2014/main" id="{7E20F264-DA98-884D-6A31-BD1E744A7CC0}"/>
              </a:ext>
            </a:extLst>
          </p:cNvPr>
          <p:cNvCxnSpPr>
            <a:cxnSpLocks/>
          </p:cNvCxnSpPr>
          <p:nvPr/>
        </p:nvCxnSpPr>
        <p:spPr>
          <a:xfrm>
            <a:off x="2688099" y="6156168"/>
            <a:ext cx="400255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Connettore 2 76">
            <a:extLst>
              <a:ext uri="{FF2B5EF4-FFF2-40B4-BE49-F238E27FC236}">
                <a16:creationId xmlns:a16="http://schemas.microsoft.com/office/drawing/2014/main" id="{792DC6E5-6F20-3270-9769-84EDECD63A70}"/>
              </a:ext>
            </a:extLst>
          </p:cNvPr>
          <p:cNvCxnSpPr>
            <a:cxnSpLocks/>
          </p:cNvCxnSpPr>
          <p:nvPr/>
        </p:nvCxnSpPr>
        <p:spPr>
          <a:xfrm>
            <a:off x="2696082" y="5793753"/>
            <a:ext cx="400255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Connettore 2 76">
            <a:extLst>
              <a:ext uri="{FF2B5EF4-FFF2-40B4-BE49-F238E27FC236}">
                <a16:creationId xmlns:a16="http://schemas.microsoft.com/office/drawing/2014/main" id="{FCD153E9-1850-1D62-D41D-3993052FDEDE}"/>
              </a:ext>
            </a:extLst>
          </p:cNvPr>
          <p:cNvCxnSpPr>
            <a:cxnSpLocks/>
          </p:cNvCxnSpPr>
          <p:nvPr/>
        </p:nvCxnSpPr>
        <p:spPr>
          <a:xfrm>
            <a:off x="2704065" y="4700934"/>
            <a:ext cx="400255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Connettore 2 76">
            <a:extLst>
              <a:ext uri="{FF2B5EF4-FFF2-40B4-BE49-F238E27FC236}">
                <a16:creationId xmlns:a16="http://schemas.microsoft.com/office/drawing/2014/main" id="{0F15CE57-59F8-866E-35E7-9FBDAA92DA29}"/>
              </a:ext>
            </a:extLst>
          </p:cNvPr>
          <p:cNvCxnSpPr>
            <a:cxnSpLocks/>
          </p:cNvCxnSpPr>
          <p:nvPr/>
        </p:nvCxnSpPr>
        <p:spPr>
          <a:xfrm>
            <a:off x="2696082" y="5081934"/>
            <a:ext cx="400255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Connettore 2 76">
            <a:extLst>
              <a:ext uri="{FF2B5EF4-FFF2-40B4-BE49-F238E27FC236}">
                <a16:creationId xmlns:a16="http://schemas.microsoft.com/office/drawing/2014/main" id="{6C0E1BA1-5A20-20E0-80EB-9C7FC75378EF}"/>
              </a:ext>
            </a:extLst>
          </p:cNvPr>
          <p:cNvCxnSpPr>
            <a:cxnSpLocks/>
          </p:cNvCxnSpPr>
          <p:nvPr/>
        </p:nvCxnSpPr>
        <p:spPr>
          <a:xfrm>
            <a:off x="2704065" y="5440632"/>
            <a:ext cx="400255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Connettore 2 76">
            <a:extLst>
              <a:ext uri="{FF2B5EF4-FFF2-40B4-BE49-F238E27FC236}">
                <a16:creationId xmlns:a16="http://schemas.microsoft.com/office/drawing/2014/main" id="{C93BE879-8804-F7A1-16E4-06D92E303DD3}"/>
              </a:ext>
            </a:extLst>
          </p:cNvPr>
          <p:cNvCxnSpPr>
            <a:cxnSpLocks/>
          </p:cNvCxnSpPr>
          <p:nvPr/>
        </p:nvCxnSpPr>
        <p:spPr>
          <a:xfrm>
            <a:off x="5715226" y="5440632"/>
            <a:ext cx="400255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7" name="CasellaDiTesto 86">
            <a:extLst>
              <a:ext uri="{FF2B5EF4-FFF2-40B4-BE49-F238E27FC236}">
                <a16:creationId xmlns:a16="http://schemas.microsoft.com/office/drawing/2014/main" id="{15E4E7AB-5437-A3B3-EB6A-678A235A7F63}"/>
              </a:ext>
            </a:extLst>
          </p:cNvPr>
          <p:cNvSpPr txBox="1"/>
          <p:nvPr/>
        </p:nvSpPr>
        <p:spPr>
          <a:xfrm>
            <a:off x="6115481" y="5286007"/>
            <a:ext cx="2418208" cy="289441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fondò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San Pietroburgo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 sul Baltico</a:t>
            </a:r>
          </a:p>
        </p:txBody>
      </p:sp>
    </p:spTree>
    <p:extLst>
      <p:ext uri="{BB962C8B-B14F-4D97-AF65-F5344CB8AC3E}">
        <p14:creationId xmlns:p14="http://schemas.microsoft.com/office/powerpoint/2010/main" val="329217495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3612</TotalTime>
  <Words>953</Words>
  <Application>Microsoft Office PowerPoint</Application>
  <PresentationFormat>Presentazione su schermo (4:3)</PresentationFormat>
  <Paragraphs>188</Paragraphs>
  <Slides>10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10</vt:i4>
      </vt:variant>
    </vt:vector>
  </HeadingPairs>
  <TitlesOfParts>
    <vt:vector size="14" baseType="lpstr">
      <vt:lpstr>Arial</vt:lpstr>
      <vt:lpstr>Calibri</vt:lpstr>
      <vt:lpstr>Times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Arianna Breda</dc:creator>
  <cp:lastModifiedBy>Silvana Gallone</cp:lastModifiedBy>
  <cp:revision>72</cp:revision>
  <dcterms:created xsi:type="dcterms:W3CDTF">2020-05-11T14:45:31Z</dcterms:created>
  <dcterms:modified xsi:type="dcterms:W3CDTF">2026-05-12T17:33:02Z</dcterms:modified>
</cp:coreProperties>
</file>