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16A3DC-DA49-4D80-AAE8-24CF803BBF4A}" v="7" dt="2026-05-12T17:04:07.0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51"/>
    <p:restoredTop sz="94630"/>
  </p:normalViewPr>
  <p:slideViewPr>
    <p:cSldViewPr snapToGrid="0" snapToObjects="1">
      <p:cViewPr varScale="1">
        <p:scale>
          <a:sx n="106" d="100"/>
          <a:sy n="106" d="100"/>
        </p:scale>
        <p:origin x="195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custSel modSld">
      <pc:chgData name="Silvana Gallone" userId="7a5114527312c558" providerId="LiveId" clId="{D634AA42-852E-4215-B5D9-52DE406B3105}" dt="2026-05-12T17:04:27.222" v="93" actId="1076"/>
      <pc:docMkLst>
        <pc:docMk/>
      </pc:docMkLst>
      <pc:sldChg chg="addSp modSp mod">
        <pc:chgData name="Silvana Gallone" userId="7a5114527312c558" providerId="LiveId" clId="{D634AA42-852E-4215-B5D9-52DE406B3105}" dt="2026-05-12T17:02:48.122" v="40" actId="1076"/>
        <pc:sldMkLst>
          <pc:docMk/>
          <pc:sldMk cId="2519589897" sldId="256"/>
        </pc:sldMkLst>
        <pc:spChg chg="add mod">
          <ac:chgData name="Silvana Gallone" userId="7a5114527312c558" providerId="LiveId" clId="{D634AA42-852E-4215-B5D9-52DE406B3105}" dt="2026-05-12T17:02:48.122" v="40" actId="1076"/>
          <ac:spMkLst>
            <pc:docMk/>
            <pc:sldMk cId="2519589897" sldId="256"/>
            <ac:spMk id="6" creationId="{E5BD27FD-7F55-F2D9-A0A2-DA271FFE5E73}"/>
          </ac:spMkLst>
        </pc:spChg>
      </pc:sldChg>
      <pc:sldChg chg="addSp modSp mod">
        <pc:chgData name="Silvana Gallone" userId="7a5114527312c558" providerId="LiveId" clId="{D634AA42-852E-4215-B5D9-52DE406B3105}" dt="2026-05-12T17:03:39.533" v="61" actId="1076"/>
        <pc:sldMkLst>
          <pc:docMk/>
          <pc:sldMk cId="1876472537" sldId="258"/>
        </pc:sldMkLst>
        <pc:spChg chg="add mod">
          <ac:chgData name="Silvana Gallone" userId="7a5114527312c558" providerId="LiveId" clId="{D634AA42-852E-4215-B5D9-52DE406B3105}" dt="2026-05-12T17:03:39.533" v="61" actId="1076"/>
          <ac:spMkLst>
            <pc:docMk/>
            <pc:sldMk cId="1876472537" sldId="258"/>
            <ac:spMk id="7" creationId="{DED65318-1768-E0FD-D9AA-A740369BCAE5}"/>
          </ac:spMkLst>
        </pc:spChg>
        <pc:picChg chg="mod">
          <ac:chgData name="Silvana Gallone" userId="7a5114527312c558" providerId="LiveId" clId="{D634AA42-852E-4215-B5D9-52DE406B3105}" dt="2026-05-12T14:38:10.404" v="0" actId="14826"/>
          <ac:picMkLst>
            <pc:docMk/>
            <pc:sldMk cId="1876472537" sldId="258"/>
            <ac:picMk id="15" creationId="{0621D35A-D110-6DA4-EAC5-16D55F086FFA}"/>
          </ac:picMkLst>
        </pc:picChg>
      </pc:sldChg>
      <pc:sldChg chg="addSp modSp mod">
        <pc:chgData name="Silvana Gallone" userId="7a5114527312c558" providerId="LiveId" clId="{D634AA42-852E-4215-B5D9-52DE406B3105}" dt="2026-05-12T17:04:27.222" v="93" actId="1076"/>
        <pc:sldMkLst>
          <pc:docMk/>
          <pc:sldMk cId="3034439500" sldId="259"/>
        </pc:sldMkLst>
        <pc:spChg chg="add mod">
          <ac:chgData name="Silvana Gallone" userId="7a5114527312c558" providerId="LiveId" clId="{D634AA42-852E-4215-B5D9-52DE406B3105}" dt="2026-05-12T17:04:27.222" v="93" actId="1076"/>
          <ac:spMkLst>
            <pc:docMk/>
            <pc:sldMk cId="3034439500" sldId="259"/>
            <ac:spMk id="8" creationId="{11732EED-C3C4-AA9D-F7B7-250BB5D5A6A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A11D-34A6-EA44-83B4-EB1BA42BB9C0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696D-3E56-604A-9173-E868360720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75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A11D-34A6-EA44-83B4-EB1BA42BB9C0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696D-3E56-604A-9173-E868360720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0534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A11D-34A6-EA44-83B4-EB1BA42BB9C0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696D-3E56-604A-9173-E868360720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1754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A11D-34A6-EA44-83B4-EB1BA42BB9C0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696D-3E56-604A-9173-E868360720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2328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A11D-34A6-EA44-83B4-EB1BA42BB9C0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696D-3E56-604A-9173-E868360720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0713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A11D-34A6-EA44-83B4-EB1BA42BB9C0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696D-3E56-604A-9173-E868360720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6401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A11D-34A6-EA44-83B4-EB1BA42BB9C0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696D-3E56-604A-9173-E868360720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8839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A11D-34A6-EA44-83B4-EB1BA42BB9C0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696D-3E56-604A-9173-E868360720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5204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A11D-34A6-EA44-83B4-EB1BA42BB9C0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696D-3E56-604A-9173-E868360720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9627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A11D-34A6-EA44-83B4-EB1BA42BB9C0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696D-3E56-604A-9173-E868360720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7843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A11D-34A6-EA44-83B4-EB1BA42BB9C0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696D-3E56-604A-9173-E868360720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6804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CA11D-34A6-EA44-83B4-EB1BA42BB9C0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E696D-3E56-604A-9173-E868360720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7920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5" name="Rettangolo 4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8" name="Ovale 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" name="Freccia a pentagono 1">
            <a:extLst>
              <a:ext uri="{FF2B5EF4-FFF2-40B4-BE49-F238E27FC236}">
                <a16:creationId xmlns:a16="http://schemas.microsoft.com/office/drawing/2014/main" id="{6690173C-9BCA-17B6-D0FB-3C786754A239}"/>
              </a:ext>
            </a:extLst>
          </p:cNvPr>
          <p:cNvSpPr/>
          <p:nvPr/>
        </p:nvSpPr>
        <p:spPr>
          <a:xfrm>
            <a:off x="0" y="1065827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AED90BE-7D3F-F015-C9F7-C16EA2B0267D}"/>
              </a:ext>
            </a:extLst>
          </p:cNvPr>
          <p:cNvSpPr txBox="1"/>
          <p:nvPr/>
        </p:nvSpPr>
        <p:spPr>
          <a:xfrm>
            <a:off x="-490466" y="1292136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12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3D3C5F2-D2DA-440F-7EF9-BEA3590C7897}"/>
              </a:ext>
            </a:extLst>
          </p:cNvPr>
          <p:cNvSpPr txBox="1"/>
          <p:nvPr/>
        </p:nvSpPr>
        <p:spPr>
          <a:xfrm>
            <a:off x="2211435" y="1687348"/>
            <a:ext cx="5862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La civiltà</a:t>
            </a:r>
          </a:p>
          <a:p>
            <a:r>
              <a:rPr lang="it-IT" sz="4400" b="1" dirty="0">
                <a:solidFill>
                  <a:schemeClr val="accent6"/>
                </a:solidFill>
              </a:rPr>
              <a:t>del Rinascimento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C9C03EFA-0AC2-6F9A-D120-413D9AA3A2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093" y="3724103"/>
            <a:ext cx="6655814" cy="239780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E5BD27FD-7F55-F2D9-A0A2-DA271FFE5E73}"/>
              </a:ext>
            </a:extLst>
          </p:cNvPr>
          <p:cNvSpPr txBox="1"/>
          <p:nvPr/>
        </p:nvSpPr>
        <p:spPr>
          <a:xfrm>
            <a:off x="5291420" y="6145142"/>
            <a:ext cx="31143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Baltimora, Walters Art Museum/Opera in Pubblico Dominio </a:t>
            </a:r>
          </a:p>
        </p:txBody>
      </p:sp>
    </p:spTree>
    <p:extLst>
      <p:ext uri="{BB962C8B-B14F-4D97-AF65-F5344CB8AC3E}">
        <p14:creationId xmlns:p14="http://schemas.microsoft.com/office/powerpoint/2010/main" val="2519589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12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4762500" y="404813"/>
            <a:ext cx="29051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La civiltà del Rinascimento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016000" y="952500"/>
            <a:ext cx="7073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Umanesimo e Rinascimento: il primato italiano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50825" y="1547942"/>
            <a:ext cx="1273176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1400 </a:t>
            </a:r>
            <a:r>
              <a:rPr lang="it-IT" dirty="0"/>
              <a:t>e</a:t>
            </a:r>
          </a:p>
          <a:p>
            <a:pPr>
              <a:defRPr/>
            </a:pPr>
            <a:r>
              <a:rPr lang="it-IT" dirty="0"/>
              <a:t> il </a:t>
            </a:r>
            <a:r>
              <a:rPr lang="it-IT" b="1" dirty="0"/>
              <a:t>1480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282700" y="1889353"/>
            <a:ext cx="2336800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si sviluppò l’UMANESIMO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924300" y="1795711"/>
            <a:ext cx="27051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periodo caratterizzato dal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rinnovato interesse per il MONDO CLASSICO 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stCxn id="8" idx="3"/>
            <a:endCxn id="9" idx="1"/>
          </p:cNvCxnSpPr>
          <p:nvPr/>
        </p:nvCxnSpPr>
        <p:spPr>
          <a:xfrm>
            <a:off x="3619500" y="2034074"/>
            <a:ext cx="3048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3924300" y="2543295"/>
            <a:ext cx="2705100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nuovo interesse per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l’ESSERE UMANO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e i SUOI VALORI</a:t>
            </a:r>
          </a:p>
        </p:txBody>
      </p:sp>
      <p:cxnSp>
        <p:nvCxnSpPr>
          <p:cNvPr id="19" name="Connettore 2 18"/>
          <p:cNvCxnSpPr>
            <a:cxnSpLocks/>
            <a:stCxn id="9" idx="2"/>
            <a:endCxn id="18" idx="0"/>
          </p:cNvCxnSpPr>
          <p:nvPr/>
        </p:nvCxnSpPr>
        <p:spPr>
          <a:xfrm>
            <a:off x="5276850" y="2272437"/>
            <a:ext cx="0" cy="27085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26"/>
          <p:cNvCxnSpPr>
            <a:stCxn id="8" idx="2"/>
          </p:cNvCxnSpPr>
          <p:nvPr/>
        </p:nvCxnSpPr>
        <p:spPr>
          <a:xfrm>
            <a:off x="2451100" y="2178794"/>
            <a:ext cx="0" cy="587416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>
            <a:cxnSpLocks/>
            <a:endCxn id="18" idx="1"/>
          </p:cNvCxnSpPr>
          <p:nvPr/>
        </p:nvCxnSpPr>
        <p:spPr>
          <a:xfrm>
            <a:off x="2451100" y="2873495"/>
            <a:ext cx="1473200" cy="180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250825" y="3059242"/>
            <a:ext cx="1273176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1480 </a:t>
            </a:r>
            <a:r>
              <a:rPr lang="it-IT" dirty="0"/>
              <a:t>e</a:t>
            </a:r>
          </a:p>
          <a:p>
            <a:pPr>
              <a:defRPr/>
            </a:pPr>
            <a:r>
              <a:rPr lang="it-IT" dirty="0"/>
              <a:t> il </a:t>
            </a:r>
            <a:r>
              <a:rPr lang="it-IT" b="1" dirty="0"/>
              <a:t>1550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1282700" y="3493403"/>
            <a:ext cx="2336800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ci fu il RINASCIMENTO</a:t>
            </a:r>
          </a:p>
        </p:txBody>
      </p:sp>
      <p:cxnSp>
        <p:nvCxnSpPr>
          <p:cNvPr id="37" name="Connettore 2 36"/>
          <p:cNvCxnSpPr>
            <a:endCxn id="36" idx="0"/>
          </p:cNvCxnSpPr>
          <p:nvPr/>
        </p:nvCxnSpPr>
        <p:spPr>
          <a:xfrm>
            <a:off x="2451100" y="2766210"/>
            <a:ext cx="0" cy="72719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CasellaDiTesto 39"/>
          <p:cNvSpPr txBox="1"/>
          <p:nvPr/>
        </p:nvSpPr>
        <p:spPr>
          <a:xfrm>
            <a:off x="3924300" y="3401567"/>
            <a:ext cx="27051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periodo in cui sbocciò ciò che era stato seminato durante l’Umanesimo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1" name="Connettore 2 40"/>
          <p:cNvCxnSpPr>
            <a:stCxn id="36" idx="3"/>
            <a:endCxn id="40" idx="1"/>
          </p:cNvCxnSpPr>
          <p:nvPr/>
        </p:nvCxnSpPr>
        <p:spPr>
          <a:xfrm>
            <a:off x="3619500" y="3638124"/>
            <a:ext cx="304800" cy="180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CasellaDiTesto 44"/>
          <p:cNvSpPr txBox="1"/>
          <p:nvPr/>
        </p:nvSpPr>
        <p:spPr>
          <a:xfrm>
            <a:off x="1282700" y="4183589"/>
            <a:ext cx="2336800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tx1"/>
                </a:solidFill>
                <a:latin typeface="Arial"/>
                <a:cs typeface="Arial"/>
              </a:rPr>
              <a:t>nome nato per dare l’idea della CONTRAPPOSIZIONE CON IL PASSATO MEDIEVALE</a:t>
            </a:r>
            <a:endParaRPr lang="it-IT" sz="11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cxnSp>
        <p:nvCxnSpPr>
          <p:cNvPr id="46" name="Connettore 2 45"/>
          <p:cNvCxnSpPr>
            <a:stCxn id="36" idx="2"/>
            <a:endCxn id="45" idx="0"/>
          </p:cNvCxnSpPr>
          <p:nvPr/>
        </p:nvCxnSpPr>
        <p:spPr>
          <a:xfrm>
            <a:off x="2451100" y="3782844"/>
            <a:ext cx="0" cy="40074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CasellaDiTesto 48"/>
          <p:cNvSpPr txBox="1"/>
          <p:nvPr/>
        </p:nvSpPr>
        <p:spPr>
          <a:xfrm>
            <a:off x="3924300" y="4373404"/>
            <a:ext cx="3578225" cy="284381"/>
          </a:xfrm>
          <a:prstGeom prst="roundRect">
            <a:avLst>
              <a:gd name="adj" fmla="val 14003"/>
            </a:avLst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RINASCITA rispetto ai “secoli bui” del Medioevo</a:t>
            </a:r>
            <a:endParaRPr lang="it-IT" sz="1100" b="1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50" name="Connettore 2 49"/>
          <p:cNvCxnSpPr>
            <a:stCxn id="45" idx="3"/>
            <a:endCxn id="49" idx="1"/>
          </p:cNvCxnSpPr>
          <p:nvPr/>
        </p:nvCxnSpPr>
        <p:spPr>
          <a:xfrm>
            <a:off x="3619500" y="4515595"/>
            <a:ext cx="3048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CasellaDiTesto 53"/>
          <p:cNvSpPr txBox="1"/>
          <p:nvPr/>
        </p:nvSpPr>
        <p:spPr>
          <a:xfrm>
            <a:off x="1282700" y="5199589"/>
            <a:ext cx="23368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tx1"/>
                </a:solidFill>
                <a:latin typeface="Arial"/>
                <a:cs typeface="Arial"/>
              </a:rPr>
              <a:t>si affermò una nuova concezione della vita</a:t>
            </a:r>
            <a:endParaRPr lang="it-IT" sz="11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cxnSp>
        <p:nvCxnSpPr>
          <p:cNvPr id="55" name="Connettore 2 54"/>
          <p:cNvCxnSpPr>
            <a:stCxn id="45" idx="2"/>
            <a:endCxn id="54" idx="0"/>
          </p:cNvCxnSpPr>
          <p:nvPr/>
        </p:nvCxnSpPr>
        <p:spPr>
          <a:xfrm>
            <a:off x="2451100" y="4847601"/>
            <a:ext cx="0" cy="35198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CasellaDiTesto 57"/>
          <p:cNvSpPr txBox="1"/>
          <p:nvPr/>
        </p:nvSpPr>
        <p:spPr>
          <a:xfrm>
            <a:off x="3924300" y="5201941"/>
            <a:ext cx="3578226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PERSONA e la NATURA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furono posti al centro di ogni interesse</a:t>
            </a:r>
          </a:p>
        </p:txBody>
      </p:sp>
      <p:cxnSp>
        <p:nvCxnSpPr>
          <p:cNvPr id="59" name="Connettore 2 58"/>
          <p:cNvCxnSpPr>
            <a:stCxn id="54" idx="3"/>
            <a:endCxn id="58" idx="1"/>
          </p:cNvCxnSpPr>
          <p:nvPr/>
        </p:nvCxnSpPr>
        <p:spPr>
          <a:xfrm>
            <a:off x="3619500" y="5437952"/>
            <a:ext cx="304800" cy="235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ttore 2 64"/>
          <p:cNvCxnSpPr>
            <a:stCxn id="49" idx="2"/>
            <a:endCxn id="58" idx="0"/>
          </p:cNvCxnSpPr>
          <p:nvPr/>
        </p:nvCxnSpPr>
        <p:spPr>
          <a:xfrm>
            <a:off x="5713413" y="4657785"/>
            <a:ext cx="0" cy="54415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Ovale 6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76164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12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4762500" y="404813"/>
            <a:ext cx="29051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La civiltà del Rinascimento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92100" y="1173411"/>
            <a:ext cx="27051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Nel Rinascimento ci fu una grande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diffusione del sapere e delle arti 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92100" y="2138889"/>
            <a:ext cx="27051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di cui l’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ITALIA</a:t>
            </a: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 ebbe il primato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318000" y="1173411"/>
            <a:ext cx="27051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solo per una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ristretta cerchia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 persone di cultura, politici e artisti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7378700" y="1084511"/>
            <a:ext cx="1485900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gran parte della popolazione ne rimase esclusa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stCxn id="6" idx="2"/>
            <a:endCxn id="8" idx="0"/>
          </p:cNvCxnSpPr>
          <p:nvPr/>
        </p:nvCxnSpPr>
        <p:spPr>
          <a:xfrm>
            <a:off x="1644650" y="1650137"/>
            <a:ext cx="0" cy="48875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>
            <a:stCxn id="6" idx="3"/>
            <a:endCxn id="9" idx="1"/>
          </p:cNvCxnSpPr>
          <p:nvPr/>
        </p:nvCxnSpPr>
        <p:spPr>
          <a:xfrm>
            <a:off x="2997200" y="1411774"/>
            <a:ext cx="13208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>
            <a:stCxn id="9" idx="3"/>
            <a:endCxn id="10" idx="1"/>
          </p:cNvCxnSpPr>
          <p:nvPr/>
        </p:nvCxnSpPr>
        <p:spPr>
          <a:xfrm>
            <a:off x="7023100" y="1411774"/>
            <a:ext cx="355600" cy="474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4317999" y="2138889"/>
            <a:ext cx="334962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nacquero le prime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biblioteche pubbliche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4317999" y="2725450"/>
            <a:ext cx="260350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furono progettate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“città ideali”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7251700" y="2713876"/>
            <a:ext cx="1612900" cy="1038582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ispirate ai principi di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ARMONIA E PROPORZIONE tipici dell’arte classica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4318000" y="3474592"/>
            <a:ext cx="2603501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arti furono incentivate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4" name="Connettore 2 23"/>
          <p:cNvCxnSpPr>
            <a:stCxn id="21" idx="3"/>
          </p:cNvCxnSpPr>
          <p:nvPr/>
        </p:nvCxnSpPr>
        <p:spPr>
          <a:xfrm>
            <a:off x="6921500" y="2870171"/>
            <a:ext cx="3302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>
            <a:stCxn id="23" idx="3"/>
          </p:cNvCxnSpPr>
          <p:nvPr/>
        </p:nvCxnSpPr>
        <p:spPr>
          <a:xfrm>
            <a:off x="6921501" y="3619313"/>
            <a:ext cx="33019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4051300" y="4020692"/>
            <a:ext cx="312419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trassero ispirazione dai MODELLI CLASSICI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1" name="Connettore 2 30"/>
          <p:cNvCxnSpPr>
            <a:stCxn id="23" idx="2"/>
            <a:endCxn id="30" idx="0"/>
          </p:cNvCxnSpPr>
          <p:nvPr/>
        </p:nvCxnSpPr>
        <p:spPr>
          <a:xfrm flipH="1">
            <a:off x="5613400" y="3764033"/>
            <a:ext cx="6351" cy="2566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6076949" y="4423573"/>
            <a:ext cx="2603501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scelta di temi mitologici e profani</a:t>
            </a:r>
            <a:endParaRPr lang="it-IT" sz="1100" b="1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6076949" y="4866728"/>
            <a:ext cx="2603501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riscoperta dell’essere umano terreno e della sua realtà corporea</a:t>
            </a:r>
            <a:endParaRPr lang="it-IT" sz="1100" b="1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7" name="CasellaDiTesto 36"/>
          <p:cNvSpPr txBox="1"/>
          <p:nvPr/>
        </p:nvSpPr>
        <p:spPr>
          <a:xfrm>
            <a:off x="6070598" y="5445673"/>
            <a:ext cx="2603501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grande interesse per la natura</a:t>
            </a:r>
            <a:endParaRPr lang="it-IT" sz="1100" b="1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39" name="Connettore 1 38"/>
          <p:cNvCxnSpPr>
            <a:stCxn id="30" idx="2"/>
          </p:cNvCxnSpPr>
          <p:nvPr/>
        </p:nvCxnSpPr>
        <p:spPr>
          <a:xfrm>
            <a:off x="5613400" y="4310133"/>
            <a:ext cx="0" cy="1280261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>
            <a:endCxn id="37" idx="1"/>
          </p:cNvCxnSpPr>
          <p:nvPr/>
        </p:nvCxnSpPr>
        <p:spPr>
          <a:xfrm>
            <a:off x="5613400" y="5590394"/>
            <a:ext cx="45719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/>
          <p:nvPr/>
        </p:nvCxnSpPr>
        <p:spPr>
          <a:xfrm>
            <a:off x="5613400" y="5105401"/>
            <a:ext cx="457198" cy="899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2 45"/>
          <p:cNvCxnSpPr/>
          <p:nvPr/>
        </p:nvCxnSpPr>
        <p:spPr>
          <a:xfrm>
            <a:off x="5619751" y="4550307"/>
            <a:ext cx="457198" cy="899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Ovale 49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55" name="CasellaDiTesto 54"/>
          <p:cNvSpPr txBox="1"/>
          <p:nvPr/>
        </p:nvSpPr>
        <p:spPr>
          <a:xfrm>
            <a:off x="292101" y="2725451"/>
            <a:ext cx="2705100" cy="851297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 artisti come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Leonardo, Michelangelo, Raffaello, Tiziano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 personalità come quella di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Leon Battista Alberti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6" name="Connettore 2 55"/>
          <p:cNvCxnSpPr>
            <a:stCxn id="8" idx="2"/>
            <a:endCxn id="55" idx="0"/>
          </p:cNvCxnSpPr>
          <p:nvPr/>
        </p:nvCxnSpPr>
        <p:spPr>
          <a:xfrm>
            <a:off x="1644650" y="2428330"/>
            <a:ext cx="1" cy="29712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1 60"/>
          <p:cNvCxnSpPr/>
          <p:nvPr/>
        </p:nvCxnSpPr>
        <p:spPr>
          <a:xfrm>
            <a:off x="3530600" y="1411774"/>
            <a:ext cx="1" cy="2207539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ttore 2 62"/>
          <p:cNvCxnSpPr>
            <a:endCxn id="20" idx="1"/>
          </p:cNvCxnSpPr>
          <p:nvPr/>
        </p:nvCxnSpPr>
        <p:spPr>
          <a:xfrm>
            <a:off x="3530600" y="2283610"/>
            <a:ext cx="78739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ttore 2 67"/>
          <p:cNvCxnSpPr>
            <a:endCxn id="21" idx="1"/>
          </p:cNvCxnSpPr>
          <p:nvPr/>
        </p:nvCxnSpPr>
        <p:spPr>
          <a:xfrm>
            <a:off x="3530600" y="2870171"/>
            <a:ext cx="78739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ttore 2 70"/>
          <p:cNvCxnSpPr/>
          <p:nvPr/>
        </p:nvCxnSpPr>
        <p:spPr>
          <a:xfrm>
            <a:off x="3530601" y="3619313"/>
            <a:ext cx="78739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Immagine 14">
            <a:extLst>
              <a:ext uri="{FF2B5EF4-FFF2-40B4-BE49-F238E27FC236}">
                <a16:creationId xmlns:a16="http://schemas.microsoft.com/office/drawing/2014/main" id="{0621D35A-D110-6DA4-EAC5-16D55F086F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52899" y="3998622"/>
            <a:ext cx="2463352" cy="2816542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DED65318-1768-E0FD-D9AA-A740369BCAE5}"/>
              </a:ext>
            </a:extLst>
          </p:cNvPr>
          <p:cNvSpPr txBox="1"/>
          <p:nvPr/>
        </p:nvSpPr>
        <p:spPr>
          <a:xfrm>
            <a:off x="2997201" y="6642556"/>
            <a:ext cx="23886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© Ivan Moreno </a:t>
            </a:r>
            <a:r>
              <a:rPr lang="it-IT" sz="800" dirty="0" err="1"/>
              <a:t>sl</a:t>
            </a:r>
            <a:r>
              <a:rPr lang="it-IT" sz="800" dirty="0"/>
              <a:t>/Shutterstock</a:t>
            </a:r>
          </a:p>
        </p:txBody>
      </p:sp>
    </p:spTree>
    <p:extLst>
      <p:ext uri="{BB962C8B-B14F-4D97-AF65-F5344CB8AC3E}">
        <p14:creationId xmlns:p14="http://schemas.microsoft.com/office/powerpoint/2010/main" val="1876472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12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4762500" y="404813"/>
            <a:ext cx="29051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La civiltà del Rinascimento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735838" y="1754174"/>
            <a:ext cx="14605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Dall’Italia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5163439" y="1660531"/>
            <a:ext cx="269621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soprattutto 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Firenze, Roma, Urbino, Mantova, Ferrara, Milano e Venezia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cxnSpLocks/>
            <a:endCxn id="7" idx="1"/>
          </p:cNvCxnSpPr>
          <p:nvPr/>
        </p:nvCxnSpPr>
        <p:spPr>
          <a:xfrm>
            <a:off x="4750038" y="1898894"/>
            <a:ext cx="41340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2609740" y="1660531"/>
            <a:ext cx="215428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dove la cultura umanistica e rinascimentale era nata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735838" y="2450174"/>
            <a:ext cx="227965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essa si diffuse al resto d’Europa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17" name="Connettore 2 16"/>
          <p:cNvCxnSpPr>
            <a:cxnSpLocks/>
          </p:cNvCxnSpPr>
          <p:nvPr/>
        </p:nvCxnSpPr>
        <p:spPr>
          <a:xfrm>
            <a:off x="1441467" y="2036372"/>
            <a:ext cx="0" cy="42104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3332988" y="2368398"/>
            <a:ext cx="4526662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l’Europa fu influenzata dal Rinascimento e dall’Umanesimo italiani, ma non copiò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1" name="Connettore 2 20"/>
          <p:cNvCxnSpPr>
            <a:cxnSpLocks/>
            <a:stCxn id="16" idx="3"/>
            <a:endCxn id="20" idx="1"/>
          </p:cNvCxnSpPr>
          <p:nvPr/>
        </p:nvCxnSpPr>
        <p:spPr>
          <a:xfrm>
            <a:off x="3015488" y="2594895"/>
            <a:ext cx="317500" cy="1186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4109339" y="3192383"/>
            <a:ext cx="3135563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nacquero studi, correnti artistiche e pensieri indipendenti da quelli italiani</a:t>
            </a:r>
          </a:p>
        </p:txBody>
      </p:sp>
      <p:cxnSp>
        <p:nvCxnSpPr>
          <p:cNvPr id="25" name="Connettore 2 24"/>
          <p:cNvCxnSpPr>
            <a:cxnSpLocks/>
          </p:cNvCxnSpPr>
          <p:nvPr/>
        </p:nvCxnSpPr>
        <p:spPr>
          <a:xfrm>
            <a:off x="5677121" y="2845124"/>
            <a:ext cx="0" cy="3472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e 2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A5C2BB8E-89DB-15FB-8753-E145F8690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964" y="3360310"/>
            <a:ext cx="3085088" cy="3421142"/>
          </a:xfrm>
          <a:prstGeom prst="rect">
            <a:avLst/>
          </a:prstGeom>
        </p:spPr>
      </p:pic>
      <p:cxnSp>
        <p:nvCxnSpPr>
          <p:cNvPr id="30" name="Connettore 2 8">
            <a:extLst>
              <a:ext uri="{FF2B5EF4-FFF2-40B4-BE49-F238E27FC236}">
                <a16:creationId xmlns:a16="http://schemas.microsoft.com/office/drawing/2014/main" id="{DDB2790F-3BBA-58A1-13BC-AB8BB0017AB5}"/>
              </a:ext>
            </a:extLst>
          </p:cNvPr>
          <p:cNvCxnSpPr>
            <a:cxnSpLocks/>
          </p:cNvCxnSpPr>
          <p:nvPr/>
        </p:nvCxnSpPr>
        <p:spPr>
          <a:xfrm>
            <a:off x="2196338" y="1898894"/>
            <a:ext cx="41340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1732EED-C3C4-AA9D-F7B7-250BB5D5A6A4}"/>
              </a:ext>
            </a:extLst>
          </p:cNvPr>
          <p:cNvSpPr txBox="1"/>
          <p:nvPr/>
        </p:nvSpPr>
        <p:spPr>
          <a:xfrm>
            <a:off x="3787052" y="6469617"/>
            <a:ext cx="1775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Parigi, Musée du Louvre/Opera in Pubblico Dominio </a:t>
            </a:r>
          </a:p>
        </p:txBody>
      </p:sp>
    </p:spTree>
    <p:extLst>
      <p:ext uri="{BB962C8B-B14F-4D97-AF65-F5344CB8AC3E}">
        <p14:creationId xmlns:p14="http://schemas.microsoft.com/office/powerpoint/2010/main" val="30344395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332</Words>
  <Application>Microsoft Office PowerPoint</Application>
  <PresentationFormat>Presentazione su schermo (4:3)</PresentationFormat>
  <Paragraphs>61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25</cp:revision>
  <dcterms:created xsi:type="dcterms:W3CDTF">2020-01-31T11:58:21Z</dcterms:created>
  <dcterms:modified xsi:type="dcterms:W3CDTF">2026-05-12T17:04:29Z</dcterms:modified>
</cp:coreProperties>
</file>