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8B2E2A-E5A7-4BD7-BF31-32AA81676C94}" v="8" dt="2026-05-12T17:00:29.2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45"/>
    <p:restoredTop sz="94658"/>
  </p:normalViewPr>
  <p:slideViewPr>
    <p:cSldViewPr snapToGrid="0" snapToObjects="1">
      <p:cViewPr varScale="1">
        <p:scale>
          <a:sx n="106" d="100"/>
          <a:sy n="106" d="100"/>
        </p:scale>
        <p:origin x="207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custSel modSld">
      <pc:chgData name="Silvana Gallone" userId="7a5114527312c558" providerId="LiveId" clId="{D634AA42-852E-4215-B5D9-52DE406B3105}" dt="2026-05-12T17:00:59.878" v="274" actId="1076"/>
      <pc:docMkLst>
        <pc:docMk/>
      </pc:docMkLst>
      <pc:sldChg chg="addSp modSp mod">
        <pc:chgData name="Silvana Gallone" userId="7a5114527312c558" providerId="LiveId" clId="{D634AA42-852E-4215-B5D9-52DE406B3105}" dt="2026-05-12T16:54:05.059" v="53" actId="1076"/>
        <pc:sldMkLst>
          <pc:docMk/>
          <pc:sldMk cId="3776694788" sldId="256"/>
        </pc:sldMkLst>
        <pc:spChg chg="add mod">
          <ac:chgData name="Silvana Gallone" userId="7a5114527312c558" providerId="LiveId" clId="{D634AA42-852E-4215-B5D9-52DE406B3105}" dt="2026-05-12T16:54:05.059" v="53" actId="1076"/>
          <ac:spMkLst>
            <pc:docMk/>
            <pc:sldMk cId="3776694788" sldId="256"/>
            <ac:spMk id="6" creationId="{25CDC9C4-1053-6B71-1927-487CDFA23943}"/>
          </ac:spMkLst>
        </pc:spChg>
        <pc:picChg chg="mod">
          <ac:chgData name="Silvana Gallone" userId="7a5114527312c558" providerId="LiveId" clId="{D634AA42-852E-4215-B5D9-52DE406B3105}" dt="2026-05-12T16:52:33.721" v="0" actId="1076"/>
          <ac:picMkLst>
            <pc:docMk/>
            <pc:sldMk cId="3776694788" sldId="256"/>
            <ac:picMk id="11" creationId="{C6751CC0-B5EA-DD6B-A3D1-B442C60DE930}"/>
          </ac:picMkLst>
        </pc:picChg>
        <pc:picChg chg="mod">
          <ac:chgData name="Silvana Gallone" userId="7a5114527312c558" providerId="LiveId" clId="{D634AA42-852E-4215-B5D9-52DE406B3105}" dt="2026-05-12T16:53:10.263" v="6" actId="1076"/>
          <ac:picMkLst>
            <pc:docMk/>
            <pc:sldMk cId="3776694788" sldId="256"/>
            <ac:picMk id="13" creationId="{FFED2665-2258-411A-A9B0-5FF20303C1DA}"/>
          </ac:picMkLst>
        </pc:picChg>
      </pc:sldChg>
      <pc:sldChg chg="addSp modSp mod">
        <pc:chgData name="Silvana Gallone" userId="7a5114527312c558" providerId="LiveId" clId="{D634AA42-852E-4215-B5D9-52DE406B3105}" dt="2026-05-12T16:55:41.804" v="101" actId="1076"/>
        <pc:sldMkLst>
          <pc:docMk/>
          <pc:sldMk cId="1557450640" sldId="258"/>
        </pc:sldMkLst>
        <pc:spChg chg="add mod">
          <ac:chgData name="Silvana Gallone" userId="7a5114527312c558" providerId="LiveId" clId="{D634AA42-852E-4215-B5D9-52DE406B3105}" dt="2026-05-12T16:55:41.804" v="101" actId="1076"/>
          <ac:spMkLst>
            <pc:docMk/>
            <pc:sldMk cId="1557450640" sldId="258"/>
            <ac:spMk id="5" creationId="{A491F44B-0130-2797-07D4-31377C792759}"/>
          </ac:spMkLst>
        </pc:spChg>
      </pc:sldChg>
      <pc:sldChg chg="addSp modSp mod">
        <pc:chgData name="Silvana Gallone" userId="7a5114527312c558" providerId="LiveId" clId="{D634AA42-852E-4215-B5D9-52DE406B3105}" dt="2026-05-12T16:57:37.602" v="162" actId="1076"/>
        <pc:sldMkLst>
          <pc:docMk/>
          <pc:sldMk cId="878445672" sldId="262"/>
        </pc:sldMkLst>
        <pc:spChg chg="add mod">
          <ac:chgData name="Silvana Gallone" userId="7a5114527312c558" providerId="LiveId" clId="{D634AA42-852E-4215-B5D9-52DE406B3105}" dt="2026-05-12T16:57:37.602" v="162" actId="1076"/>
          <ac:spMkLst>
            <pc:docMk/>
            <pc:sldMk cId="878445672" sldId="262"/>
            <ac:spMk id="5" creationId="{BB54813C-BA18-AAD0-5D50-EDCBF0BC3E06}"/>
          </ac:spMkLst>
        </pc:spChg>
        <pc:picChg chg="mod">
          <ac:chgData name="Silvana Gallone" userId="7a5114527312c558" providerId="LiveId" clId="{D634AA42-852E-4215-B5D9-52DE406B3105}" dt="2026-05-12T16:57:06.584" v="102" actId="1076"/>
          <ac:picMkLst>
            <pc:docMk/>
            <pc:sldMk cId="878445672" sldId="262"/>
            <ac:picMk id="15" creationId="{ED21D2C3-831E-2098-4E82-360FAD96F1F0}"/>
          </ac:picMkLst>
        </pc:picChg>
      </pc:sldChg>
      <pc:sldChg chg="addSp modSp mod">
        <pc:chgData name="Silvana Gallone" userId="7a5114527312c558" providerId="LiveId" clId="{D634AA42-852E-4215-B5D9-52DE406B3105}" dt="2026-05-12T16:59:01.825" v="192" actId="1076"/>
        <pc:sldMkLst>
          <pc:docMk/>
          <pc:sldMk cId="2508430348" sldId="263"/>
        </pc:sldMkLst>
        <pc:spChg chg="add mod">
          <ac:chgData name="Silvana Gallone" userId="7a5114527312c558" providerId="LiveId" clId="{D634AA42-852E-4215-B5D9-52DE406B3105}" dt="2026-05-12T16:59:01.825" v="192" actId="1076"/>
          <ac:spMkLst>
            <pc:docMk/>
            <pc:sldMk cId="2508430348" sldId="263"/>
            <ac:spMk id="5" creationId="{E0413709-D198-4982-8B3E-A2DD5674F971}"/>
          </ac:spMkLst>
        </pc:spChg>
      </pc:sldChg>
      <pc:sldChg chg="addSp modSp mod">
        <pc:chgData name="Silvana Gallone" userId="7a5114527312c558" providerId="LiveId" clId="{D634AA42-852E-4215-B5D9-52DE406B3105}" dt="2026-05-12T17:00:59.878" v="274" actId="1076"/>
        <pc:sldMkLst>
          <pc:docMk/>
          <pc:sldMk cId="4183733089" sldId="267"/>
        </pc:sldMkLst>
        <pc:spChg chg="add mod">
          <ac:chgData name="Silvana Gallone" userId="7a5114527312c558" providerId="LiveId" clId="{D634AA42-852E-4215-B5D9-52DE406B3105}" dt="2026-05-12T17:00:59.878" v="274" actId="1076"/>
          <ac:spMkLst>
            <pc:docMk/>
            <pc:sldMk cId="4183733089" sldId="267"/>
            <ac:spMk id="5" creationId="{6A227372-D2C1-CBE8-D29A-630AD650A12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F70DF-E4D3-D947-84AC-895AA1FDF145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31456-F61D-E048-A128-BF60323948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7410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31456-F61D-E048-A128-BF60323948AD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548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86D-C2FB-2A4B-8669-8C78C27A5823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C4E6E-8133-3745-AD47-E587D5780B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4584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86D-C2FB-2A4B-8669-8C78C27A5823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C4E6E-8133-3745-AD47-E587D5780B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4551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86D-C2FB-2A4B-8669-8C78C27A5823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C4E6E-8133-3745-AD47-E587D5780B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6868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86D-C2FB-2A4B-8669-8C78C27A5823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C4E6E-8133-3745-AD47-E587D5780B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2091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86D-C2FB-2A4B-8669-8C78C27A5823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C4E6E-8133-3745-AD47-E587D5780B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724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86D-C2FB-2A4B-8669-8C78C27A5823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C4E6E-8133-3745-AD47-E587D5780B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73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86D-C2FB-2A4B-8669-8C78C27A5823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C4E6E-8133-3745-AD47-E587D5780B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62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86D-C2FB-2A4B-8669-8C78C27A5823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C4E6E-8133-3745-AD47-E587D5780B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6077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86D-C2FB-2A4B-8669-8C78C27A5823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C4E6E-8133-3745-AD47-E587D5780B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3431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86D-C2FB-2A4B-8669-8C78C27A5823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C4E6E-8133-3745-AD47-E587D5780B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2281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86D-C2FB-2A4B-8669-8C78C27A5823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C4E6E-8133-3745-AD47-E587D5780B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425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1F86D-C2FB-2A4B-8669-8C78C27A5823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C4E6E-8133-3745-AD47-E587D5780B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896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17D3A17B-F586-1777-3FA9-A54ACB1A2C78}"/>
              </a:ext>
            </a:extLst>
          </p:cNvPr>
          <p:cNvSpPr/>
          <p:nvPr/>
        </p:nvSpPr>
        <p:spPr>
          <a:xfrm>
            <a:off x="0" y="1060515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43004C8-3016-413C-D820-D0E44F59F23D}"/>
              </a:ext>
            </a:extLst>
          </p:cNvPr>
          <p:cNvSpPr txBox="1"/>
          <p:nvPr/>
        </p:nvSpPr>
        <p:spPr>
          <a:xfrm>
            <a:off x="-618394" y="1331475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11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60F4B75-2106-AD43-0E86-BFE10AFE5978}"/>
              </a:ext>
            </a:extLst>
          </p:cNvPr>
          <p:cNvSpPr txBox="1"/>
          <p:nvPr/>
        </p:nvSpPr>
        <p:spPr>
          <a:xfrm>
            <a:off x="2168144" y="1670029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L’Europa del Quattrocento 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C6751CC0-B5EA-DD6B-A3D1-B442C60DE9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828"/>
          <a:stretch/>
        </p:blipFill>
        <p:spPr>
          <a:xfrm>
            <a:off x="3583396" y="3128586"/>
            <a:ext cx="4476798" cy="2922508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FED2665-2258-411A-A9B0-5FF20303C1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972"/>
          <a:stretch/>
        </p:blipFill>
        <p:spPr>
          <a:xfrm>
            <a:off x="1174738" y="3129544"/>
            <a:ext cx="2659074" cy="292250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5CDC9C4-1053-6B71-1927-487CDFA23943}"/>
              </a:ext>
            </a:extLst>
          </p:cNvPr>
          <p:cNvSpPr txBox="1"/>
          <p:nvPr/>
        </p:nvSpPr>
        <p:spPr>
          <a:xfrm>
            <a:off x="4888871" y="6051094"/>
            <a:ext cx="54139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Mantova, Palazzo Ducale (Camera degli Sposi)/Opera in Pubblico Dominio </a:t>
            </a:r>
          </a:p>
        </p:txBody>
      </p:sp>
    </p:spTree>
    <p:extLst>
      <p:ext uri="{BB962C8B-B14F-4D97-AF65-F5344CB8AC3E}">
        <p14:creationId xmlns:p14="http://schemas.microsoft.com/office/powerpoint/2010/main" val="3776694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 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524001" y="952500"/>
            <a:ext cx="57912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Gli Stati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19099" y="2235205"/>
            <a:ext cx="1524000" cy="664012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STATI MODERNI</a:t>
            </a:r>
          </a:p>
          <a:p>
            <a:pPr algn="ctr">
              <a:defRPr/>
            </a:pP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501901" y="1769368"/>
            <a:ext cx="166369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STATI NAZIONALI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546600" y="1769368"/>
            <a:ext cx="20701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unificavano un intero popolo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934200" y="1675726"/>
            <a:ext cx="1866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sorsero dove c’erano poche città importanti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7" idx="3"/>
            <a:endCxn id="8" idx="1"/>
          </p:cNvCxnSpPr>
          <p:nvPr/>
        </p:nvCxnSpPr>
        <p:spPr>
          <a:xfrm flipV="1">
            <a:off x="1943099" y="1914089"/>
            <a:ext cx="558802" cy="6531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8" idx="3"/>
            <a:endCxn id="9" idx="1"/>
          </p:cNvCxnSpPr>
          <p:nvPr/>
        </p:nvCxnSpPr>
        <p:spPr>
          <a:xfrm>
            <a:off x="4165600" y="1914089"/>
            <a:ext cx="3810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9" idx="3"/>
            <a:endCxn id="10" idx="1"/>
          </p:cNvCxnSpPr>
          <p:nvPr/>
        </p:nvCxnSpPr>
        <p:spPr>
          <a:xfrm>
            <a:off x="6616700" y="1914089"/>
            <a:ext cx="3175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6870700" y="2391891"/>
            <a:ext cx="1993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Francia, Inghilterra, Spagna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2" name="Connettore 2 21"/>
          <p:cNvCxnSpPr>
            <a:stCxn id="10" idx="2"/>
            <a:endCxn id="21" idx="0"/>
          </p:cNvCxnSpPr>
          <p:nvPr/>
        </p:nvCxnSpPr>
        <p:spPr>
          <a:xfrm>
            <a:off x="7867650" y="2152452"/>
            <a:ext cx="0" cy="2394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2501901" y="3013968"/>
            <a:ext cx="166369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STATI REGIONALI</a:t>
            </a:r>
          </a:p>
        </p:txBody>
      </p:sp>
      <p:cxnSp>
        <p:nvCxnSpPr>
          <p:cNvPr id="28" name="Connettore 2 27"/>
          <p:cNvCxnSpPr>
            <a:stCxn id="7" idx="3"/>
            <a:endCxn id="27" idx="1"/>
          </p:cNvCxnSpPr>
          <p:nvPr/>
        </p:nvCxnSpPr>
        <p:spPr>
          <a:xfrm>
            <a:off x="1943099" y="2567211"/>
            <a:ext cx="558802" cy="5914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4546600" y="2826683"/>
            <a:ext cx="2070101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racchiudevano nei loro confini solo una parte della popolazione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6934201" y="2920326"/>
            <a:ext cx="1866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sorsero dove c’erano tante città importanti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6870700" y="3725391"/>
            <a:ext cx="1993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Italia, Germania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27" idx="3"/>
            <a:endCxn id="31" idx="1"/>
          </p:cNvCxnSpPr>
          <p:nvPr/>
        </p:nvCxnSpPr>
        <p:spPr>
          <a:xfrm>
            <a:off x="4165600" y="3158689"/>
            <a:ext cx="3810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stCxn id="31" idx="3"/>
            <a:endCxn id="32" idx="1"/>
          </p:cNvCxnSpPr>
          <p:nvPr/>
        </p:nvCxnSpPr>
        <p:spPr>
          <a:xfrm>
            <a:off x="6616701" y="3158689"/>
            <a:ext cx="3175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32" idx="2"/>
            <a:endCxn id="33" idx="0"/>
          </p:cNvCxnSpPr>
          <p:nvPr/>
        </p:nvCxnSpPr>
        <p:spPr>
          <a:xfrm flipH="1">
            <a:off x="7867650" y="3397052"/>
            <a:ext cx="1" cy="3283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cxnSpLocks/>
            <a:stCxn id="7" idx="2"/>
            <a:endCxn id="45" idx="0"/>
          </p:cNvCxnSpPr>
          <p:nvPr/>
        </p:nvCxnSpPr>
        <p:spPr>
          <a:xfrm flipH="1">
            <a:off x="1171167" y="2899217"/>
            <a:ext cx="9932" cy="3417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e 5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A625CEC7-F458-FA6C-FC11-BEB6FF7B9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319" y="3925931"/>
            <a:ext cx="4844380" cy="2921873"/>
          </a:xfrm>
          <a:prstGeom prst="rect">
            <a:avLst/>
          </a:prstGeom>
        </p:spPr>
      </p:pic>
      <p:sp>
        <p:nvSpPr>
          <p:cNvPr id="45" name="CasellaDiTesto 44"/>
          <p:cNvSpPr txBox="1"/>
          <p:nvPr/>
        </p:nvSpPr>
        <p:spPr>
          <a:xfrm>
            <a:off x="409167" y="3240938"/>
            <a:ext cx="1524000" cy="1225868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nacquero quando un sovrano, un principe o un uomo di potere riuscì 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controllare il territorio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Rettangolo 5">
            <a:extLst>
              <a:ext uri="{FF2B5EF4-FFF2-40B4-BE49-F238E27FC236}">
                <a16:creationId xmlns:a16="http://schemas.microsoft.com/office/drawing/2014/main" id="{1E081A8B-7E69-AAD6-63C7-628F0B590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98330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79400" y="1274068"/>
            <a:ext cx="1638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moderni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286000" y="1274068"/>
            <a:ext cx="2489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avevano le seguenti caratteristiche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8" name="Connettore 2 7"/>
          <p:cNvCxnSpPr>
            <a:stCxn id="6" idx="3"/>
            <a:endCxn id="7" idx="1"/>
          </p:cNvCxnSpPr>
          <p:nvPr/>
        </p:nvCxnSpPr>
        <p:spPr>
          <a:xfrm>
            <a:off x="1917700" y="1418789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4279901" y="1819135"/>
            <a:ext cx="382269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avevano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confini delimitati 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 presidiati da forze armate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279901" y="2897306"/>
            <a:ext cx="382269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coniavano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moneta</a:t>
            </a:r>
            <a:endParaRPr lang="it-IT" sz="11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292601" y="2362975"/>
            <a:ext cx="382269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avevano un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sovrano con poteri amplissimi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279901" y="3453447"/>
            <a:ext cx="382269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emanavano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 leggi 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 amministravano la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giustizia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4279901" y="3986847"/>
            <a:ext cx="383539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avevano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un esercito permanente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4279901" y="4456747"/>
            <a:ext cx="3835399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avevano un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corpo diplomatico, 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con ambasciatori che rappresentavano il loro Paese presso le corti straniere</a:t>
            </a:r>
          </a:p>
        </p:txBody>
      </p:sp>
      <p:cxnSp>
        <p:nvCxnSpPr>
          <p:cNvPr id="23" name="Connettore 1 22"/>
          <p:cNvCxnSpPr>
            <a:stCxn id="7" idx="2"/>
          </p:cNvCxnSpPr>
          <p:nvPr/>
        </p:nvCxnSpPr>
        <p:spPr>
          <a:xfrm flipH="1">
            <a:off x="3517900" y="1563509"/>
            <a:ext cx="12700" cy="3122791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cxnSpLocks/>
            <a:endCxn id="11" idx="1"/>
          </p:cNvCxnSpPr>
          <p:nvPr/>
        </p:nvCxnSpPr>
        <p:spPr>
          <a:xfrm flipV="1">
            <a:off x="3530600" y="1963856"/>
            <a:ext cx="749301" cy="487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cxnSpLocks/>
            <a:endCxn id="12" idx="1"/>
          </p:cNvCxnSpPr>
          <p:nvPr/>
        </p:nvCxnSpPr>
        <p:spPr>
          <a:xfrm>
            <a:off x="3517900" y="3031134"/>
            <a:ext cx="762001" cy="108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cxnSpLocks/>
            <a:endCxn id="13" idx="1"/>
          </p:cNvCxnSpPr>
          <p:nvPr/>
        </p:nvCxnSpPr>
        <p:spPr>
          <a:xfrm flipV="1">
            <a:off x="3530600" y="2507696"/>
            <a:ext cx="762001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cxnSpLocks/>
            <a:endCxn id="19" idx="1"/>
          </p:cNvCxnSpPr>
          <p:nvPr/>
        </p:nvCxnSpPr>
        <p:spPr>
          <a:xfrm>
            <a:off x="3517900" y="3598168"/>
            <a:ext cx="7620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cxnSpLocks/>
            <a:endCxn id="20" idx="1"/>
          </p:cNvCxnSpPr>
          <p:nvPr/>
        </p:nvCxnSpPr>
        <p:spPr>
          <a:xfrm>
            <a:off x="3530600" y="4127501"/>
            <a:ext cx="749301" cy="40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endCxn id="21" idx="1"/>
          </p:cNvCxnSpPr>
          <p:nvPr/>
        </p:nvCxnSpPr>
        <p:spPr>
          <a:xfrm>
            <a:off x="3517900" y="4686301"/>
            <a:ext cx="762001" cy="88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e 4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166B54D-8CD9-70C4-AB6E-11A285AA4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" y="3857445"/>
            <a:ext cx="3381246" cy="2990513"/>
          </a:xfrm>
          <a:prstGeom prst="rect">
            <a:avLst/>
          </a:prstGeom>
        </p:spPr>
      </p:pic>
      <p:sp>
        <p:nvSpPr>
          <p:cNvPr id="9" name="Rettangolo 5">
            <a:extLst>
              <a:ext uri="{FF2B5EF4-FFF2-40B4-BE49-F238E27FC236}">
                <a16:creationId xmlns:a16="http://schemas.microsoft.com/office/drawing/2014/main" id="{8A44E9D9-AF2B-F48E-FEFE-66F3BEEC2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491F44B-0130-2797-07D4-31377C792759}"/>
              </a:ext>
            </a:extLst>
          </p:cNvPr>
          <p:cNvSpPr txBox="1"/>
          <p:nvPr/>
        </p:nvSpPr>
        <p:spPr>
          <a:xfrm>
            <a:off x="3390615" y="6658792"/>
            <a:ext cx="23125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Nantes, Musée </a:t>
            </a:r>
            <a:r>
              <a:rPr lang="it-IT" sz="800" dirty="0" err="1"/>
              <a:t>Dobrée</a:t>
            </a:r>
            <a:r>
              <a:rPr lang="it-IT" sz="800" dirty="0"/>
              <a:t>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557450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 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79400" y="1601103"/>
            <a:ext cx="15240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PORTOGALLO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336800" y="1601103"/>
            <a:ext cx="2743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un territorio povero e poco fertile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410202" y="1507461"/>
            <a:ext cx="2514598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cercò nuove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ROTTE COMMERCIALI sull’ATLANTICO</a:t>
            </a:r>
            <a:endParaRPr lang="it-IT" sz="11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5080000" y="1745824"/>
            <a:ext cx="33020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7" idx="3"/>
            <a:endCxn id="8" idx="1"/>
          </p:cNvCxnSpPr>
          <p:nvPr/>
        </p:nvCxnSpPr>
        <p:spPr>
          <a:xfrm>
            <a:off x="1803400" y="1745824"/>
            <a:ext cx="533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5287540" y="2312303"/>
            <a:ext cx="2765423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il contributo significativo del principe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ENRICO IL NAVIGATORE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cxnSpLocks/>
            <a:stCxn id="9" idx="2"/>
            <a:endCxn id="17" idx="0"/>
          </p:cNvCxnSpPr>
          <p:nvPr/>
        </p:nvCxnSpPr>
        <p:spPr>
          <a:xfrm>
            <a:off x="6667501" y="1984187"/>
            <a:ext cx="2751" cy="3281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279400" y="3099703"/>
            <a:ext cx="15240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SPAGNA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21" idx="3"/>
          </p:cNvCxnSpPr>
          <p:nvPr/>
        </p:nvCxnSpPr>
        <p:spPr>
          <a:xfrm>
            <a:off x="1803400" y="3244424"/>
            <a:ext cx="533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4660900" y="2891065"/>
            <a:ext cx="1016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1469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2336800" y="3006061"/>
            <a:ext cx="2438400" cy="476726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regina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Isabella di Castiglia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sposò il re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Ferdinando d’Aragona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2336800" y="3793461"/>
            <a:ext cx="24384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nacque il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REGNO DI SPAGNA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7159625" y="3452942"/>
            <a:ext cx="1016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1492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5229225" y="3703986"/>
            <a:ext cx="2085976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completato con la conquista del Regno di Granada 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2 32"/>
          <p:cNvCxnSpPr>
            <a:stCxn id="29" idx="3"/>
            <a:endCxn id="32" idx="1"/>
          </p:cNvCxnSpPr>
          <p:nvPr/>
        </p:nvCxnSpPr>
        <p:spPr>
          <a:xfrm>
            <a:off x="4775200" y="3938182"/>
            <a:ext cx="4540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stCxn id="28" idx="2"/>
            <a:endCxn id="29" idx="0"/>
          </p:cNvCxnSpPr>
          <p:nvPr/>
        </p:nvCxnSpPr>
        <p:spPr>
          <a:xfrm>
            <a:off x="3556000" y="3482787"/>
            <a:ext cx="0" cy="3106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279400" y="4725323"/>
            <a:ext cx="15240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FRANCIA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2336800" y="4635848"/>
            <a:ext cx="2032000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la vittoria ottenuta nella Guerra dei cent’anni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8" name="Connettore 2 47"/>
          <p:cNvCxnSpPr>
            <a:stCxn id="46" idx="3"/>
            <a:endCxn id="47" idx="1"/>
          </p:cNvCxnSpPr>
          <p:nvPr/>
        </p:nvCxnSpPr>
        <p:spPr>
          <a:xfrm>
            <a:off x="1803400" y="4870044"/>
            <a:ext cx="533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4876801" y="4635848"/>
            <a:ext cx="3886199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completò l’unificazione con l’acquisizione della Borgogna,  la Franca Contea, la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Piccardia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 la Provenza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2" name="Connettore 2 51"/>
          <p:cNvCxnSpPr>
            <a:stCxn id="47" idx="3"/>
            <a:endCxn id="51" idx="1"/>
          </p:cNvCxnSpPr>
          <p:nvPr/>
        </p:nvCxnSpPr>
        <p:spPr>
          <a:xfrm>
            <a:off x="4368800" y="4870044"/>
            <a:ext cx="5080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2336800" y="5372448"/>
            <a:ext cx="20320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uno Stato ricco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2514600" y="5931248"/>
            <a:ext cx="16764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un esercito forte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4635501" y="5931248"/>
            <a:ext cx="20320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 non aveva una flotta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0" name="Connettore 2 59"/>
          <p:cNvCxnSpPr>
            <a:stCxn id="47" idx="2"/>
            <a:endCxn id="55" idx="0"/>
          </p:cNvCxnSpPr>
          <p:nvPr/>
        </p:nvCxnSpPr>
        <p:spPr>
          <a:xfrm>
            <a:off x="3352800" y="5104240"/>
            <a:ext cx="0" cy="2682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>
            <a:stCxn id="55" idx="2"/>
            <a:endCxn id="58" idx="0"/>
          </p:cNvCxnSpPr>
          <p:nvPr/>
        </p:nvCxnSpPr>
        <p:spPr>
          <a:xfrm>
            <a:off x="3352800" y="5656829"/>
            <a:ext cx="0" cy="2744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2 65"/>
          <p:cNvCxnSpPr>
            <a:stCxn id="58" idx="3"/>
            <a:endCxn id="59" idx="1"/>
          </p:cNvCxnSpPr>
          <p:nvPr/>
        </p:nvCxnSpPr>
        <p:spPr>
          <a:xfrm>
            <a:off x="4191000" y="6073439"/>
            <a:ext cx="4445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e 6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4F3E604-9546-EC90-C6BC-ABED4D53E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29517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42900" y="1437452"/>
            <a:ext cx="15240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INGHILTERRA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 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120900" y="1348552"/>
            <a:ext cx="1866900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la sconfitta nella Guerra </a:t>
            </a:r>
            <a:r>
              <a:rPr lang="it-IT" sz="1100">
                <a:solidFill>
                  <a:srgbClr val="000000"/>
                </a:solidFill>
                <a:latin typeface="Arial"/>
                <a:cs typeface="Arial"/>
              </a:rPr>
              <a:t>dei cent’anni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318000" y="1348552"/>
            <a:ext cx="1384300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devastata dalla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guerra civile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7400924" y="1096933"/>
            <a:ext cx="1222375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1455 </a:t>
            </a:r>
          </a:p>
          <a:p>
            <a:pPr>
              <a:defRPr/>
            </a:pPr>
            <a:r>
              <a:rPr lang="it-IT" dirty="0"/>
              <a:t>e il </a:t>
            </a:r>
            <a:r>
              <a:rPr lang="it-IT" b="1" dirty="0"/>
              <a:t>1485</a:t>
            </a:r>
          </a:p>
        </p:txBody>
      </p:sp>
      <p:cxnSp>
        <p:nvCxnSpPr>
          <p:cNvPr id="11" name="Connettore 2 10"/>
          <p:cNvCxnSpPr>
            <a:stCxn id="2" idx="3"/>
            <a:endCxn id="7" idx="1"/>
          </p:cNvCxnSpPr>
          <p:nvPr/>
        </p:nvCxnSpPr>
        <p:spPr>
          <a:xfrm>
            <a:off x="1866900" y="1582173"/>
            <a:ext cx="254000" cy="5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7" idx="3"/>
            <a:endCxn id="8" idx="1"/>
          </p:cNvCxnSpPr>
          <p:nvPr/>
        </p:nvCxnSpPr>
        <p:spPr>
          <a:xfrm>
            <a:off x="3987800" y="1582748"/>
            <a:ext cx="330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8" idx="3"/>
            <a:endCxn id="9" idx="1"/>
          </p:cNvCxnSpPr>
          <p:nvPr/>
        </p:nvCxnSpPr>
        <p:spPr>
          <a:xfrm>
            <a:off x="5702300" y="1582748"/>
            <a:ext cx="241300" cy="41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4095750" y="2085152"/>
            <a:ext cx="1828800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tra due casate che si contendevano il potere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8" idx="2"/>
            <a:endCxn id="20" idx="0"/>
          </p:cNvCxnSpPr>
          <p:nvPr/>
        </p:nvCxnSpPr>
        <p:spPr>
          <a:xfrm>
            <a:off x="5010150" y="1816944"/>
            <a:ext cx="0" cy="2682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3429000" y="2910652"/>
            <a:ext cx="11049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YORK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5549900" y="2910652"/>
            <a:ext cx="11049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LANCASTER</a:t>
            </a:r>
          </a:p>
        </p:txBody>
      </p:sp>
      <p:cxnSp>
        <p:nvCxnSpPr>
          <p:cNvPr id="28" name="Connettore 2 27"/>
          <p:cNvCxnSpPr>
            <a:stCxn id="20" idx="2"/>
            <a:endCxn id="26" idx="0"/>
          </p:cNvCxnSpPr>
          <p:nvPr/>
        </p:nvCxnSpPr>
        <p:spPr>
          <a:xfrm flipH="1">
            <a:off x="3981450" y="2553544"/>
            <a:ext cx="1028700" cy="3571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stCxn id="20" idx="2"/>
            <a:endCxn id="27" idx="0"/>
          </p:cNvCxnSpPr>
          <p:nvPr/>
        </p:nvCxnSpPr>
        <p:spPr>
          <a:xfrm>
            <a:off x="5010150" y="2553544"/>
            <a:ext cx="1092200" cy="3571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1206500" y="2910652"/>
            <a:ext cx="18288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stemma con rosa bianca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7035800" y="2910652"/>
            <a:ext cx="18288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stemma con rosa rossa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stCxn id="27" idx="3"/>
            <a:endCxn id="36" idx="1"/>
          </p:cNvCxnSpPr>
          <p:nvPr/>
        </p:nvCxnSpPr>
        <p:spPr>
          <a:xfrm flipV="1">
            <a:off x="6654800" y="3052843"/>
            <a:ext cx="381000" cy="25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26" idx="1"/>
            <a:endCxn id="35" idx="3"/>
          </p:cNvCxnSpPr>
          <p:nvPr/>
        </p:nvCxnSpPr>
        <p:spPr>
          <a:xfrm flipH="1" flipV="1">
            <a:off x="3035300" y="3052843"/>
            <a:ext cx="393700" cy="25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3879850" y="3476556"/>
            <a:ext cx="22606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Riccardo III di York </a:t>
            </a: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fu sconfitto da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ENRICO VII TUDOR</a:t>
            </a:r>
            <a:endParaRPr lang="it-IT" sz="1100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44" name="Connettore 2 43"/>
          <p:cNvCxnSpPr>
            <a:stCxn id="20" idx="2"/>
            <a:endCxn id="43" idx="0"/>
          </p:cNvCxnSpPr>
          <p:nvPr/>
        </p:nvCxnSpPr>
        <p:spPr>
          <a:xfrm>
            <a:off x="5010150" y="2553544"/>
            <a:ext cx="0" cy="92301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6486524" y="3476556"/>
            <a:ext cx="2378076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Enrico VII Tudor era erede della casata dei Lancaster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9" name="Connettore 2 48"/>
          <p:cNvCxnSpPr>
            <a:endCxn id="48" idx="1"/>
          </p:cNvCxnSpPr>
          <p:nvPr/>
        </p:nvCxnSpPr>
        <p:spPr>
          <a:xfrm>
            <a:off x="6140450" y="3708401"/>
            <a:ext cx="346074" cy="23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CasellaDiTesto 51"/>
          <p:cNvSpPr txBox="1"/>
          <p:nvPr/>
        </p:nvSpPr>
        <p:spPr>
          <a:xfrm>
            <a:off x="3879850" y="4235288"/>
            <a:ext cx="22606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ENRICO VII divenne re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3" name="Connettore 2 52"/>
          <p:cNvCxnSpPr>
            <a:cxnSpLocks/>
            <a:stCxn id="43" idx="2"/>
            <a:endCxn id="52" idx="0"/>
          </p:cNvCxnSpPr>
          <p:nvPr/>
        </p:nvCxnSpPr>
        <p:spPr>
          <a:xfrm>
            <a:off x="5010150" y="3944948"/>
            <a:ext cx="0" cy="2903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6486524" y="4234981"/>
            <a:ext cx="2378076" cy="289748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sposò una discendente degli York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7" name="Connettore 2 56"/>
          <p:cNvCxnSpPr>
            <a:cxnSpLocks/>
            <a:stCxn id="52" idx="3"/>
            <a:endCxn id="56" idx="1"/>
          </p:cNvCxnSpPr>
          <p:nvPr/>
        </p:nvCxnSpPr>
        <p:spPr>
          <a:xfrm flipV="1">
            <a:off x="6140450" y="4379855"/>
            <a:ext cx="346074" cy="1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asellaDiTesto 59"/>
          <p:cNvSpPr txBox="1"/>
          <p:nvPr/>
        </p:nvSpPr>
        <p:spPr>
          <a:xfrm>
            <a:off x="3879850" y="4914878"/>
            <a:ext cx="22606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governò con saggezza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2130425" y="5588244"/>
            <a:ext cx="1644650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proibì ai nobili di avere eserciti personali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2" name="CasellaDiTesto 61"/>
          <p:cNvSpPr txBox="1"/>
          <p:nvPr/>
        </p:nvSpPr>
        <p:spPr>
          <a:xfrm>
            <a:off x="4178300" y="5588244"/>
            <a:ext cx="1644649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regnò in accordo con il Parlamento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3" name="CasellaDiTesto 62"/>
          <p:cNvSpPr txBox="1"/>
          <p:nvPr/>
        </p:nvSpPr>
        <p:spPr>
          <a:xfrm>
            <a:off x="6222999" y="5588244"/>
            <a:ext cx="2651126" cy="652403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stabilì che chiunque avesse commesso un reato grave, sarebbe stato processato e condannato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4" name="Ovale 63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cxnSp>
        <p:nvCxnSpPr>
          <p:cNvPr id="65" name="Connettore 2 64"/>
          <p:cNvCxnSpPr>
            <a:cxnSpLocks/>
            <a:stCxn id="52" idx="2"/>
            <a:endCxn id="60" idx="0"/>
          </p:cNvCxnSpPr>
          <p:nvPr/>
        </p:nvCxnSpPr>
        <p:spPr>
          <a:xfrm>
            <a:off x="5010150" y="4524729"/>
            <a:ext cx="0" cy="39014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2 67"/>
          <p:cNvCxnSpPr>
            <a:cxnSpLocks/>
            <a:stCxn id="60" idx="2"/>
            <a:endCxn id="62" idx="0"/>
          </p:cNvCxnSpPr>
          <p:nvPr/>
        </p:nvCxnSpPr>
        <p:spPr>
          <a:xfrm flipH="1">
            <a:off x="5000625" y="5199259"/>
            <a:ext cx="9525" cy="3889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2 71"/>
          <p:cNvCxnSpPr>
            <a:cxnSpLocks/>
            <a:stCxn id="60" idx="2"/>
            <a:endCxn id="61" idx="0"/>
          </p:cNvCxnSpPr>
          <p:nvPr/>
        </p:nvCxnSpPr>
        <p:spPr>
          <a:xfrm flipH="1">
            <a:off x="2952750" y="5199259"/>
            <a:ext cx="2057400" cy="3889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ttore 2 75"/>
          <p:cNvCxnSpPr>
            <a:cxnSpLocks/>
            <a:stCxn id="60" idx="2"/>
          </p:cNvCxnSpPr>
          <p:nvPr/>
        </p:nvCxnSpPr>
        <p:spPr>
          <a:xfrm>
            <a:off x="5010150" y="5199259"/>
            <a:ext cx="2657475" cy="3889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5943600" y="1348552"/>
            <a:ext cx="16002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GUERRA DELLE DUE ROSE</a:t>
            </a:r>
          </a:p>
        </p:txBody>
      </p:sp>
      <p:sp>
        <p:nvSpPr>
          <p:cNvPr id="12" name="Rettangolo 5">
            <a:extLst>
              <a:ext uri="{FF2B5EF4-FFF2-40B4-BE49-F238E27FC236}">
                <a16:creationId xmlns:a16="http://schemas.microsoft.com/office/drawing/2014/main" id="{81499408-A64C-18DE-96FD-788CEDF298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0401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 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42900" y="1437452"/>
            <a:ext cx="15240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IMPERO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120900" y="1348552"/>
            <a:ext cx="1866900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composto da più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 200 Stati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406900" y="1348552"/>
            <a:ext cx="2959100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l’imperatore aveva un potere concreto solo sui territori che amministrava direttamente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/>
          <p:nvPr/>
        </p:nvCxnSpPr>
        <p:spPr>
          <a:xfrm>
            <a:off x="1866900" y="1582173"/>
            <a:ext cx="254000" cy="5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>
            <a:stCxn id="7" idx="3"/>
            <a:endCxn id="8" idx="1"/>
          </p:cNvCxnSpPr>
          <p:nvPr/>
        </p:nvCxnSpPr>
        <p:spPr>
          <a:xfrm>
            <a:off x="3987800" y="1582748"/>
            <a:ext cx="419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42900" y="2431736"/>
            <a:ext cx="16256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CONFEDERAZIONE SVIZZERA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987800" y="2172606"/>
            <a:ext cx="1016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1291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73300" y="2351200"/>
            <a:ext cx="1866900" cy="652403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 dall’unione dei cantoni Uri, Svitto e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Unterwalden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stCxn id="13" idx="3"/>
            <a:endCxn id="16" idx="1"/>
          </p:cNvCxnSpPr>
          <p:nvPr/>
        </p:nvCxnSpPr>
        <p:spPr>
          <a:xfrm>
            <a:off x="1968500" y="2670099"/>
            <a:ext cx="304800" cy="730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16" idx="3"/>
          </p:cNvCxnSpPr>
          <p:nvPr/>
        </p:nvCxnSpPr>
        <p:spPr>
          <a:xfrm>
            <a:off x="4140200" y="2677402"/>
            <a:ext cx="1054100" cy="9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6350000" y="2261476"/>
            <a:ext cx="23622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corso del Trecento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5194300" y="2444129"/>
            <a:ext cx="1295400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aggiunsero altri cantoni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2273300" y="3252284"/>
            <a:ext cx="1866900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rafforzò grazie alla potenza dell’esercito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>
            <a:stCxn id="16" idx="2"/>
            <a:endCxn id="27" idx="0"/>
          </p:cNvCxnSpPr>
          <p:nvPr/>
        </p:nvCxnSpPr>
        <p:spPr>
          <a:xfrm>
            <a:off x="3206750" y="3003603"/>
            <a:ext cx="0" cy="24868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342900" y="4081026"/>
            <a:ext cx="16256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REGNO DI UNGHERIA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2425700" y="4081026"/>
            <a:ext cx="2349500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dovette affrontare la minaccia dei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Turchi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dei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Mongoli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2 32"/>
          <p:cNvCxnSpPr>
            <a:stCxn id="31" idx="3"/>
            <a:endCxn id="32" idx="1"/>
          </p:cNvCxnSpPr>
          <p:nvPr/>
        </p:nvCxnSpPr>
        <p:spPr>
          <a:xfrm flipV="1">
            <a:off x="1968500" y="4315222"/>
            <a:ext cx="457200" cy="41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342900" y="4970273"/>
            <a:ext cx="16256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AREA BALTICA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2120900" y="5349021"/>
            <a:ext cx="35814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molte città facevano parte della LEGA ANSEATICA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6032500" y="5349021"/>
            <a:ext cx="26797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non divenne mai uno Stato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2120900" y="5788769"/>
            <a:ext cx="30734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Regni di Danimarca, Norvegia e Svezia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5600700" y="5785802"/>
            <a:ext cx="26797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avevano poco peso politico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2120900" y="6225550"/>
            <a:ext cx="25527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il Regno di Polonia e Lituania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5054600" y="6225550"/>
            <a:ext cx="33782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la maggiore potenza dell’Europa orientale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3" name="Connettore 2 42"/>
          <p:cNvCxnSpPr>
            <a:stCxn id="37" idx="3"/>
            <a:endCxn id="38" idx="1"/>
          </p:cNvCxnSpPr>
          <p:nvPr/>
        </p:nvCxnSpPr>
        <p:spPr>
          <a:xfrm>
            <a:off x="5702300" y="5491212"/>
            <a:ext cx="330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stCxn id="39" idx="3"/>
            <a:endCxn id="40" idx="1"/>
          </p:cNvCxnSpPr>
          <p:nvPr/>
        </p:nvCxnSpPr>
        <p:spPr>
          <a:xfrm flipV="1">
            <a:off x="5194300" y="5927993"/>
            <a:ext cx="406400" cy="29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stCxn id="41" idx="3"/>
            <a:endCxn id="42" idx="1"/>
          </p:cNvCxnSpPr>
          <p:nvPr/>
        </p:nvCxnSpPr>
        <p:spPr>
          <a:xfrm>
            <a:off x="4673600" y="6367741"/>
            <a:ext cx="3810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1 53"/>
          <p:cNvCxnSpPr>
            <a:stCxn id="36" idx="2"/>
          </p:cNvCxnSpPr>
          <p:nvPr/>
        </p:nvCxnSpPr>
        <p:spPr>
          <a:xfrm flipH="1">
            <a:off x="1143000" y="5259714"/>
            <a:ext cx="12700" cy="110802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endCxn id="41" idx="1"/>
          </p:cNvCxnSpPr>
          <p:nvPr/>
        </p:nvCxnSpPr>
        <p:spPr>
          <a:xfrm>
            <a:off x="1155700" y="6367741"/>
            <a:ext cx="965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>
            <a:endCxn id="39" idx="1"/>
          </p:cNvCxnSpPr>
          <p:nvPr/>
        </p:nvCxnSpPr>
        <p:spPr>
          <a:xfrm>
            <a:off x="1155700" y="5927993"/>
            <a:ext cx="965200" cy="29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>
            <a:endCxn id="37" idx="1"/>
          </p:cNvCxnSpPr>
          <p:nvPr/>
        </p:nvCxnSpPr>
        <p:spPr>
          <a:xfrm flipV="1">
            <a:off x="1155700" y="5491212"/>
            <a:ext cx="965200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Ovale 6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7667625" y="1256546"/>
            <a:ext cx="1333500" cy="652403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illustre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MASSIMILIANO d’ASBURGO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0" name="Connettore 2 69"/>
          <p:cNvCxnSpPr>
            <a:stCxn id="8" idx="3"/>
            <a:endCxn id="69" idx="1"/>
          </p:cNvCxnSpPr>
          <p:nvPr/>
        </p:nvCxnSpPr>
        <p:spPr>
          <a:xfrm>
            <a:off x="7366000" y="1582748"/>
            <a:ext cx="3016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5">
            <a:extLst>
              <a:ext uri="{FF2B5EF4-FFF2-40B4-BE49-F238E27FC236}">
                <a16:creationId xmlns:a16="http://schemas.microsoft.com/office/drawing/2014/main" id="{14C0042D-22E2-0B8D-38BC-74F46C3EF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76594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 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42900" y="1437452"/>
            <a:ext cx="15240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RUSSIA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759200" y="1178292"/>
            <a:ext cx="23622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1100 e il 1250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120900" y="1348552"/>
            <a:ext cx="1866900" cy="468392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stata in parte occupata dai Mongoli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/>
          <p:nvPr/>
        </p:nvCxnSpPr>
        <p:spPr>
          <a:xfrm>
            <a:off x="1866900" y="1582173"/>
            <a:ext cx="254000" cy="5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42900" y="2041892"/>
            <a:ext cx="2019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1478</a:t>
            </a:r>
            <a:r>
              <a:rPr lang="it-IT" dirty="0"/>
              <a:t> e il </a:t>
            </a:r>
            <a:r>
              <a:rPr lang="it-IT" b="1" dirty="0"/>
              <a:t>1480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120900" y="2212152"/>
            <a:ext cx="18669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IVAN III IL GRANDE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9" idx="2"/>
            <a:endCxn id="13" idx="0"/>
          </p:cNvCxnSpPr>
          <p:nvPr/>
        </p:nvCxnSpPr>
        <p:spPr>
          <a:xfrm>
            <a:off x="3054350" y="1816944"/>
            <a:ext cx="0" cy="3952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2120900" y="2872552"/>
            <a:ext cx="1866900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cacciò i Mongoli e si proclamò ZAR DI TUTTE LE RUSSIE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445000" y="2212152"/>
            <a:ext cx="2324100" cy="284381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signore del Principato di Mosca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18"/>
          <p:cNvCxnSpPr>
            <a:stCxn id="13" idx="3"/>
            <a:endCxn id="18" idx="1"/>
          </p:cNvCxnSpPr>
          <p:nvPr/>
        </p:nvCxnSpPr>
        <p:spPr>
          <a:xfrm flipV="1">
            <a:off x="3987800" y="2354343"/>
            <a:ext cx="457200" cy="25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13" idx="2"/>
            <a:endCxn id="17" idx="0"/>
          </p:cNvCxnSpPr>
          <p:nvPr/>
        </p:nvCxnSpPr>
        <p:spPr>
          <a:xfrm>
            <a:off x="3054350" y="2501593"/>
            <a:ext cx="0" cy="3709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4356100" y="2872552"/>
            <a:ext cx="1866900" cy="652403"/>
          </a:xfrm>
          <a:prstGeom prst="roundRect">
            <a:avLst>
              <a:gd name="adj" fmla="val 14003"/>
            </a:avLst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considerava erede dell’Impero romano e dell’Impero bizantino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stCxn id="17" idx="3"/>
            <a:endCxn id="25" idx="1"/>
          </p:cNvCxnSpPr>
          <p:nvPr/>
        </p:nvCxnSpPr>
        <p:spPr>
          <a:xfrm flipV="1">
            <a:off x="3987800" y="3198754"/>
            <a:ext cx="368300" cy="58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e 2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ED21D2C3-831E-2098-4E82-360FAD96F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889" y="3650159"/>
            <a:ext cx="5888421" cy="3203626"/>
          </a:xfrm>
          <a:prstGeom prst="rect">
            <a:avLst/>
          </a:prstGeom>
        </p:spPr>
      </p:pic>
      <p:sp>
        <p:nvSpPr>
          <p:cNvPr id="7" name="Rettangolo 5">
            <a:extLst>
              <a:ext uri="{FF2B5EF4-FFF2-40B4-BE49-F238E27FC236}">
                <a16:creationId xmlns:a16="http://schemas.microsoft.com/office/drawing/2014/main" id="{9C842EE5-D1A2-1951-871F-42A3EE9CA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B54813C-BA18-AAD0-5D50-EDCBF0BC3E06}"/>
              </a:ext>
            </a:extLst>
          </p:cNvPr>
          <p:cNvSpPr txBox="1"/>
          <p:nvPr/>
        </p:nvSpPr>
        <p:spPr>
          <a:xfrm>
            <a:off x="7257421" y="6392120"/>
            <a:ext cx="110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Mosca, Museo di Mosca/Opera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878445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 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560914" y="944405"/>
            <a:ext cx="57912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caduta di Costantinopoli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50825" y="1724906"/>
            <a:ext cx="1016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1310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130300" y="1940697"/>
            <a:ext cx="11049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 TURCHI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603500" y="1847055"/>
            <a:ext cx="1612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popolo nomade dell’Asia Orientale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8" idx="3"/>
            <a:endCxn id="9" idx="1"/>
          </p:cNvCxnSpPr>
          <p:nvPr/>
        </p:nvCxnSpPr>
        <p:spPr>
          <a:xfrm>
            <a:off x="2235200" y="2085418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4597400" y="1659769"/>
            <a:ext cx="1143000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si era convertito all’islam nel X secolo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stCxn id="9" idx="3"/>
            <a:endCxn id="15" idx="1"/>
          </p:cNvCxnSpPr>
          <p:nvPr/>
        </p:nvCxnSpPr>
        <p:spPr>
          <a:xfrm>
            <a:off x="4216400" y="2085418"/>
            <a:ext cx="3810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8" idx="2"/>
          </p:cNvCxnSpPr>
          <p:nvPr/>
        </p:nvCxnSpPr>
        <p:spPr>
          <a:xfrm>
            <a:off x="1682750" y="2230138"/>
            <a:ext cx="0" cy="2600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876300" y="2508198"/>
            <a:ext cx="1612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guidati da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Othman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2781301" y="2508198"/>
            <a:ext cx="16891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da cui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OTTOMANI</a:t>
            </a:r>
          </a:p>
        </p:txBody>
      </p:sp>
      <p:cxnSp>
        <p:nvCxnSpPr>
          <p:cNvPr id="25" name="Connettore 2 24"/>
          <p:cNvCxnSpPr>
            <a:stCxn id="22" idx="3"/>
            <a:endCxn id="24" idx="1"/>
          </p:cNvCxnSpPr>
          <p:nvPr/>
        </p:nvCxnSpPr>
        <p:spPr>
          <a:xfrm>
            <a:off x="2489200" y="2652919"/>
            <a:ext cx="2921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22" idx="2"/>
          </p:cNvCxnSpPr>
          <p:nvPr/>
        </p:nvCxnSpPr>
        <p:spPr>
          <a:xfrm>
            <a:off x="1682750" y="2797639"/>
            <a:ext cx="0" cy="2894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838200" y="3087121"/>
            <a:ext cx="16891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fondarono uno Stato nella penisola anatolica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2781301" y="3180763"/>
            <a:ext cx="11049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TURCHIA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31" idx="3"/>
            <a:endCxn id="32" idx="1"/>
          </p:cNvCxnSpPr>
          <p:nvPr/>
        </p:nvCxnSpPr>
        <p:spPr>
          <a:xfrm>
            <a:off x="2527300" y="3325484"/>
            <a:ext cx="2540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857250" y="3917898"/>
            <a:ext cx="16510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sottraendo territori all’Impero bizantino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9" name="Connettore 2 38"/>
          <p:cNvCxnSpPr>
            <a:stCxn id="31" idx="2"/>
            <a:endCxn id="38" idx="0"/>
          </p:cNvCxnSpPr>
          <p:nvPr/>
        </p:nvCxnSpPr>
        <p:spPr>
          <a:xfrm>
            <a:off x="1682750" y="3563847"/>
            <a:ext cx="0" cy="3540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stCxn id="38" idx="3"/>
          </p:cNvCxnSpPr>
          <p:nvPr/>
        </p:nvCxnSpPr>
        <p:spPr>
          <a:xfrm>
            <a:off x="2508250" y="4156261"/>
            <a:ext cx="2730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2781300" y="3917898"/>
            <a:ext cx="24638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si sentiva minacciato e chiese aiuto al papa e a tutta la cristianità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5613400" y="4011540"/>
            <a:ext cx="205422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risposero solo 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SERBI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7566025" y="4484238"/>
            <a:ext cx="1016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1389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5613400" y="4654498"/>
            <a:ext cx="2054225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furono massacrati nella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battaglia della piana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dei Merli</a:t>
            </a:r>
          </a:p>
        </p:txBody>
      </p:sp>
      <p:cxnSp>
        <p:nvCxnSpPr>
          <p:cNvPr id="51" name="Connettore 2 50"/>
          <p:cNvCxnSpPr>
            <a:stCxn id="46" idx="3"/>
            <a:endCxn id="47" idx="1"/>
          </p:cNvCxnSpPr>
          <p:nvPr/>
        </p:nvCxnSpPr>
        <p:spPr>
          <a:xfrm>
            <a:off x="5245100" y="4156261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stCxn id="47" idx="2"/>
            <a:endCxn id="50" idx="0"/>
          </p:cNvCxnSpPr>
          <p:nvPr/>
        </p:nvCxnSpPr>
        <p:spPr>
          <a:xfrm>
            <a:off x="6640513" y="4300981"/>
            <a:ext cx="0" cy="3535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CasellaDiTesto 63"/>
          <p:cNvSpPr txBox="1"/>
          <p:nvPr/>
        </p:nvSpPr>
        <p:spPr>
          <a:xfrm>
            <a:off x="3886201" y="4509776"/>
            <a:ext cx="1016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1402</a:t>
            </a:r>
          </a:p>
        </p:txBody>
      </p:sp>
      <p:sp>
        <p:nvSpPr>
          <p:cNvPr id="65" name="CasellaDiTesto 64"/>
          <p:cNvSpPr txBox="1"/>
          <p:nvPr/>
        </p:nvSpPr>
        <p:spPr>
          <a:xfrm>
            <a:off x="2235199" y="4680036"/>
            <a:ext cx="17653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occuparono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Bulgaria</a:t>
            </a:r>
          </a:p>
        </p:txBody>
      </p:sp>
      <p:sp>
        <p:nvSpPr>
          <p:cNvPr id="66" name="CasellaDiTesto 65"/>
          <p:cNvSpPr txBox="1"/>
          <p:nvPr/>
        </p:nvSpPr>
        <p:spPr>
          <a:xfrm>
            <a:off x="3886201" y="5148250"/>
            <a:ext cx="1016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1431</a:t>
            </a:r>
          </a:p>
        </p:txBody>
      </p:sp>
      <p:sp>
        <p:nvSpPr>
          <p:cNvPr id="67" name="CasellaDiTesto 66"/>
          <p:cNvSpPr txBox="1"/>
          <p:nvPr/>
        </p:nvSpPr>
        <p:spPr>
          <a:xfrm>
            <a:off x="3886201" y="5843276"/>
            <a:ext cx="1016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1446</a:t>
            </a:r>
          </a:p>
        </p:txBody>
      </p:sp>
      <p:sp>
        <p:nvSpPr>
          <p:cNvPr id="68" name="CasellaDiTesto 67"/>
          <p:cNvSpPr txBox="1"/>
          <p:nvPr/>
        </p:nvSpPr>
        <p:spPr>
          <a:xfrm>
            <a:off x="2235199" y="5344048"/>
            <a:ext cx="17653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occuparono l’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Albania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2235199" y="6039074"/>
            <a:ext cx="17653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occuparono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Grecia</a:t>
            </a:r>
          </a:p>
        </p:txBody>
      </p:sp>
      <p:cxnSp>
        <p:nvCxnSpPr>
          <p:cNvPr id="71" name="Connettore 1 70"/>
          <p:cNvCxnSpPr>
            <a:stCxn id="38" idx="2"/>
          </p:cNvCxnSpPr>
          <p:nvPr/>
        </p:nvCxnSpPr>
        <p:spPr>
          <a:xfrm>
            <a:off x="1682750" y="4394624"/>
            <a:ext cx="0" cy="178917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2 72"/>
          <p:cNvCxnSpPr>
            <a:endCxn id="69" idx="1"/>
          </p:cNvCxnSpPr>
          <p:nvPr/>
        </p:nvCxnSpPr>
        <p:spPr>
          <a:xfrm>
            <a:off x="1682750" y="6183795"/>
            <a:ext cx="5524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ttore 2 75"/>
          <p:cNvCxnSpPr>
            <a:endCxn id="68" idx="1"/>
          </p:cNvCxnSpPr>
          <p:nvPr/>
        </p:nvCxnSpPr>
        <p:spPr>
          <a:xfrm>
            <a:off x="1682750" y="5488769"/>
            <a:ext cx="5524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ttore 2 78"/>
          <p:cNvCxnSpPr>
            <a:endCxn id="65" idx="1"/>
          </p:cNvCxnSpPr>
          <p:nvPr/>
        </p:nvCxnSpPr>
        <p:spPr>
          <a:xfrm>
            <a:off x="1682750" y="4824757"/>
            <a:ext cx="5524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Ovale 8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D177C149-CE95-830B-6586-1275D3EC8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555" y="1520894"/>
            <a:ext cx="2292439" cy="2118575"/>
          </a:xfrm>
          <a:prstGeom prst="rect">
            <a:avLst/>
          </a:prstGeom>
        </p:spPr>
      </p:pic>
      <p:sp>
        <p:nvSpPr>
          <p:cNvPr id="10" name="Rettangolo 5">
            <a:extLst>
              <a:ext uri="{FF2B5EF4-FFF2-40B4-BE49-F238E27FC236}">
                <a16:creationId xmlns:a16="http://schemas.microsoft.com/office/drawing/2014/main" id="{2D73F9DC-995E-F460-BBA7-58744D0B8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413709-D198-4982-8B3E-A2DD5674F971}"/>
              </a:ext>
            </a:extLst>
          </p:cNvPr>
          <p:cNvSpPr txBox="1"/>
          <p:nvPr/>
        </p:nvSpPr>
        <p:spPr>
          <a:xfrm>
            <a:off x="6402677" y="3594202"/>
            <a:ext cx="2326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Istanbul, Topkapi Sarayi Museum Library/Opera in Pubblico Dominio </a:t>
            </a:r>
          </a:p>
        </p:txBody>
      </p:sp>
    </p:spTree>
    <p:extLst>
      <p:ext uri="{BB962C8B-B14F-4D97-AF65-F5344CB8AC3E}">
        <p14:creationId xmlns:p14="http://schemas.microsoft.com/office/powerpoint/2010/main" val="2508430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 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50824" y="1104463"/>
            <a:ext cx="165417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6 aprile </a:t>
            </a:r>
            <a:r>
              <a:rPr lang="it-IT" b="1" dirty="0"/>
              <a:t>1453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797050" y="1300261"/>
            <a:ext cx="1612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l’esercito ottomano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924300" y="1300261"/>
            <a:ext cx="222002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del sultano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MAOMETTO II</a:t>
            </a:r>
          </a:p>
        </p:txBody>
      </p:sp>
      <p:cxnSp>
        <p:nvCxnSpPr>
          <p:cNvPr id="9" name="Connettore 2 8"/>
          <p:cNvCxnSpPr>
            <a:cxnSpLocks/>
            <a:stCxn id="7" idx="3"/>
            <a:endCxn id="8" idx="1"/>
          </p:cNvCxnSpPr>
          <p:nvPr/>
        </p:nvCxnSpPr>
        <p:spPr>
          <a:xfrm>
            <a:off x="3409950" y="1444982"/>
            <a:ext cx="5143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1851025" y="1940697"/>
            <a:ext cx="150495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ASSEDIÒ COSTANTINOPOLI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7" idx="2"/>
            <a:endCxn id="12" idx="0"/>
          </p:cNvCxnSpPr>
          <p:nvPr/>
        </p:nvCxnSpPr>
        <p:spPr>
          <a:xfrm>
            <a:off x="2603500" y="1589702"/>
            <a:ext cx="0" cy="3509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152400" y="2564963"/>
            <a:ext cx="17525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29 maggio </a:t>
            </a:r>
            <a:r>
              <a:rPr lang="it-IT" b="1" dirty="0"/>
              <a:t>1453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1851025" y="2766197"/>
            <a:ext cx="150495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CITTÀ CADDE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18"/>
          <p:cNvCxnSpPr>
            <a:stCxn id="12" idx="2"/>
            <a:endCxn id="18" idx="0"/>
          </p:cNvCxnSpPr>
          <p:nvPr/>
        </p:nvCxnSpPr>
        <p:spPr>
          <a:xfrm>
            <a:off x="2603500" y="2417423"/>
            <a:ext cx="0" cy="3487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3822700" y="2766197"/>
            <a:ext cx="27051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mura furono abbattute dai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cannoni</a:t>
            </a:r>
          </a:p>
        </p:txBody>
      </p:sp>
      <p:cxnSp>
        <p:nvCxnSpPr>
          <p:cNvPr id="23" name="Connettore 2 22"/>
          <p:cNvCxnSpPr>
            <a:stCxn id="18" idx="3"/>
            <a:endCxn id="22" idx="1"/>
          </p:cNvCxnSpPr>
          <p:nvPr/>
        </p:nvCxnSpPr>
        <p:spPr>
          <a:xfrm>
            <a:off x="3355975" y="2910918"/>
            <a:ext cx="466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1473200" y="3476556"/>
            <a:ext cx="2260600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dopo mille anni di storia l’Impero romano d’Oriente cessò di esistere</a:t>
            </a:r>
            <a:endParaRPr lang="it-IT" sz="1100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stCxn id="18" idx="2"/>
            <a:endCxn id="26" idx="0"/>
          </p:cNvCxnSpPr>
          <p:nvPr/>
        </p:nvCxnSpPr>
        <p:spPr>
          <a:xfrm>
            <a:off x="2603500" y="3055638"/>
            <a:ext cx="0" cy="42091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4283075" y="3658037"/>
            <a:ext cx="224472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fu la fine di un’epoca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stCxn id="26" idx="3"/>
            <a:endCxn id="30" idx="1"/>
          </p:cNvCxnSpPr>
          <p:nvPr/>
        </p:nvCxnSpPr>
        <p:spPr>
          <a:xfrm>
            <a:off x="3733800" y="3802758"/>
            <a:ext cx="5492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6746875" y="3476556"/>
            <a:ext cx="2260600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il Mediterraneo non fu più uno spazio di comunicazione e traffico tra Europa e Asia</a:t>
            </a:r>
            <a:endParaRPr lang="it-IT" sz="1100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36" name="Connettore 2 35"/>
          <p:cNvCxnSpPr>
            <a:stCxn id="30" idx="3"/>
            <a:endCxn id="35" idx="1"/>
          </p:cNvCxnSpPr>
          <p:nvPr/>
        </p:nvCxnSpPr>
        <p:spPr>
          <a:xfrm>
            <a:off x="6527800" y="3802758"/>
            <a:ext cx="2190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1473200" y="4455297"/>
            <a:ext cx="22606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conquiste proseguirono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4" name="Connettore 2 43"/>
          <p:cNvCxnSpPr>
            <a:stCxn id="26" idx="2"/>
            <a:endCxn id="43" idx="0"/>
          </p:cNvCxnSpPr>
          <p:nvPr/>
        </p:nvCxnSpPr>
        <p:spPr>
          <a:xfrm>
            <a:off x="2603500" y="4128959"/>
            <a:ext cx="0" cy="3263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/>
          <p:cNvSpPr txBox="1"/>
          <p:nvPr/>
        </p:nvSpPr>
        <p:spPr>
          <a:xfrm>
            <a:off x="3733800" y="4892076"/>
            <a:ext cx="4648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occupata </a:t>
            </a:r>
            <a:r>
              <a:rPr lang="it-IT" sz="110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>
                <a:solidFill>
                  <a:srgbClr val="000000"/>
                </a:solidFill>
                <a:latin typeface="Arial"/>
                <a:cs typeface="Arial"/>
              </a:rPr>
              <a:t>Crimea,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la piazzaforte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Caffa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strappata a Genova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8" name="CasellaDiTesto 47"/>
          <p:cNvSpPr txBox="1"/>
          <p:nvPr/>
        </p:nvSpPr>
        <p:spPr>
          <a:xfrm>
            <a:off x="3733800" y="5346534"/>
            <a:ext cx="4648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completata la conquista della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Grecia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delle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isole del mar Egeo 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3733799" y="5806476"/>
            <a:ext cx="257778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occupata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Otranto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, in Puglia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3733800" y="6212876"/>
            <a:ext cx="4152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altre conquiste avvennero in seguito con i successori di Maometto II: 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Bayasid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II, Solimano e Solimano II il Magnifico</a:t>
            </a:r>
          </a:p>
        </p:txBody>
      </p:sp>
      <p:sp>
        <p:nvSpPr>
          <p:cNvPr id="51" name="Ovale 5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cxnSp>
        <p:nvCxnSpPr>
          <p:cNvPr id="53" name="Connettore 1 52"/>
          <p:cNvCxnSpPr>
            <a:stCxn id="43" idx="2"/>
          </p:cNvCxnSpPr>
          <p:nvPr/>
        </p:nvCxnSpPr>
        <p:spPr>
          <a:xfrm>
            <a:off x="2603500" y="4744738"/>
            <a:ext cx="0" cy="170686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/>
          <p:cNvCxnSpPr>
            <a:endCxn id="50" idx="1"/>
          </p:cNvCxnSpPr>
          <p:nvPr/>
        </p:nvCxnSpPr>
        <p:spPr>
          <a:xfrm flipV="1">
            <a:off x="2603500" y="6451239"/>
            <a:ext cx="1130300" cy="3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/>
          <p:nvPr/>
        </p:nvCxnSpPr>
        <p:spPr>
          <a:xfrm flipV="1">
            <a:off x="2603500" y="5955939"/>
            <a:ext cx="1130300" cy="3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/>
          <p:nvPr/>
        </p:nvCxnSpPr>
        <p:spPr>
          <a:xfrm flipV="1">
            <a:off x="2603500" y="5498739"/>
            <a:ext cx="1130300" cy="3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/>
          <p:nvPr/>
        </p:nvCxnSpPr>
        <p:spPr>
          <a:xfrm flipV="1">
            <a:off x="2603500" y="5054239"/>
            <a:ext cx="1130300" cy="3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5">
            <a:extLst>
              <a:ext uri="{FF2B5EF4-FFF2-40B4-BE49-F238E27FC236}">
                <a16:creationId xmlns:a16="http://schemas.microsoft.com/office/drawing/2014/main" id="{872D600A-1FB8-CD02-20F5-995E3957C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50383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 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524001" y="952500"/>
            <a:ext cx="579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Un mondo che cambia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69051" y="1868926"/>
            <a:ext cx="175445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Nell’Alto Medioevo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164911" y="2131388"/>
            <a:ext cx="22352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l’attenzione delle persone era concentrata sulla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religione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933511" y="2131388"/>
            <a:ext cx="29464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sulla via da seguire per la salvezza della propria anima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cxnSpLocks/>
            <a:stCxn id="8" idx="3"/>
            <a:endCxn id="9" idx="1"/>
          </p:cNvCxnSpPr>
          <p:nvPr/>
        </p:nvCxnSpPr>
        <p:spPr>
          <a:xfrm>
            <a:off x="4400111" y="2369751"/>
            <a:ext cx="533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613655" y="2739654"/>
            <a:ext cx="1676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corso del Basso Medioevo</a:t>
            </a:r>
            <a:endParaRPr lang="it-IT" b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2164911" y="3102779"/>
            <a:ext cx="22352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ci fu un CAMBIAMENTO DI MENTALITÀ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4933511" y="3102779"/>
            <a:ext cx="29464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si orientò anche anche verso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valori immediati e terreni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/>
          <p:nvPr/>
        </p:nvCxnSpPr>
        <p:spPr>
          <a:xfrm>
            <a:off x="4400111" y="3373051"/>
            <a:ext cx="533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cxnSpLocks/>
            <a:stCxn id="7" idx="2"/>
            <a:endCxn id="13" idx="0"/>
          </p:cNvCxnSpPr>
          <p:nvPr/>
        </p:nvCxnSpPr>
        <p:spPr>
          <a:xfrm>
            <a:off x="1446280" y="2209445"/>
            <a:ext cx="5575" cy="5302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4933511" y="4049980"/>
            <a:ext cx="2946400" cy="664012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cercava di DARE UN SENSO ALLA VITA, migliorandola e rendendola più accettabile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15" idx="2"/>
            <a:endCxn id="20" idx="0"/>
          </p:cNvCxnSpPr>
          <p:nvPr/>
        </p:nvCxnSpPr>
        <p:spPr>
          <a:xfrm>
            <a:off x="6406711" y="3579505"/>
            <a:ext cx="0" cy="4704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557901" y="4888164"/>
            <a:ext cx="178791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1400</a:t>
            </a:r>
            <a:r>
              <a:rPr lang="it-IT" dirty="0"/>
              <a:t> e il </a:t>
            </a:r>
            <a:r>
              <a:rPr lang="it-IT" b="1" dirty="0"/>
              <a:t>1480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2215713" y="5143907"/>
            <a:ext cx="2235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progredire delle conoscenze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4933510" y="5143907"/>
            <a:ext cx="3578225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generò una NUOVA VISIONE DEL MONDO</a:t>
            </a:r>
            <a:endParaRPr lang="it-IT" sz="1100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>
            <a:stCxn id="26" idx="3"/>
            <a:endCxn id="27" idx="1"/>
          </p:cNvCxnSpPr>
          <p:nvPr/>
        </p:nvCxnSpPr>
        <p:spPr>
          <a:xfrm flipV="1">
            <a:off x="4450913" y="5286098"/>
            <a:ext cx="482597" cy="25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e 30"/>
          <p:cNvSpPr>
            <a:spLocks noChangeAspect="1"/>
          </p:cNvSpPr>
          <p:nvPr/>
        </p:nvSpPr>
        <p:spPr>
          <a:xfrm>
            <a:off x="8463776" y="6168251"/>
            <a:ext cx="537349" cy="537349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cxnSp>
        <p:nvCxnSpPr>
          <p:cNvPr id="32" name="Connettore 2 31"/>
          <p:cNvCxnSpPr>
            <a:cxnSpLocks/>
            <a:stCxn id="13" idx="2"/>
            <a:endCxn id="25" idx="0"/>
          </p:cNvCxnSpPr>
          <p:nvPr/>
        </p:nvCxnSpPr>
        <p:spPr>
          <a:xfrm>
            <a:off x="1451855" y="3318536"/>
            <a:ext cx="1" cy="156962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tangolo 5">
            <a:extLst>
              <a:ext uri="{FF2B5EF4-FFF2-40B4-BE49-F238E27FC236}">
                <a16:creationId xmlns:a16="http://schemas.microsoft.com/office/drawing/2014/main" id="{D87583AA-86FF-451E-5371-F369ACD75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02781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837740D2-79D1-DAF1-30C2-A8284BDB1E3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 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D666567-2C08-31AD-2A7E-5D3AD375778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55424CF-7E50-E6F6-5673-966CAECE3A98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4BEA77-B6B0-0893-1193-F50F0E1886A7}"/>
              </a:ext>
            </a:extLst>
          </p:cNvPr>
          <p:cNvSpPr txBox="1"/>
          <p:nvPr/>
        </p:nvSpPr>
        <p:spPr>
          <a:xfrm>
            <a:off x="325256" y="1159277"/>
            <a:ext cx="127317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Dalla fine del Duecento</a:t>
            </a:r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5241CED-32DB-FF81-1356-3C1FF22C3568}"/>
              </a:ext>
            </a:extLst>
          </p:cNvPr>
          <p:cNvSpPr txBox="1"/>
          <p:nvPr/>
        </p:nvSpPr>
        <p:spPr>
          <a:xfrm>
            <a:off x="1395231" y="1522596"/>
            <a:ext cx="25273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nacque l’esigenza di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MISURARE IL TEMPO CON PRECISIONE</a:t>
            </a:r>
            <a:endParaRPr lang="it-IT" sz="1100" b="1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3BBCF16-608C-DCBB-0D36-9D24E9D21C9C}"/>
              </a:ext>
            </a:extLst>
          </p:cNvPr>
          <p:cNvSpPr txBox="1"/>
          <p:nvPr/>
        </p:nvSpPr>
        <p:spPr>
          <a:xfrm>
            <a:off x="4227331" y="1618283"/>
            <a:ext cx="1993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 parte dei borghesi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210DA26D-2C88-F7AD-3688-9A6089B336C8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3922531" y="1760959"/>
            <a:ext cx="304800" cy="204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9232A520-C077-A978-0A91-0ACBAEDDE656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221231" y="1763004"/>
            <a:ext cx="292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2ACB566-771B-6BE6-A802-08A63F758F01}"/>
              </a:ext>
            </a:extLst>
          </p:cNvPr>
          <p:cNvSpPr txBox="1"/>
          <p:nvPr/>
        </p:nvSpPr>
        <p:spPr>
          <a:xfrm>
            <a:off x="6513331" y="1593438"/>
            <a:ext cx="2247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i quali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tempo era denaro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1D0193B-F565-11C0-EE55-115AF1715FBD}"/>
              </a:ext>
            </a:extLst>
          </p:cNvPr>
          <p:cNvSpPr txBox="1"/>
          <p:nvPr/>
        </p:nvSpPr>
        <p:spPr>
          <a:xfrm>
            <a:off x="1395231" y="2303170"/>
            <a:ext cx="25273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introdotto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OROLOGIO MECCANICO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F1FBFBF5-998E-721D-9E1E-1F612927FD24}"/>
              </a:ext>
            </a:extLst>
          </p:cNvPr>
          <p:cNvCxnSpPr>
            <a:cxnSpLocks/>
            <a:stCxn id="7" idx="2"/>
            <a:endCxn id="12" idx="0"/>
          </p:cNvCxnSpPr>
          <p:nvPr/>
        </p:nvCxnSpPr>
        <p:spPr>
          <a:xfrm>
            <a:off x="2658881" y="1999322"/>
            <a:ext cx="0" cy="3038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AC2D7FB-68B3-B0E1-FAFE-A25E10CB3BFE}"/>
              </a:ext>
            </a:extLst>
          </p:cNvPr>
          <p:cNvSpPr txBox="1"/>
          <p:nvPr/>
        </p:nvSpPr>
        <p:spPr>
          <a:xfrm>
            <a:off x="325256" y="3173814"/>
            <a:ext cx="12731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1250</a:t>
            </a:r>
            <a:endParaRPr lang="it-IT" b="1" dirty="0"/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D5946485-79EA-483F-2B47-973BF9FF7A38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>
            <a:off x="3903481" y="3720629"/>
            <a:ext cx="34143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7271A492-74E2-4ED4-AD8D-7B4C4463D24F}"/>
              </a:ext>
            </a:extLst>
          </p:cNvPr>
          <p:cNvSpPr txBox="1"/>
          <p:nvPr/>
        </p:nvSpPr>
        <p:spPr>
          <a:xfrm>
            <a:off x="1395231" y="3388623"/>
            <a:ext cx="250825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MEDICINA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tornò a considerare le conoscenze degli antichi greci e romani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365CD392-5175-9A48-B9B5-D617673BAD46}"/>
              </a:ext>
            </a:extLst>
          </p:cNvPr>
          <p:cNvSpPr txBox="1"/>
          <p:nvPr/>
        </p:nvSpPr>
        <p:spPr>
          <a:xfrm>
            <a:off x="4244915" y="3388623"/>
            <a:ext cx="3302977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si ritornò a dare importanza all’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osservazione dei sintomi 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 alla formulazione di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diagnosi accurate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CC2E7757-F556-3094-2F62-6F538FBDA723}"/>
              </a:ext>
            </a:extLst>
          </p:cNvPr>
          <p:cNvSpPr txBox="1"/>
          <p:nvPr/>
        </p:nvSpPr>
        <p:spPr>
          <a:xfrm>
            <a:off x="325256" y="4273024"/>
            <a:ext cx="127317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1350 e</a:t>
            </a:r>
          </a:p>
          <a:p>
            <a:pPr>
              <a:defRPr/>
            </a:pPr>
            <a:r>
              <a:rPr lang="it-IT" dirty="0"/>
              <a:t> il 1400</a:t>
            </a:r>
            <a:endParaRPr lang="it-IT" b="1" dirty="0"/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74317A34-9371-1014-E744-5E45BD7B48FD}"/>
              </a:ext>
            </a:extLst>
          </p:cNvPr>
          <p:cNvSpPr txBox="1"/>
          <p:nvPr/>
        </p:nvSpPr>
        <p:spPr>
          <a:xfrm>
            <a:off x="1395231" y="4613543"/>
            <a:ext cx="250825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si sviluppò un movimento che influenzò gli studi e la cultura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74405A69-C55A-0DCA-5663-A88621BF9342}"/>
              </a:ext>
            </a:extLst>
          </p:cNvPr>
          <p:cNvSpPr txBox="1"/>
          <p:nvPr/>
        </p:nvSpPr>
        <p:spPr>
          <a:xfrm>
            <a:off x="4244915" y="4714108"/>
            <a:ext cx="22098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prima in Italia e poi in Europa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8" name="Connettore 2 37">
            <a:extLst>
              <a:ext uri="{FF2B5EF4-FFF2-40B4-BE49-F238E27FC236}">
                <a16:creationId xmlns:a16="http://schemas.microsoft.com/office/drawing/2014/main" id="{17DB6CA4-D213-9AD2-E988-FC8A287A4BEC}"/>
              </a:ext>
            </a:extLst>
          </p:cNvPr>
          <p:cNvCxnSpPr>
            <a:cxnSpLocks/>
            <a:stCxn id="36" idx="3"/>
            <a:endCxn id="37" idx="1"/>
          </p:cNvCxnSpPr>
          <p:nvPr/>
        </p:nvCxnSpPr>
        <p:spPr>
          <a:xfrm>
            <a:off x="3903481" y="4851906"/>
            <a:ext cx="341434" cy="69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95D21D99-6A99-CC83-FEC6-77EA39B93C08}"/>
              </a:ext>
            </a:extLst>
          </p:cNvPr>
          <p:cNvSpPr txBox="1"/>
          <p:nvPr/>
        </p:nvSpPr>
        <p:spPr>
          <a:xfrm>
            <a:off x="3498784" y="5333017"/>
            <a:ext cx="28194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riscoperta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tradizione greca e latina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2D26500C-6590-3228-A0AF-235590E8DDD3}"/>
              </a:ext>
            </a:extLst>
          </p:cNvPr>
          <p:cNvSpPr txBox="1"/>
          <p:nvPr/>
        </p:nvSpPr>
        <p:spPr>
          <a:xfrm>
            <a:off x="3465331" y="5776365"/>
            <a:ext cx="2819400" cy="664012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affermò un nuovo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metodo di insegnamento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basato sul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libero dialogo tra maestro e allievo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39C1C214-3A8A-15B1-85C2-F278AC8D4C12}"/>
              </a:ext>
            </a:extLst>
          </p:cNvPr>
          <p:cNvSpPr txBox="1"/>
          <p:nvPr/>
        </p:nvSpPr>
        <p:spPr>
          <a:xfrm>
            <a:off x="6668906" y="5776365"/>
            <a:ext cx="16256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interprete di questa mentalità fu il filosofo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NICCOLÒ CUSANO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90239AC8-ECA2-EBBA-116A-E440ADD440AD}"/>
              </a:ext>
            </a:extLst>
          </p:cNvPr>
          <p:cNvCxnSpPr>
            <a:cxnSpLocks/>
            <a:stCxn id="40" idx="3"/>
            <a:endCxn id="41" idx="1"/>
          </p:cNvCxnSpPr>
          <p:nvPr/>
        </p:nvCxnSpPr>
        <p:spPr>
          <a:xfrm>
            <a:off x="6284731" y="6108371"/>
            <a:ext cx="3841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21">
            <a:extLst>
              <a:ext uri="{FF2B5EF4-FFF2-40B4-BE49-F238E27FC236}">
                <a16:creationId xmlns:a16="http://schemas.microsoft.com/office/drawing/2014/main" id="{AA12D666-ED9C-1DAA-0244-46B470E1C241}"/>
              </a:ext>
            </a:extLst>
          </p:cNvPr>
          <p:cNvCxnSpPr>
            <a:cxnSpLocks/>
            <a:stCxn id="36" idx="2"/>
          </p:cNvCxnSpPr>
          <p:nvPr/>
        </p:nvCxnSpPr>
        <p:spPr>
          <a:xfrm>
            <a:off x="2649356" y="5090269"/>
            <a:ext cx="0" cy="103431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>
            <a:extLst>
              <a:ext uri="{FF2B5EF4-FFF2-40B4-BE49-F238E27FC236}">
                <a16:creationId xmlns:a16="http://schemas.microsoft.com/office/drawing/2014/main" id="{6ABA0A2F-2556-E72C-6F6F-0E74546B2590}"/>
              </a:ext>
            </a:extLst>
          </p:cNvPr>
          <p:cNvCxnSpPr>
            <a:cxnSpLocks/>
            <a:endCxn id="40" idx="1"/>
          </p:cNvCxnSpPr>
          <p:nvPr/>
        </p:nvCxnSpPr>
        <p:spPr>
          <a:xfrm>
            <a:off x="2649356" y="6108371"/>
            <a:ext cx="8159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>
            <a:extLst>
              <a:ext uri="{FF2B5EF4-FFF2-40B4-BE49-F238E27FC236}">
                <a16:creationId xmlns:a16="http://schemas.microsoft.com/office/drawing/2014/main" id="{5E8DF7AB-F7FC-CC7D-FD17-79DFD702FC3D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2658881" y="5477738"/>
            <a:ext cx="83990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e 20">
            <a:extLst>
              <a:ext uri="{FF2B5EF4-FFF2-40B4-BE49-F238E27FC236}">
                <a16:creationId xmlns:a16="http://schemas.microsoft.com/office/drawing/2014/main" id="{67FC91F1-1C44-4F41-2597-88FAD21EF3E0}"/>
              </a:ext>
            </a:extLst>
          </p:cNvPr>
          <p:cNvSpPr>
            <a:spLocks noChangeAspect="1"/>
          </p:cNvSpPr>
          <p:nvPr/>
        </p:nvSpPr>
        <p:spPr>
          <a:xfrm>
            <a:off x="8463776" y="6168251"/>
            <a:ext cx="537349" cy="537349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33" name="Rettangolo 5">
            <a:extLst>
              <a:ext uri="{FF2B5EF4-FFF2-40B4-BE49-F238E27FC236}">
                <a16:creationId xmlns:a16="http://schemas.microsoft.com/office/drawing/2014/main" id="{539BE192-E2C7-9EEA-BC1E-AB16638D9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86378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 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250825" y="1024553"/>
            <a:ext cx="127317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1300 e il 1400</a:t>
            </a:r>
            <a:endParaRPr lang="it-IT" b="1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1320800" y="1365072"/>
            <a:ext cx="17018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furono introdotte le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ARMI DA FUOCO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3035841" y="1392733"/>
            <a:ext cx="86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/>
              <a:t>in seguito a</a:t>
            </a:r>
            <a:r>
              <a:rPr lang="it-IT" dirty="0"/>
              <a:t> 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4163060" y="1203127"/>
            <a:ext cx="2565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introduzione della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polvere da sparo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4163060" y="1644968"/>
            <a:ext cx="2565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progressi nella lavorazione del ferro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2 32"/>
          <p:cNvCxnSpPr>
            <a:endCxn id="31" idx="1"/>
          </p:cNvCxnSpPr>
          <p:nvPr/>
        </p:nvCxnSpPr>
        <p:spPr>
          <a:xfrm flipV="1">
            <a:off x="3909060" y="1347848"/>
            <a:ext cx="254000" cy="25558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endCxn id="32" idx="1"/>
          </p:cNvCxnSpPr>
          <p:nvPr/>
        </p:nvCxnSpPr>
        <p:spPr>
          <a:xfrm>
            <a:off x="3909060" y="1603435"/>
            <a:ext cx="254000" cy="1862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1320800" y="2631004"/>
            <a:ext cx="17018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prima 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cannoni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3517900" y="2631004"/>
            <a:ext cx="2565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cambiarono il modo di fare la guerra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stCxn id="29" idx="2"/>
            <a:endCxn id="39" idx="0"/>
          </p:cNvCxnSpPr>
          <p:nvPr/>
        </p:nvCxnSpPr>
        <p:spPr>
          <a:xfrm>
            <a:off x="2171700" y="1841798"/>
            <a:ext cx="0" cy="7892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>
            <a:stCxn id="39" idx="3"/>
            <a:endCxn id="40" idx="1"/>
          </p:cNvCxnSpPr>
          <p:nvPr/>
        </p:nvCxnSpPr>
        <p:spPr>
          <a:xfrm>
            <a:off x="3022600" y="2775725"/>
            <a:ext cx="495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/>
          <p:cNvSpPr txBox="1"/>
          <p:nvPr/>
        </p:nvSpPr>
        <p:spPr>
          <a:xfrm>
            <a:off x="6438900" y="2078990"/>
            <a:ext cx="2476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scompaginavano i battaglioni di fanti e le cariche di cavalleria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6438900" y="2920445"/>
            <a:ext cx="2476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abbattevano le mura delle città durante gli assedi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0" name="Connettore 2 49"/>
          <p:cNvCxnSpPr>
            <a:stCxn id="40" idx="3"/>
            <a:endCxn id="47" idx="1"/>
          </p:cNvCxnSpPr>
          <p:nvPr/>
        </p:nvCxnSpPr>
        <p:spPr>
          <a:xfrm flipV="1">
            <a:off x="6083300" y="2317353"/>
            <a:ext cx="355600" cy="4583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>
            <a:stCxn id="40" idx="3"/>
            <a:endCxn id="49" idx="1"/>
          </p:cNvCxnSpPr>
          <p:nvPr/>
        </p:nvCxnSpPr>
        <p:spPr>
          <a:xfrm>
            <a:off x="6083300" y="2775725"/>
            <a:ext cx="355600" cy="3830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1320800" y="3570804"/>
            <a:ext cx="17018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poi 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fucili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57" name="CasellaDiTesto 56"/>
          <p:cNvSpPr txBox="1"/>
          <p:nvPr/>
        </p:nvSpPr>
        <p:spPr>
          <a:xfrm>
            <a:off x="3517900" y="3570804"/>
            <a:ext cx="2565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grado di bucare le armature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8" name="Connettore 2 57"/>
          <p:cNvCxnSpPr>
            <a:stCxn id="39" idx="2"/>
            <a:endCxn id="56" idx="0"/>
          </p:cNvCxnSpPr>
          <p:nvPr/>
        </p:nvCxnSpPr>
        <p:spPr>
          <a:xfrm>
            <a:off x="2171700" y="2920445"/>
            <a:ext cx="0" cy="6503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>
            <a:cxnSpLocks/>
            <a:stCxn id="56" idx="3"/>
            <a:endCxn id="57" idx="1"/>
          </p:cNvCxnSpPr>
          <p:nvPr/>
        </p:nvCxnSpPr>
        <p:spPr>
          <a:xfrm>
            <a:off x="3022600" y="3715525"/>
            <a:ext cx="495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6">
            <a:extLst>
              <a:ext uri="{FF2B5EF4-FFF2-40B4-BE49-F238E27FC236}">
                <a16:creationId xmlns:a16="http://schemas.microsoft.com/office/drawing/2014/main" id="{264B2782-56D2-EF2A-17AA-8B512ADDF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975" y="4378097"/>
            <a:ext cx="3756235" cy="2042225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0A7BBC12-A658-AC50-2876-19169E8BD262}"/>
              </a:ext>
            </a:extLst>
          </p:cNvPr>
          <p:cNvSpPr>
            <a:spLocks noChangeAspect="1"/>
          </p:cNvSpPr>
          <p:nvPr/>
        </p:nvSpPr>
        <p:spPr>
          <a:xfrm>
            <a:off x="8463776" y="6168251"/>
            <a:ext cx="537349" cy="537349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9" name="Rettangolo 5">
            <a:extLst>
              <a:ext uri="{FF2B5EF4-FFF2-40B4-BE49-F238E27FC236}">
                <a16:creationId xmlns:a16="http://schemas.microsoft.com/office/drawing/2014/main" id="{AE066BBA-601E-8E2C-CD3F-2071F7833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A227372-D2C1-CBE8-D29A-630AD650A120}"/>
              </a:ext>
            </a:extLst>
          </p:cNvPr>
          <p:cNvSpPr txBox="1"/>
          <p:nvPr/>
        </p:nvSpPr>
        <p:spPr>
          <a:xfrm>
            <a:off x="3159659" y="6382604"/>
            <a:ext cx="40921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Milano, Veneranda Biblioteca Ambrosiana/Opera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4183733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 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49224" y="1105258"/>
            <a:ext cx="138747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XV secolo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60499" y="1301056"/>
            <a:ext cx="194310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iniziarono i primi viaggi fuori dal Mediterraneo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000500" y="1301056"/>
            <a:ext cx="22098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Portoghesi furono i primi a esplorare le coste africane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</p:cNvCxnSpPr>
          <p:nvPr/>
        </p:nvCxnSpPr>
        <p:spPr>
          <a:xfrm>
            <a:off x="3403600" y="1539419"/>
            <a:ext cx="596900" cy="85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1460499" y="2029053"/>
            <a:ext cx="1943101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nell’oceano Atlantico</a:t>
            </a:r>
          </a:p>
        </p:txBody>
      </p:sp>
      <p:cxnSp>
        <p:nvCxnSpPr>
          <p:cNvPr id="12" name="Connettore 2 11"/>
          <p:cNvCxnSpPr>
            <a:stCxn id="7" idx="2"/>
            <a:endCxn id="11" idx="0"/>
          </p:cNvCxnSpPr>
          <p:nvPr/>
        </p:nvCxnSpPr>
        <p:spPr>
          <a:xfrm>
            <a:off x="2432050" y="1777782"/>
            <a:ext cx="0" cy="25127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1460499" y="2558356"/>
            <a:ext cx="19431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grazie ad alcuni elementi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819400" y="3024079"/>
            <a:ext cx="27559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fu perfezionata la bussola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819400" y="3465920"/>
            <a:ext cx="27559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il timone fu reso più maneggevole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819400" y="3925779"/>
            <a:ext cx="3892547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si progettarono nuove vele e navi, adatte al mare aperto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2819400" y="4421079"/>
            <a:ext cx="27559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le carte nautiche divennero più precise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2819400" y="4916379"/>
            <a:ext cx="5569687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si diffusero notizie sull’oro presente nell’Africa subsahariana e sulle spezie dell’India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2819400" y="5462479"/>
            <a:ext cx="33909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dopo la conquista di Costantinopoli, l’ultimo tratto della Via della seta passò sotto il controllo turco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6476999" y="5462479"/>
            <a:ext cx="153670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merci divennero più costose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2819400" y="6152456"/>
            <a:ext cx="34163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cercarono nuove rotte per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AGGIRARE LA PRESENZA TURCA</a:t>
            </a:r>
          </a:p>
        </p:txBody>
      </p:sp>
      <p:cxnSp>
        <p:nvCxnSpPr>
          <p:cNvPr id="25" name="Connettore 1 24"/>
          <p:cNvCxnSpPr>
            <a:stCxn id="15" idx="2"/>
          </p:cNvCxnSpPr>
          <p:nvPr/>
        </p:nvCxnSpPr>
        <p:spPr>
          <a:xfrm>
            <a:off x="2432050" y="2847797"/>
            <a:ext cx="0" cy="285450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21" idx="2"/>
            <a:endCxn id="23" idx="0"/>
          </p:cNvCxnSpPr>
          <p:nvPr/>
        </p:nvCxnSpPr>
        <p:spPr>
          <a:xfrm>
            <a:off x="4514850" y="5939205"/>
            <a:ext cx="12700" cy="2132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21" idx="3"/>
            <a:endCxn id="22" idx="1"/>
          </p:cNvCxnSpPr>
          <p:nvPr/>
        </p:nvCxnSpPr>
        <p:spPr>
          <a:xfrm>
            <a:off x="6210300" y="5700842"/>
            <a:ext cx="2666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endCxn id="21" idx="1"/>
          </p:cNvCxnSpPr>
          <p:nvPr/>
        </p:nvCxnSpPr>
        <p:spPr>
          <a:xfrm flipV="1">
            <a:off x="2432050" y="5700842"/>
            <a:ext cx="387350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cxnSpLocks/>
            <a:endCxn id="20" idx="1"/>
          </p:cNvCxnSpPr>
          <p:nvPr/>
        </p:nvCxnSpPr>
        <p:spPr>
          <a:xfrm>
            <a:off x="2432050" y="5057319"/>
            <a:ext cx="387350" cy="378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endCxn id="19" idx="1"/>
          </p:cNvCxnSpPr>
          <p:nvPr/>
        </p:nvCxnSpPr>
        <p:spPr>
          <a:xfrm>
            <a:off x="2432050" y="4562019"/>
            <a:ext cx="387350" cy="378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cxnSpLocks/>
            <a:endCxn id="18" idx="1"/>
          </p:cNvCxnSpPr>
          <p:nvPr/>
        </p:nvCxnSpPr>
        <p:spPr>
          <a:xfrm>
            <a:off x="2432050" y="4070500"/>
            <a:ext cx="3873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endCxn id="17" idx="1"/>
          </p:cNvCxnSpPr>
          <p:nvPr/>
        </p:nvCxnSpPr>
        <p:spPr>
          <a:xfrm>
            <a:off x="2432050" y="3606800"/>
            <a:ext cx="387350" cy="38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endCxn id="16" idx="1"/>
          </p:cNvCxnSpPr>
          <p:nvPr/>
        </p:nvCxnSpPr>
        <p:spPr>
          <a:xfrm>
            <a:off x="2432050" y="3162300"/>
            <a:ext cx="387350" cy="6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stCxn id="11" idx="2"/>
            <a:endCxn id="15" idx="0"/>
          </p:cNvCxnSpPr>
          <p:nvPr/>
        </p:nvCxnSpPr>
        <p:spPr>
          <a:xfrm>
            <a:off x="2432050" y="2318494"/>
            <a:ext cx="0" cy="2398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e 9">
            <a:extLst>
              <a:ext uri="{FF2B5EF4-FFF2-40B4-BE49-F238E27FC236}">
                <a16:creationId xmlns:a16="http://schemas.microsoft.com/office/drawing/2014/main" id="{D5565AA8-BA76-296C-71EC-ADA0B7EE1D94}"/>
              </a:ext>
            </a:extLst>
          </p:cNvPr>
          <p:cNvSpPr>
            <a:spLocks noChangeAspect="1"/>
          </p:cNvSpPr>
          <p:nvPr/>
        </p:nvSpPr>
        <p:spPr>
          <a:xfrm>
            <a:off x="8463776" y="6168251"/>
            <a:ext cx="537349" cy="537349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14" name="Rettangolo 5">
            <a:extLst>
              <a:ext uri="{FF2B5EF4-FFF2-40B4-BE49-F238E27FC236}">
                <a16:creationId xmlns:a16="http://schemas.microsoft.com/office/drawing/2014/main" id="{7E4F822D-D02C-0A30-C884-45C04DEBC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65879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 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301625" y="1186359"/>
            <a:ext cx="12731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1425</a:t>
            </a:r>
            <a:endParaRPr lang="it-IT" b="1" dirty="0"/>
          </a:p>
        </p:txBody>
      </p:sp>
      <p:sp>
        <p:nvSpPr>
          <p:cNvPr id="37" name="CasellaDiTesto 36"/>
          <p:cNvSpPr txBox="1"/>
          <p:nvPr/>
        </p:nvSpPr>
        <p:spPr>
          <a:xfrm>
            <a:off x="1371600" y="1382157"/>
            <a:ext cx="29464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introdotta la 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RAPPRESENTAZIONE PROSPETTICA IN PITTURA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4610100" y="1475799"/>
            <a:ext cx="1231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Italia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9" name="Connettore 2 38"/>
          <p:cNvCxnSpPr>
            <a:stCxn id="37" idx="3"/>
            <a:endCxn id="38" idx="1"/>
          </p:cNvCxnSpPr>
          <p:nvPr/>
        </p:nvCxnSpPr>
        <p:spPr>
          <a:xfrm>
            <a:off x="4318000" y="1620520"/>
            <a:ext cx="292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6261100" y="1288514"/>
            <a:ext cx="24892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 alcuni artisti come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FILIPPO BRUNELLESCHI, MASACCIO, PAOLO UCCELLO e DONATELLO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4" name="Connettore 2 43"/>
          <p:cNvCxnSpPr>
            <a:stCxn id="38" idx="3"/>
            <a:endCxn id="43" idx="1"/>
          </p:cNvCxnSpPr>
          <p:nvPr/>
        </p:nvCxnSpPr>
        <p:spPr>
          <a:xfrm>
            <a:off x="5842000" y="1620520"/>
            <a:ext cx="419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/>
          <p:cNvSpPr txBox="1"/>
          <p:nvPr/>
        </p:nvSpPr>
        <p:spPr>
          <a:xfrm>
            <a:off x="1371600" y="2165102"/>
            <a:ext cx="29464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permetteva di RAFFIGURARE CORRETTAMENTE LA REALTÀ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48" name="Connettore 2 47"/>
          <p:cNvCxnSpPr>
            <a:stCxn id="37" idx="2"/>
            <a:endCxn id="47" idx="0"/>
          </p:cNvCxnSpPr>
          <p:nvPr/>
        </p:nvCxnSpPr>
        <p:spPr>
          <a:xfrm>
            <a:off x="2844800" y="1858883"/>
            <a:ext cx="0" cy="3062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1320800" y="2851517"/>
            <a:ext cx="2946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nelle sue tre dimensioni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2" name="CasellaDiTesto 51"/>
          <p:cNvSpPr txBox="1"/>
          <p:nvPr/>
        </p:nvSpPr>
        <p:spPr>
          <a:xfrm>
            <a:off x="4762500" y="2496980"/>
            <a:ext cx="1231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altezza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3" name="CasellaDiTesto 52"/>
          <p:cNvSpPr txBox="1"/>
          <p:nvPr/>
        </p:nvSpPr>
        <p:spPr>
          <a:xfrm>
            <a:off x="4762500" y="2847252"/>
            <a:ext cx="1231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larghezza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4774075" y="3182934"/>
            <a:ext cx="12319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profondità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6" name="Connettore 2 55"/>
          <p:cNvCxnSpPr>
            <a:cxnSpLocks/>
            <a:stCxn id="47" idx="2"/>
          </p:cNvCxnSpPr>
          <p:nvPr/>
        </p:nvCxnSpPr>
        <p:spPr>
          <a:xfrm>
            <a:off x="2844800" y="2641828"/>
            <a:ext cx="0" cy="1957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cxnSpLocks/>
            <a:stCxn id="51" idx="3"/>
            <a:endCxn id="52" idx="1"/>
          </p:cNvCxnSpPr>
          <p:nvPr/>
        </p:nvCxnSpPr>
        <p:spPr>
          <a:xfrm flipV="1">
            <a:off x="4267200" y="2641701"/>
            <a:ext cx="495300" cy="3545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cxnSpLocks/>
            <a:stCxn id="51" idx="3"/>
            <a:endCxn id="53" idx="1"/>
          </p:cNvCxnSpPr>
          <p:nvPr/>
        </p:nvCxnSpPr>
        <p:spPr>
          <a:xfrm flipV="1">
            <a:off x="4267200" y="2991973"/>
            <a:ext cx="495300" cy="426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>
            <a:cxnSpLocks/>
            <a:stCxn id="51" idx="3"/>
            <a:endCxn id="54" idx="1"/>
          </p:cNvCxnSpPr>
          <p:nvPr/>
        </p:nvCxnSpPr>
        <p:spPr>
          <a:xfrm>
            <a:off x="4267200" y="2996238"/>
            <a:ext cx="506875" cy="3314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e 6">
            <a:extLst>
              <a:ext uri="{FF2B5EF4-FFF2-40B4-BE49-F238E27FC236}">
                <a16:creationId xmlns:a16="http://schemas.microsoft.com/office/drawing/2014/main" id="{B953D90A-0B54-DB96-3073-79C991585A37}"/>
              </a:ext>
            </a:extLst>
          </p:cNvPr>
          <p:cNvSpPr>
            <a:spLocks noChangeAspect="1"/>
          </p:cNvSpPr>
          <p:nvPr/>
        </p:nvSpPr>
        <p:spPr>
          <a:xfrm>
            <a:off x="8463776" y="6168251"/>
            <a:ext cx="537349" cy="537349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7D84855-BD93-054D-86EC-3E056DAC3708}"/>
              </a:ext>
            </a:extLst>
          </p:cNvPr>
          <p:cNvSpPr txBox="1"/>
          <p:nvPr/>
        </p:nvSpPr>
        <p:spPr>
          <a:xfrm>
            <a:off x="301625" y="3706300"/>
            <a:ext cx="138747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1455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F3C6FCA-6A18-2094-893B-9D823D11F36B}"/>
              </a:ext>
            </a:extLst>
          </p:cNvPr>
          <p:cNvSpPr txBox="1"/>
          <p:nvPr/>
        </p:nvSpPr>
        <p:spPr>
          <a:xfrm>
            <a:off x="1473201" y="3902098"/>
            <a:ext cx="25273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l’artigiano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JOHANN GUTENBERG 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produsse un libro (una Bibbia) </a:t>
            </a:r>
            <a:endParaRPr lang="it-IT" sz="1100" b="1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867AE56-8702-6AE0-C2FA-BD285006B4F7}"/>
              </a:ext>
            </a:extLst>
          </p:cNvPr>
          <p:cNvSpPr txBox="1"/>
          <p:nvPr/>
        </p:nvSpPr>
        <p:spPr>
          <a:xfrm>
            <a:off x="4457701" y="3995740"/>
            <a:ext cx="1993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Magonza, in Germania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8">
            <a:extLst>
              <a:ext uri="{FF2B5EF4-FFF2-40B4-BE49-F238E27FC236}">
                <a16:creationId xmlns:a16="http://schemas.microsoft.com/office/drawing/2014/main" id="{91BB8763-5114-E03A-87BA-5AAAF05065E9}"/>
              </a:ext>
            </a:extLst>
          </p:cNvPr>
          <p:cNvCxnSpPr>
            <a:stCxn id="9" idx="3"/>
            <a:endCxn id="10" idx="1"/>
          </p:cNvCxnSpPr>
          <p:nvPr/>
        </p:nvCxnSpPr>
        <p:spPr>
          <a:xfrm>
            <a:off x="4000501" y="4140461"/>
            <a:ext cx="457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C4CEA02-E0B0-26E7-7339-765C00367270}"/>
              </a:ext>
            </a:extLst>
          </p:cNvPr>
          <p:cNvSpPr txBox="1"/>
          <p:nvPr/>
        </p:nvSpPr>
        <p:spPr>
          <a:xfrm>
            <a:off x="1473201" y="4668265"/>
            <a:ext cx="25273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stampato con la tecnica dei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CARATTERI MOBILI</a:t>
            </a:r>
          </a:p>
        </p:txBody>
      </p:sp>
      <p:cxnSp>
        <p:nvCxnSpPr>
          <p:cNvPr id="13" name="Connettore 2 13">
            <a:extLst>
              <a:ext uri="{FF2B5EF4-FFF2-40B4-BE49-F238E27FC236}">
                <a16:creationId xmlns:a16="http://schemas.microsoft.com/office/drawing/2014/main" id="{06D9863D-5495-805B-4B12-CD4506E28D46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2736851" y="4378824"/>
            <a:ext cx="0" cy="2744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C019250-D85E-A531-559F-742FF6969995}"/>
              </a:ext>
            </a:extLst>
          </p:cNvPr>
          <p:cNvSpPr txBox="1"/>
          <p:nvPr/>
        </p:nvSpPr>
        <p:spPr>
          <a:xfrm>
            <a:off x="1473201" y="5428300"/>
            <a:ext cx="2527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stampa ebbe grande successo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85D0D92-30CB-0563-CA5C-319E2B879294}"/>
              </a:ext>
            </a:extLst>
          </p:cNvPr>
          <p:cNvSpPr txBox="1"/>
          <p:nvPr/>
        </p:nvSpPr>
        <p:spPr>
          <a:xfrm>
            <a:off x="4457701" y="5428300"/>
            <a:ext cx="1993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diffuse in tutta Europa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9">
            <a:extLst>
              <a:ext uri="{FF2B5EF4-FFF2-40B4-BE49-F238E27FC236}">
                <a16:creationId xmlns:a16="http://schemas.microsoft.com/office/drawing/2014/main" id="{A6817928-CBDD-EFD9-70D2-7B3E81798007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2736851" y="5144991"/>
            <a:ext cx="0" cy="2693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22">
            <a:extLst>
              <a:ext uri="{FF2B5EF4-FFF2-40B4-BE49-F238E27FC236}">
                <a16:creationId xmlns:a16="http://schemas.microsoft.com/office/drawing/2014/main" id="{7C926403-5AF1-24B2-F9F1-C7D99F60BC09}"/>
              </a:ext>
            </a:extLst>
          </p:cNvPr>
          <p:cNvCxnSpPr>
            <a:stCxn id="14" idx="3"/>
            <a:endCxn id="15" idx="1"/>
          </p:cNvCxnSpPr>
          <p:nvPr/>
        </p:nvCxnSpPr>
        <p:spPr>
          <a:xfrm>
            <a:off x="4000501" y="5573021"/>
            <a:ext cx="457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21A05B6-BD35-EA76-DF5B-458EA7833CD9}"/>
              </a:ext>
            </a:extLst>
          </p:cNvPr>
          <p:cNvSpPr txBox="1"/>
          <p:nvPr/>
        </p:nvSpPr>
        <p:spPr>
          <a:xfrm>
            <a:off x="1473201" y="6014961"/>
            <a:ext cx="25273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ebbe enormi conseguenze sulla cultura e sulla società dell’epoca</a:t>
            </a:r>
            <a:endParaRPr lang="it-IT" sz="1100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9" name="Connettore 2 30">
            <a:extLst>
              <a:ext uri="{FF2B5EF4-FFF2-40B4-BE49-F238E27FC236}">
                <a16:creationId xmlns:a16="http://schemas.microsoft.com/office/drawing/2014/main" id="{51957F70-296C-2CC3-BF3A-8C4AA5450350}"/>
              </a:ext>
            </a:extLst>
          </p:cNvPr>
          <p:cNvCxnSpPr>
            <a:stCxn id="14" idx="2"/>
            <a:endCxn id="18" idx="0"/>
          </p:cNvCxnSpPr>
          <p:nvPr/>
        </p:nvCxnSpPr>
        <p:spPr>
          <a:xfrm>
            <a:off x="2736851" y="5717741"/>
            <a:ext cx="0" cy="2972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77AABCF-4823-7E26-2DDB-6EFC738B52EC}"/>
              </a:ext>
            </a:extLst>
          </p:cNvPr>
          <p:cNvSpPr txBox="1"/>
          <p:nvPr/>
        </p:nvSpPr>
        <p:spPr>
          <a:xfrm>
            <a:off x="4457701" y="5991135"/>
            <a:ext cx="1993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fece circolare rapidamente idee e conoscenze</a:t>
            </a:r>
          </a:p>
        </p:txBody>
      </p:sp>
      <p:cxnSp>
        <p:nvCxnSpPr>
          <p:cNvPr id="21" name="Connettore 2 22">
            <a:extLst>
              <a:ext uri="{FF2B5EF4-FFF2-40B4-BE49-F238E27FC236}">
                <a16:creationId xmlns:a16="http://schemas.microsoft.com/office/drawing/2014/main" id="{C1839FE1-FAA2-C409-0577-D22B981FDCBE}"/>
              </a:ext>
            </a:extLst>
          </p:cNvPr>
          <p:cNvCxnSpPr/>
          <p:nvPr/>
        </p:nvCxnSpPr>
        <p:spPr>
          <a:xfrm>
            <a:off x="3986213" y="6249157"/>
            <a:ext cx="457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F3B1169-A15D-7D84-69F4-0D9E744C7BBA}"/>
              </a:ext>
            </a:extLst>
          </p:cNvPr>
          <p:cNvSpPr txBox="1"/>
          <p:nvPr/>
        </p:nvSpPr>
        <p:spPr>
          <a:xfrm>
            <a:off x="3682679" y="61197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9" name="Rettangolo 5">
            <a:extLst>
              <a:ext uri="{FF2B5EF4-FFF2-40B4-BE49-F238E27FC236}">
                <a16:creationId xmlns:a16="http://schemas.microsoft.com/office/drawing/2014/main" id="{CDD8D593-AD73-3280-6659-C911D13B0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760" y="404813"/>
            <a:ext cx="2729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Quattrocento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18444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1320</TotalTime>
  <Words>1282</Words>
  <Application>Microsoft Office PowerPoint</Application>
  <PresentationFormat>Presentazione su schermo (4:3)</PresentationFormat>
  <Paragraphs>267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74</cp:revision>
  <dcterms:created xsi:type="dcterms:W3CDTF">2020-01-30T09:13:59Z</dcterms:created>
  <dcterms:modified xsi:type="dcterms:W3CDTF">2026-05-12T17:01:04Z</dcterms:modified>
</cp:coreProperties>
</file>