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8B34B8-D9C1-4C38-B15C-244D23793DBA}" v="3" dt="2026-05-19T14:35:53.7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70"/>
    <p:restoredTop sz="94651"/>
  </p:normalViewPr>
  <p:slideViewPr>
    <p:cSldViewPr snapToGrid="0" snapToObjects="1">
      <p:cViewPr varScale="1">
        <p:scale>
          <a:sx n="106" d="100"/>
          <a:sy n="106" d="100"/>
        </p:scale>
        <p:origin x="210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modSld">
      <pc:chgData name="Silvana Gallone" userId="7a5114527312c558" providerId="LiveId" clId="{D634AA42-852E-4215-B5D9-52DE406B3105}" dt="2026-05-19T14:36:08.964" v="69" actId="1076"/>
      <pc:docMkLst>
        <pc:docMk/>
      </pc:docMkLst>
      <pc:sldChg chg="addSp modSp mod">
        <pc:chgData name="Silvana Gallone" userId="7a5114527312c558" providerId="LiveId" clId="{D634AA42-852E-4215-B5D9-52DE406B3105}" dt="2026-05-19T14:35:05.722" v="39" actId="1076"/>
        <pc:sldMkLst>
          <pc:docMk/>
          <pc:sldMk cId="469689281" sldId="256"/>
        </pc:sldMkLst>
        <pc:spChg chg="add mod">
          <ac:chgData name="Silvana Gallone" userId="7a5114527312c558" providerId="LiveId" clId="{D634AA42-852E-4215-B5D9-52DE406B3105}" dt="2026-05-19T14:35:05.722" v="39" actId="1076"/>
          <ac:spMkLst>
            <pc:docMk/>
            <pc:sldMk cId="469689281" sldId="256"/>
            <ac:spMk id="2" creationId="{22372A17-3A4F-9D13-E4DB-6666758E57C3}"/>
          </ac:spMkLst>
        </pc:spChg>
        <pc:picChg chg="mod">
          <ac:chgData name="Silvana Gallone" userId="7a5114527312c558" providerId="LiveId" clId="{D634AA42-852E-4215-B5D9-52DE406B3105}" dt="2026-05-19T14:34:28.564" v="2" actId="1076"/>
          <ac:picMkLst>
            <pc:docMk/>
            <pc:sldMk cId="469689281" sldId="256"/>
            <ac:picMk id="6" creationId="{D6270ABD-85CF-8CFF-D40A-CA65C420B0E2}"/>
          </ac:picMkLst>
        </pc:picChg>
      </pc:sldChg>
      <pc:sldChg chg="addSp modSp mod">
        <pc:chgData name="Silvana Gallone" userId="7a5114527312c558" providerId="LiveId" clId="{D634AA42-852E-4215-B5D9-52DE406B3105}" dt="2026-05-19T14:36:08.964" v="69" actId="1076"/>
        <pc:sldMkLst>
          <pc:docMk/>
          <pc:sldMk cId="3304794298" sldId="267"/>
        </pc:sldMkLst>
        <pc:spChg chg="add mod">
          <ac:chgData name="Silvana Gallone" userId="7a5114527312c558" providerId="LiveId" clId="{D634AA42-852E-4215-B5D9-52DE406B3105}" dt="2026-05-19T14:36:08.964" v="69" actId="1076"/>
          <ac:spMkLst>
            <pc:docMk/>
            <pc:sldMk cId="3304794298" sldId="267"/>
            <ac:spMk id="3" creationId="{44AF834F-315A-7FE8-1A9D-0F06B73F5C7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FD547-4F1A-4341-9053-396428087FED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03DB8-A9F9-5F4B-BD86-CC7381D2EA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870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FD547-4F1A-4341-9053-396428087FED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03DB8-A9F9-5F4B-BD86-CC7381D2EA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5289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FD547-4F1A-4341-9053-396428087FED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03DB8-A9F9-5F4B-BD86-CC7381D2EA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5274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FD547-4F1A-4341-9053-396428087FED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03DB8-A9F9-5F4B-BD86-CC7381D2EA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9405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FD547-4F1A-4341-9053-396428087FED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03DB8-A9F9-5F4B-BD86-CC7381D2EA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57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FD547-4F1A-4341-9053-396428087FED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03DB8-A9F9-5F4B-BD86-CC7381D2EA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199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FD547-4F1A-4341-9053-396428087FED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03DB8-A9F9-5F4B-BD86-CC7381D2EA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7262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FD547-4F1A-4341-9053-396428087FED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03DB8-A9F9-5F4B-BD86-CC7381D2EA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6440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FD547-4F1A-4341-9053-396428087FED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03DB8-A9F9-5F4B-BD86-CC7381D2EA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6923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FD547-4F1A-4341-9053-396428087FED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03DB8-A9F9-5F4B-BD86-CC7381D2EA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2308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FD547-4F1A-4341-9053-396428087FED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03DB8-A9F9-5F4B-BD86-CC7381D2EA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910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FD547-4F1A-4341-9053-396428087FED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03DB8-A9F9-5F4B-BD86-CC7381D2EAE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441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5" name="Rettangolo 4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9" name="Ovale 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3" name="Freccia a pentagono 2">
            <a:extLst>
              <a:ext uri="{FF2B5EF4-FFF2-40B4-BE49-F238E27FC236}">
                <a16:creationId xmlns:a16="http://schemas.microsoft.com/office/drawing/2014/main" id="{12274F39-7540-1396-53C3-5D8842BC98AD}"/>
              </a:ext>
            </a:extLst>
          </p:cNvPr>
          <p:cNvSpPr/>
          <p:nvPr/>
        </p:nvSpPr>
        <p:spPr>
          <a:xfrm>
            <a:off x="0" y="1072199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D8531A8-571D-F394-C743-58DA99EF2EA2}"/>
              </a:ext>
            </a:extLst>
          </p:cNvPr>
          <p:cNvSpPr txBox="1"/>
          <p:nvPr/>
        </p:nvSpPr>
        <p:spPr>
          <a:xfrm>
            <a:off x="-527173" y="1225967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9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0F5CE2C-719E-09EF-6B62-93527EEEBF02}"/>
              </a:ext>
            </a:extLst>
          </p:cNvPr>
          <p:cNvSpPr txBox="1"/>
          <p:nvPr/>
        </p:nvSpPr>
        <p:spPr>
          <a:xfrm>
            <a:off x="2281773" y="1781299"/>
            <a:ext cx="5862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Il mondo diviso</a:t>
            </a:r>
          </a:p>
          <a:p>
            <a:r>
              <a:rPr lang="it-IT" sz="4400" b="1" dirty="0">
                <a:solidFill>
                  <a:schemeClr val="accent6"/>
                </a:solidFill>
              </a:rPr>
              <a:t>in blocchi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6270ABD-85CF-8CFF-D40A-CA65C420B0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146079" y="3140270"/>
            <a:ext cx="2851841" cy="342900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22372A17-3A4F-9D13-E4DB-6666758E57C3}"/>
              </a:ext>
            </a:extLst>
          </p:cNvPr>
          <p:cNvSpPr txBox="1"/>
          <p:nvPr/>
        </p:nvSpPr>
        <p:spPr>
          <a:xfrm>
            <a:off x="4264331" y="6569270"/>
            <a:ext cx="18974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Wikimedia Commons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469689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5" name="Rettangolo 4"/>
          <p:cNvSpPr/>
          <p:nvPr/>
        </p:nvSpPr>
        <p:spPr>
          <a:xfrm>
            <a:off x="4933511" y="404813"/>
            <a:ext cx="27580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diviso in blocchi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981200" y="1010647"/>
            <a:ext cx="5710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Vincitori e vinti: il nuovo assetto europeo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57187" y="1752739"/>
            <a:ext cx="10525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1945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289051" y="1948537"/>
            <a:ext cx="158749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alla fine della guerra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365502" y="1948537"/>
            <a:ext cx="288289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nel mondo c’erano due grandi potenze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2876549" y="2093258"/>
            <a:ext cx="48895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685801" y="2819816"/>
            <a:ext cx="1447798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STATI UNITI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7011988" y="2819816"/>
            <a:ext cx="1616073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UNIONE SOVIETICA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1619250" y="3307437"/>
            <a:ext cx="288289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loro territorio era rimasto intatto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4784727" y="3307437"/>
            <a:ext cx="288289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aveva l’esercito di terra più numeroso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meglio armato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7" name="Connettore 2 16"/>
          <p:cNvCxnSpPr>
            <a:stCxn id="9" idx="2"/>
            <a:endCxn id="13" idx="0"/>
          </p:cNvCxnSpPr>
          <p:nvPr/>
        </p:nvCxnSpPr>
        <p:spPr>
          <a:xfrm flipH="1">
            <a:off x="1409700" y="2237978"/>
            <a:ext cx="3397251" cy="5818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>
            <a:stCxn id="9" idx="2"/>
            <a:endCxn id="14" idx="0"/>
          </p:cNvCxnSpPr>
          <p:nvPr/>
        </p:nvCxnSpPr>
        <p:spPr>
          <a:xfrm>
            <a:off x="4806951" y="2237978"/>
            <a:ext cx="3013074" cy="5818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1619250" y="3749278"/>
            <a:ext cx="288289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loro apparato agricolo e produttivo garantiva il più alto tenore di vita al mondo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1619250" y="4399637"/>
            <a:ext cx="288289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dollaro era la moneta più forte al mondo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1619250" y="4856837"/>
            <a:ext cx="288289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perdite subite in guerra erano inferiori a quelle degli altri Paesi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1619250" y="5517237"/>
            <a:ext cx="288289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erano gli unici al mondo a possedere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bomba atomica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4784727" y="3936563"/>
            <a:ext cx="288289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suo esercito aveva fama di essere invincibile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4784727" y="4570174"/>
            <a:ext cx="288289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aveva subito enormi perdite di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uomini e beni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4784727" y="5243274"/>
            <a:ext cx="288289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 un Paese da ricostruire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1" name="Connettore 2 30"/>
          <p:cNvCxnSpPr>
            <a:stCxn id="29" idx="2"/>
            <a:endCxn id="30" idx="0"/>
          </p:cNvCxnSpPr>
          <p:nvPr/>
        </p:nvCxnSpPr>
        <p:spPr>
          <a:xfrm>
            <a:off x="6226176" y="5046900"/>
            <a:ext cx="0" cy="1963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1 39"/>
          <p:cNvCxnSpPr>
            <a:stCxn id="14" idx="2"/>
          </p:cNvCxnSpPr>
          <p:nvPr/>
        </p:nvCxnSpPr>
        <p:spPr>
          <a:xfrm>
            <a:off x="7820025" y="3109257"/>
            <a:ext cx="0" cy="169928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1 42"/>
          <p:cNvCxnSpPr/>
          <p:nvPr/>
        </p:nvCxnSpPr>
        <p:spPr>
          <a:xfrm flipH="1">
            <a:off x="1409700" y="3109257"/>
            <a:ext cx="9525" cy="264384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endCxn id="29" idx="3"/>
          </p:cNvCxnSpPr>
          <p:nvPr/>
        </p:nvCxnSpPr>
        <p:spPr>
          <a:xfrm flipH="1">
            <a:off x="7667625" y="4808537"/>
            <a:ext cx="1524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2 50"/>
          <p:cNvCxnSpPr>
            <a:endCxn id="28" idx="3"/>
          </p:cNvCxnSpPr>
          <p:nvPr/>
        </p:nvCxnSpPr>
        <p:spPr>
          <a:xfrm flipH="1">
            <a:off x="7667625" y="4174926"/>
            <a:ext cx="1524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2 55"/>
          <p:cNvCxnSpPr>
            <a:endCxn id="16" idx="3"/>
          </p:cNvCxnSpPr>
          <p:nvPr/>
        </p:nvCxnSpPr>
        <p:spPr>
          <a:xfrm flipH="1">
            <a:off x="7667625" y="3545800"/>
            <a:ext cx="1524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58"/>
          <p:cNvCxnSpPr>
            <a:endCxn id="27" idx="1"/>
          </p:cNvCxnSpPr>
          <p:nvPr/>
        </p:nvCxnSpPr>
        <p:spPr>
          <a:xfrm>
            <a:off x="1419225" y="5753100"/>
            <a:ext cx="200025" cy="25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/>
          <p:cNvCxnSpPr>
            <a:endCxn id="26" idx="1"/>
          </p:cNvCxnSpPr>
          <p:nvPr/>
        </p:nvCxnSpPr>
        <p:spPr>
          <a:xfrm>
            <a:off x="1419225" y="5095200"/>
            <a:ext cx="2000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ttore 2 66"/>
          <p:cNvCxnSpPr>
            <a:endCxn id="25" idx="1"/>
          </p:cNvCxnSpPr>
          <p:nvPr/>
        </p:nvCxnSpPr>
        <p:spPr>
          <a:xfrm>
            <a:off x="1419225" y="4544358"/>
            <a:ext cx="2000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2 70"/>
          <p:cNvCxnSpPr>
            <a:endCxn id="24" idx="1"/>
          </p:cNvCxnSpPr>
          <p:nvPr/>
        </p:nvCxnSpPr>
        <p:spPr>
          <a:xfrm>
            <a:off x="1419225" y="3987641"/>
            <a:ext cx="2000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ttore 2 73"/>
          <p:cNvCxnSpPr>
            <a:endCxn id="15" idx="1"/>
          </p:cNvCxnSpPr>
          <p:nvPr/>
        </p:nvCxnSpPr>
        <p:spPr>
          <a:xfrm>
            <a:off x="1409700" y="3452158"/>
            <a:ext cx="2095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Ovale 76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0291091-8588-3F15-1A39-1658CAC5123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0D76817-6D46-6F9F-2C2C-4F170A187351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</p:spTree>
    <p:extLst>
      <p:ext uri="{BB962C8B-B14F-4D97-AF65-F5344CB8AC3E}">
        <p14:creationId xmlns:p14="http://schemas.microsoft.com/office/powerpoint/2010/main" val="2009494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378327" y="1520834"/>
            <a:ext cx="1425573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controllati dalle potenze vincitrici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cxnSpLocks/>
            <a:endCxn id="9" idx="1"/>
          </p:cNvCxnSpPr>
          <p:nvPr/>
        </p:nvCxnSpPr>
        <p:spPr>
          <a:xfrm>
            <a:off x="4032251" y="1759197"/>
            <a:ext cx="34607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stCxn id="9" idx="3"/>
            <a:endCxn id="16" idx="1"/>
          </p:cNvCxnSpPr>
          <p:nvPr/>
        </p:nvCxnSpPr>
        <p:spPr>
          <a:xfrm flipV="1">
            <a:off x="5803900" y="1190198"/>
            <a:ext cx="488953" cy="56899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6292853" y="1045477"/>
            <a:ext cx="128428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Stati Uniti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6292853" y="1376113"/>
            <a:ext cx="128428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Regno Unito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6292853" y="1723596"/>
            <a:ext cx="128428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Francia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6292853" y="2112713"/>
            <a:ext cx="128428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Unione Sovietica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7" name="Connettore 2 26"/>
          <p:cNvCxnSpPr>
            <a:stCxn id="9" idx="3"/>
            <a:endCxn id="17" idx="1"/>
          </p:cNvCxnSpPr>
          <p:nvPr/>
        </p:nvCxnSpPr>
        <p:spPr>
          <a:xfrm flipV="1">
            <a:off x="5803900" y="1520834"/>
            <a:ext cx="488953" cy="2383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>
            <a:stCxn id="9" idx="3"/>
            <a:endCxn id="19" idx="1"/>
          </p:cNvCxnSpPr>
          <p:nvPr/>
        </p:nvCxnSpPr>
        <p:spPr>
          <a:xfrm>
            <a:off x="5803900" y="1759197"/>
            <a:ext cx="488953" cy="10912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>
            <a:stCxn id="9" idx="3"/>
            <a:endCxn id="20" idx="1"/>
          </p:cNvCxnSpPr>
          <p:nvPr/>
        </p:nvCxnSpPr>
        <p:spPr>
          <a:xfrm>
            <a:off x="5803900" y="1759197"/>
            <a:ext cx="488953" cy="49823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1860549" y="2630476"/>
            <a:ext cx="217170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Berlino era nel blocco sovietico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4378327" y="2536834"/>
            <a:ext cx="3198813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 fu anch’essa divisa in quattro zone di occupazione assegnate alle potenze vincitrici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8" name="Connettore 2 37"/>
          <p:cNvCxnSpPr>
            <a:stCxn id="36" idx="3"/>
            <a:endCxn id="37" idx="1"/>
          </p:cNvCxnSpPr>
          <p:nvPr/>
        </p:nvCxnSpPr>
        <p:spPr>
          <a:xfrm>
            <a:off x="4032251" y="2775197"/>
            <a:ext cx="34607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>
            <a:cxnSpLocks/>
            <a:endCxn id="36" idx="0"/>
          </p:cNvCxnSpPr>
          <p:nvPr/>
        </p:nvCxnSpPr>
        <p:spPr>
          <a:xfrm>
            <a:off x="2946400" y="1997560"/>
            <a:ext cx="0" cy="63291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e 61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162CD9B-D56B-4BEA-E82A-1A140A8F7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049" y="3486164"/>
            <a:ext cx="5426435" cy="3371835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8BAEC950-0BEE-5BB3-24BB-C39C05193AF3}"/>
              </a:ext>
            </a:extLst>
          </p:cNvPr>
          <p:cNvSpPr/>
          <p:nvPr/>
        </p:nvSpPr>
        <p:spPr>
          <a:xfrm>
            <a:off x="4933511" y="404813"/>
            <a:ext cx="27580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diviso in blocchi</a:t>
            </a:r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94CD022-2A16-A6FE-F73B-46CFFA07DE5C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D6B5EBCD-706C-B1FF-B4D1-2ADD10462236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7C48EAAC-3D3E-5347-94A8-365CBCD8F797}"/>
              </a:ext>
            </a:extLst>
          </p:cNvPr>
          <p:cNvSpPr txBox="1"/>
          <p:nvPr/>
        </p:nvSpPr>
        <p:spPr>
          <a:xfrm>
            <a:off x="3124310" y="3211467"/>
            <a:ext cx="302591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50" b="1" dirty="0">
                <a:solidFill>
                  <a:schemeClr val="accent5">
                    <a:lumMod val="50000"/>
                  </a:schemeClr>
                </a:solidFill>
              </a:rPr>
              <a:t>La divisione della Germania nel 1945</a:t>
            </a:r>
            <a:endParaRPr lang="it-IT" sz="1350" b="1" dirty="0">
              <a:solidFill>
                <a:srgbClr val="FF0000"/>
              </a:solidFill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C379611C-9040-5163-FABE-0ACF70C20925}"/>
              </a:ext>
            </a:extLst>
          </p:cNvPr>
          <p:cNvSpPr txBox="1"/>
          <p:nvPr/>
        </p:nvSpPr>
        <p:spPr>
          <a:xfrm>
            <a:off x="423140" y="1210059"/>
            <a:ext cx="1896912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Alla fine della guerra</a:t>
            </a:r>
            <a:endParaRPr lang="it-IT" b="1" dirty="0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7072F646-3B12-FA03-94D6-DF69C048DC65}"/>
              </a:ext>
            </a:extLst>
          </p:cNvPr>
          <p:cNvSpPr txBox="1"/>
          <p:nvPr/>
        </p:nvSpPr>
        <p:spPr>
          <a:xfrm>
            <a:off x="1860549" y="1508480"/>
            <a:ext cx="2171702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la Germania fu divisa in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4 SETTORI</a:t>
            </a:r>
          </a:p>
        </p:txBody>
      </p:sp>
    </p:spTree>
    <p:extLst>
      <p:ext uri="{BB962C8B-B14F-4D97-AF65-F5344CB8AC3E}">
        <p14:creationId xmlns:p14="http://schemas.microsoft.com/office/powerpoint/2010/main" val="1077985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860549" y="1520805"/>
            <a:ext cx="217170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l’Italia era stata sconfitta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4290234" y="1427163"/>
            <a:ext cx="2002619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ma grazie alla lotta di resistenza al nazismo</a:t>
            </a:r>
          </a:p>
        </p:txBody>
      </p:sp>
      <p:cxnSp>
        <p:nvCxnSpPr>
          <p:cNvPr id="4" name="Connettore 2 3"/>
          <p:cNvCxnSpPr>
            <a:stCxn id="2" idx="3"/>
            <a:endCxn id="3" idx="1"/>
          </p:cNvCxnSpPr>
          <p:nvPr/>
        </p:nvCxnSpPr>
        <p:spPr>
          <a:xfrm>
            <a:off x="4032251" y="1665526"/>
            <a:ext cx="25798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677027" y="1427163"/>
            <a:ext cx="1971673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trattata meno duramente della Germania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6" name="Connettore 2 5"/>
          <p:cNvCxnSpPr>
            <a:stCxn id="3" idx="3"/>
          </p:cNvCxnSpPr>
          <p:nvPr/>
        </p:nvCxnSpPr>
        <p:spPr>
          <a:xfrm>
            <a:off x="6292853" y="1665526"/>
            <a:ext cx="38417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/>
          <p:cNvSpPr txBox="1"/>
          <p:nvPr/>
        </p:nvSpPr>
        <p:spPr>
          <a:xfrm>
            <a:off x="3305231" y="2155805"/>
            <a:ext cx="397821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dovette cedere alla Francia i comuni di Tenda e Briga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305231" y="2597646"/>
            <a:ext cx="397821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dovette cedere alla Iugoslavia la Venezia Giulia (l’Istria)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Ovale 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0" name="Rettangolo 9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3305232" y="3184505"/>
            <a:ext cx="2425643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Trieste fu dichiarata “territorio libero” e divisa in due parti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6054725" y="3042562"/>
            <a:ext cx="294639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ZONA A, assegnata agli anglo-americani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6054725" y="3484403"/>
            <a:ext cx="294639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ZONA B, assegnata agli iugoslavi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8" name="Connettore 2 17"/>
          <p:cNvCxnSpPr>
            <a:stCxn id="15" idx="3"/>
            <a:endCxn id="16" idx="1"/>
          </p:cNvCxnSpPr>
          <p:nvPr/>
        </p:nvCxnSpPr>
        <p:spPr>
          <a:xfrm flipV="1">
            <a:off x="5730875" y="3187283"/>
            <a:ext cx="323850" cy="23558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cxnSpLocks/>
            <a:stCxn id="15" idx="3"/>
            <a:endCxn id="17" idx="1"/>
          </p:cNvCxnSpPr>
          <p:nvPr/>
        </p:nvCxnSpPr>
        <p:spPr>
          <a:xfrm>
            <a:off x="5730875" y="3422868"/>
            <a:ext cx="323850" cy="20625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1 24"/>
          <p:cNvCxnSpPr>
            <a:stCxn id="2" idx="2"/>
          </p:cNvCxnSpPr>
          <p:nvPr/>
        </p:nvCxnSpPr>
        <p:spPr>
          <a:xfrm flipH="1">
            <a:off x="2933700" y="1810246"/>
            <a:ext cx="12700" cy="1612622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>
            <a:endCxn id="15" idx="1"/>
          </p:cNvCxnSpPr>
          <p:nvPr/>
        </p:nvCxnSpPr>
        <p:spPr>
          <a:xfrm>
            <a:off x="2933700" y="3422868"/>
            <a:ext cx="37153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/>
          <p:nvPr/>
        </p:nvCxnSpPr>
        <p:spPr>
          <a:xfrm>
            <a:off x="2946400" y="2749768"/>
            <a:ext cx="38423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>
            <a:off x="2946400" y="2292568"/>
            <a:ext cx="35883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1849916" y="4035405"/>
            <a:ext cx="5230333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Estonia, Lettonia e Lituania rimasero sotto il dominio dell’ Unione sovietica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1839284" y="4520452"/>
            <a:ext cx="3743326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l’Unione sovietica ottenne ampi territori dalla Polonia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1832932" y="4983473"/>
            <a:ext cx="5450517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il confine tra Germania e Polonia fu fissato lungo la linea dei fiumi Oder-</a:t>
            </a:r>
            <a:r>
              <a:rPr lang="it-IT" sz="1100" b="1" dirty="0" err="1">
                <a:solidFill>
                  <a:srgbClr val="FFFFFF"/>
                </a:solidFill>
                <a:latin typeface="Arial"/>
                <a:cs typeface="Arial"/>
              </a:rPr>
              <a:t>Neisse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1843565" y="5413831"/>
            <a:ext cx="6012123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il Giappone era un Paese sconfitto, ma non fu smembrato e mantenne il suo imperatore</a:t>
            </a:r>
          </a:p>
        </p:txBody>
      </p:sp>
      <p:cxnSp>
        <p:nvCxnSpPr>
          <p:cNvPr id="40" name="Connettore 1 39"/>
          <p:cNvCxnSpPr>
            <a:cxnSpLocks/>
          </p:cNvCxnSpPr>
          <p:nvPr/>
        </p:nvCxnSpPr>
        <p:spPr>
          <a:xfrm flipH="1">
            <a:off x="1104900" y="1413331"/>
            <a:ext cx="25400" cy="4145221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endCxn id="2" idx="1"/>
          </p:cNvCxnSpPr>
          <p:nvPr/>
        </p:nvCxnSpPr>
        <p:spPr>
          <a:xfrm>
            <a:off x="1130300" y="1665526"/>
            <a:ext cx="73024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cxnSpLocks/>
            <a:endCxn id="35" idx="1"/>
          </p:cNvCxnSpPr>
          <p:nvPr/>
        </p:nvCxnSpPr>
        <p:spPr>
          <a:xfrm>
            <a:off x="1119667" y="4180126"/>
            <a:ext cx="73024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>
            <a:cxnSpLocks/>
            <a:endCxn id="36" idx="1"/>
          </p:cNvCxnSpPr>
          <p:nvPr/>
        </p:nvCxnSpPr>
        <p:spPr>
          <a:xfrm>
            <a:off x="1109034" y="4665173"/>
            <a:ext cx="7302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2 50"/>
          <p:cNvCxnSpPr>
            <a:cxnSpLocks/>
            <a:endCxn id="37" idx="1"/>
          </p:cNvCxnSpPr>
          <p:nvPr/>
        </p:nvCxnSpPr>
        <p:spPr>
          <a:xfrm>
            <a:off x="1083634" y="5128194"/>
            <a:ext cx="74929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2 53"/>
          <p:cNvCxnSpPr>
            <a:cxnSpLocks/>
            <a:endCxn id="38" idx="1"/>
          </p:cNvCxnSpPr>
          <p:nvPr/>
        </p:nvCxnSpPr>
        <p:spPr>
          <a:xfrm>
            <a:off x="1094267" y="5558552"/>
            <a:ext cx="74929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ttangolo 18">
            <a:extLst>
              <a:ext uri="{FF2B5EF4-FFF2-40B4-BE49-F238E27FC236}">
                <a16:creationId xmlns:a16="http://schemas.microsoft.com/office/drawing/2014/main" id="{F3CE8B33-B811-F243-518B-09516B1AA817}"/>
              </a:ext>
            </a:extLst>
          </p:cNvPr>
          <p:cNvSpPr/>
          <p:nvPr/>
        </p:nvSpPr>
        <p:spPr>
          <a:xfrm>
            <a:off x="4933511" y="404813"/>
            <a:ext cx="27580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diviso in blocchi</a:t>
            </a:r>
            <a:endParaRPr lang="it-IT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13B99F82-8465-419F-B07F-D9A9FCAE202D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174623BC-495D-2097-CD03-DE7BF04416AE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5E4FC685-6178-3BFD-E16A-2F0214DC41B0}"/>
              </a:ext>
            </a:extLst>
          </p:cNvPr>
          <p:cNvSpPr txBox="1"/>
          <p:nvPr/>
        </p:nvSpPr>
        <p:spPr>
          <a:xfrm>
            <a:off x="192476" y="1071850"/>
            <a:ext cx="1896912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Alla fine della guerra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284996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57187" y="1009988"/>
            <a:ext cx="220662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26 giugno 1945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335214" y="1112144"/>
            <a:ext cx="2274885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nacque l’ORGANIZZAZIONE DELLE NAZIONI UNITE (Onu)  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908300" y="1580536"/>
            <a:ext cx="1120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il cui scopo era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733801" y="1946454"/>
            <a:ext cx="1815757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mantenere la pace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733800" y="2369741"/>
            <a:ext cx="47752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favorire la risoluzione amichevole delle controversie tra gli Stati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733800" y="2784654"/>
            <a:ext cx="3362325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promuovere la cooperazione internazionale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3733800" y="3229154"/>
            <a:ext cx="3758933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garantire i diritti fondamentali dell’essere umano</a:t>
            </a:r>
          </a:p>
        </p:txBody>
      </p:sp>
      <p:cxnSp>
        <p:nvCxnSpPr>
          <p:cNvPr id="14" name="Connettore 1 13"/>
          <p:cNvCxnSpPr>
            <a:stCxn id="8" idx="2"/>
          </p:cNvCxnSpPr>
          <p:nvPr/>
        </p:nvCxnSpPr>
        <p:spPr>
          <a:xfrm flipH="1">
            <a:off x="3467100" y="1857535"/>
            <a:ext cx="1610" cy="1514514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/>
          <p:nvPr/>
        </p:nvCxnSpPr>
        <p:spPr>
          <a:xfrm>
            <a:off x="3468710" y="2108617"/>
            <a:ext cx="26509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endCxn id="10" idx="1"/>
          </p:cNvCxnSpPr>
          <p:nvPr/>
        </p:nvCxnSpPr>
        <p:spPr>
          <a:xfrm>
            <a:off x="3468710" y="2514462"/>
            <a:ext cx="26509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endCxn id="11" idx="1"/>
          </p:cNvCxnSpPr>
          <p:nvPr/>
        </p:nvCxnSpPr>
        <p:spPr>
          <a:xfrm>
            <a:off x="3468710" y="2929375"/>
            <a:ext cx="26509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>
            <a:cxnSpLocks/>
            <a:endCxn id="12" idx="1"/>
          </p:cNvCxnSpPr>
          <p:nvPr/>
        </p:nvCxnSpPr>
        <p:spPr>
          <a:xfrm>
            <a:off x="3468710" y="3372049"/>
            <a:ext cx="265090" cy="18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357187" y="4702895"/>
            <a:ext cx="2425643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facilitare i commerci internazionali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2782830" y="4801800"/>
            <a:ext cx="998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furono creati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4029120" y="4099212"/>
            <a:ext cx="1944686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FONDO MONETARIO INTERNAZIONALE (Fmi)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6454803" y="4016012"/>
            <a:ext cx="2425643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assicurare la stabilità delle diverse monete assumendo come valori di riferimento il dollaro e l’oro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1" name="Connettore 2 30"/>
          <p:cNvCxnSpPr>
            <a:cxnSpLocks/>
            <a:endCxn id="30" idx="1"/>
          </p:cNvCxnSpPr>
          <p:nvPr/>
        </p:nvCxnSpPr>
        <p:spPr>
          <a:xfrm>
            <a:off x="5973806" y="4336817"/>
            <a:ext cx="480997" cy="1120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4029120" y="5160506"/>
            <a:ext cx="1944686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BANCA MONDIALE (</a:t>
            </a:r>
            <a:r>
              <a:rPr lang="it-IT" sz="1100" b="1" dirty="0" err="1">
                <a:solidFill>
                  <a:srgbClr val="000000"/>
                </a:solidFill>
                <a:latin typeface="Arial"/>
                <a:cs typeface="Arial"/>
              </a:rPr>
              <a:t>Bm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) 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6454803" y="5160506"/>
            <a:ext cx="2425643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aiutare con finanziamenti i Paesi più arretrati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5" name="Connettore 2 34"/>
          <p:cNvCxnSpPr>
            <a:stCxn id="33" idx="3"/>
            <a:endCxn id="34" idx="1"/>
          </p:cNvCxnSpPr>
          <p:nvPr/>
        </p:nvCxnSpPr>
        <p:spPr>
          <a:xfrm>
            <a:off x="5973806" y="5394702"/>
            <a:ext cx="480997" cy="416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>
            <a:stCxn id="28" idx="3"/>
            <a:endCxn id="29" idx="1"/>
          </p:cNvCxnSpPr>
          <p:nvPr/>
        </p:nvCxnSpPr>
        <p:spPr>
          <a:xfrm flipV="1">
            <a:off x="3781646" y="4333408"/>
            <a:ext cx="247474" cy="60689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>
            <a:stCxn id="28" idx="3"/>
            <a:endCxn id="33" idx="1"/>
          </p:cNvCxnSpPr>
          <p:nvPr/>
        </p:nvCxnSpPr>
        <p:spPr>
          <a:xfrm>
            <a:off x="3781646" y="4940300"/>
            <a:ext cx="247474" cy="45440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Ovale 43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304FD1E-DA1C-6AF1-FAFA-BC4F2CD686DB}"/>
              </a:ext>
            </a:extLst>
          </p:cNvPr>
          <p:cNvSpPr/>
          <p:nvPr/>
        </p:nvSpPr>
        <p:spPr>
          <a:xfrm>
            <a:off x="4933511" y="404813"/>
            <a:ext cx="27580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diviso in blocchi</a:t>
            </a:r>
            <a:endParaRPr lang="it-IT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A1716CC8-1AEC-BF73-D64B-B234F8F4708D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BA40652-6388-1C1A-8492-CA9AEB0E08E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</p:spTree>
    <p:extLst>
      <p:ext uri="{BB962C8B-B14F-4D97-AF65-F5344CB8AC3E}">
        <p14:creationId xmlns:p14="http://schemas.microsoft.com/office/powerpoint/2010/main" val="3289963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57187" y="1297393"/>
            <a:ext cx="15097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1949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692303" y="1465617"/>
            <a:ext cx="242564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Germania fu divisa in due Stati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508420" y="1960917"/>
            <a:ext cx="1944686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REPUBBLICA FEDERALE TEDESCA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769003" y="2050392"/>
            <a:ext cx="152079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capitale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BONN</a:t>
            </a: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5453106" y="2195113"/>
            <a:ext cx="31589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3508421" y="2773717"/>
            <a:ext cx="1944686" cy="851297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comprendeva le zone di occupazione statunitense, inglese e francese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7" name="Connettore 2 16"/>
          <p:cNvCxnSpPr>
            <a:stCxn id="8" idx="2"/>
            <a:endCxn id="15" idx="0"/>
          </p:cNvCxnSpPr>
          <p:nvPr/>
        </p:nvCxnSpPr>
        <p:spPr>
          <a:xfrm>
            <a:off x="4480763" y="2429309"/>
            <a:ext cx="1" cy="34440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3508420" y="3954817"/>
            <a:ext cx="2066879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REPUBBLICA DEMOCRATICA TEDESCA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5845203" y="4044292"/>
            <a:ext cx="163509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capitale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PANKOW</a:t>
            </a:r>
          </a:p>
        </p:txBody>
      </p:sp>
      <p:cxnSp>
        <p:nvCxnSpPr>
          <p:cNvPr id="32" name="Connettore 2 31"/>
          <p:cNvCxnSpPr>
            <a:stCxn id="30" idx="3"/>
            <a:endCxn id="31" idx="1"/>
          </p:cNvCxnSpPr>
          <p:nvPr/>
        </p:nvCxnSpPr>
        <p:spPr>
          <a:xfrm>
            <a:off x="5575299" y="4189013"/>
            <a:ext cx="26990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3508421" y="4754917"/>
            <a:ext cx="2066878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comprendeva la zona sotto il controllo sovietico e Berlino est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2" name="Connettore 2 41"/>
          <p:cNvCxnSpPr>
            <a:stCxn id="30" idx="2"/>
            <a:endCxn id="36" idx="0"/>
          </p:cNvCxnSpPr>
          <p:nvPr/>
        </p:nvCxnSpPr>
        <p:spPr>
          <a:xfrm>
            <a:off x="4541860" y="4423209"/>
            <a:ext cx="0" cy="33170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1 45"/>
          <p:cNvCxnSpPr>
            <a:stCxn id="7" idx="2"/>
          </p:cNvCxnSpPr>
          <p:nvPr/>
        </p:nvCxnSpPr>
        <p:spPr>
          <a:xfrm flipH="1">
            <a:off x="2895600" y="1755058"/>
            <a:ext cx="9525" cy="2433955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>
            <a:endCxn id="30" idx="1"/>
          </p:cNvCxnSpPr>
          <p:nvPr/>
        </p:nvCxnSpPr>
        <p:spPr>
          <a:xfrm>
            <a:off x="2905125" y="4189013"/>
            <a:ext cx="60329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2 50"/>
          <p:cNvCxnSpPr>
            <a:endCxn id="8" idx="1"/>
          </p:cNvCxnSpPr>
          <p:nvPr/>
        </p:nvCxnSpPr>
        <p:spPr>
          <a:xfrm>
            <a:off x="2895600" y="2195113"/>
            <a:ext cx="61282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Ovale 53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2DFB762-7393-4856-5170-8DEA1A92FA64}"/>
              </a:ext>
            </a:extLst>
          </p:cNvPr>
          <p:cNvSpPr/>
          <p:nvPr/>
        </p:nvSpPr>
        <p:spPr>
          <a:xfrm>
            <a:off x="4933511" y="404813"/>
            <a:ext cx="27580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diviso in blocchi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310FA0F-56C5-77CC-38E5-9F499F73FAA4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89F21B36-1F94-5215-CB0E-899EAD9B19EE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</p:spTree>
    <p:extLst>
      <p:ext uri="{BB962C8B-B14F-4D97-AF65-F5344CB8AC3E}">
        <p14:creationId xmlns:p14="http://schemas.microsoft.com/office/powerpoint/2010/main" val="4207260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Bipolarismo e Guerra fredda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57187" y="1601116"/>
            <a:ext cx="220662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1945 </a:t>
            </a:r>
            <a:r>
              <a:rPr lang="it-IT" dirty="0"/>
              <a:t>e il </a:t>
            </a:r>
            <a:r>
              <a:rPr lang="it-IT" b="1" dirty="0"/>
              <a:t>1947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066420" y="1892093"/>
            <a:ext cx="2425643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generò una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contrapposizione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tra Stati Uniti e Unione Sovietica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976812" y="1987204"/>
            <a:ext cx="2758041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detta GUERRA FREDDA</a:t>
            </a:r>
          </a:p>
        </p:txBody>
      </p:sp>
      <p:cxnSp>
        <p:nvCxnSpPr>
          <p:cNvPr id="10" name="Connettore 2 9"/>
          <p:cNvCxnSpPr>
            <a:cxnSpLocks/>
            <a:stCxn id="8" idx="3"/>
            <a:endCxn id="9" idx="1"/>
          </p:cNvCxnSpPr>
          <p:nvPr/>
        </p:nvCxnSpPr>
        <p:spPr>
          <a:xfrm flipV="1">
            <a:off x="4492063" y="2129395"/>
            <a:ext cx="484749" cy="10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357187" y="2793286"/>
            <a:ext cx="129381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Stati Uniti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2068513" y="2704386"/>
            <a:ext cx="2425643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imposero la loro egemonia sull’Europa occidentale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6" name="Connettore 2 15"/>
          <p:cNvCxnSpPr>
            <a:stCxn id="14" idx="3"/>
            <a:endCxn id="15" idx="1"/>
          </p:cNvCxnSpPr>
          <p:nvPr/>
        </p:nvCxnSpPr>
        <p:spPr>
          <a:xfrm>
            <a:off x="1651000" y="2938007"/>
            <a:ext cx="417513" cy="474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4976812" y="2704386"/>
            <a:ext cx="378142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Spagna, Portogallo, Francia, Regno Unito, Italia, Paesi Bassi, Belgio, Austria e Repubblica federale tedesca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0" name="Connettore 2 19"/>
          <p:cNvCxnSpPr>
            <a:cxnSpLocks/>
            <a:stCxn id="15" idx="3"/>
            <a:endCxn id="19" idx="1"/>
          </p:cNvCxnSpPr>
          <p:nvPr/>
        </p:nvCxnSpPr>
        <p:spPr>
          <a:xfrm>
            <a:off x="4494156" y="2942749"/>
            <a:ext cx="48265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2073564" y="3502055"/>
            <a:ext cx="2411355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concedendo importanti aiuti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2073566" y="4114086"/>
            <a:ext cx="2425643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cosiddetto PIANO MARSHALL</a:t>
            </a:r>
          </a:p>
        </p:txBody>
      </p:sp>
      <p:cxnSp>
        <p:nvCxnSpPr>
          <p:cNvPr id="25" name="Connettore 2 24"/>
          <p:cNvCxnSpPr>
            <a:stCxn id="15" idx="2"/>
            <a:endCxn id="23" idx="0"/>
          </p:cNvCxnSpPr>
          <p:nvPr/>
        </p:nvCxnSpPr>
        <p:spPr>
          <a:xfrm flipH="1">
            <a:off x="3279242" y="3181112"/>
            <a:ext cx="2093" cy="32094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stCxn id="23" idx="2"/>
            <a:endCxn id="24" idx="0"/>
          </p:cNvCxnSpPr>
          <p:nvPr/>
        </p:nvCxnSpPr>
        <p:spPr>
          <a:xfrm>
            <a:off x="3279242" y="3791496"/>
            <a:ext cx="7146" cy="32259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357187" y="4911648"/>
            <a:ext cx="1293813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L’Unione Sovietica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2082801" y="4909444"/>
            <a:ext cx="2411354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impose la sua egemonia sull’Europa orientale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8" name="Connettore 2 37"/>
          <p:cNvCxnSpPr>
            <a:cxnSpLocks/>
            <a:stCxn id="36" idx="3"/>
            <a:endCxn id="37" idx="1"/>
          </p:cNvCxnSpPr>
          <p:nvPr/>
        </p:nvCxnSpPr>
        <p:spPr>
          <a:xfrm flipV="1">
            <a:off x="1651000" y="5147807"/>
            <a:ext cx="431801" cy="220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CasellaDiTesto 41"/>
          <p:cNvSpPr txBox="1"/>
          <p:nvPr/>
        </p:nvSpPr>
        <p:spPr>
          <a:xfrm>
            <a:off x="4976812" y="4911498"/>
            <a:ext cx="378141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Polonia. Ungheria, Cecoslovacchia, Bulgaria, Romania e Repubblica democratica tedesca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3" name="Connettore 2 42"/>
          <p:cNvCxnSpPr>
            <a:cxnSpLocks/>
            <a:stCxn id="37" idx="3"/>
            <a:endCxn id="42" idx="1"/>
          </p:cNvCxnSpPr>
          <p:nvPr/>
        </p:nvCxnSpPr>
        <p:spPr>
          <a:xfrm>
            <a:off x="4494155" y="5147807"/>
            <a:ext cx="482657" cy="205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CasellaDiTesto 55"/>
          <p:cNvSpPr txBox="1"/>
          <p:nvPr/>
        </p:nvSpPr>
        <p:spPr>
          <a:xfrm>
            <a:off x="2082801" y="5781854"/>
            <a:ext cx="2411353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impose governi comunisti e la privò di ogni contatto con il mondo occidentale</a:t>
            </a:r>
          </a:p>
        </p:txBody>
      </p:sp>
      <p:cxnSp>
        <p:nvCxnSpPr>
          <p:cNvPr id="57" name="Connettore 2 56"/>
          <p:cNvCxnSpPr>
            <a:cxnSpLocks/>
            <a:stCxn id="37" idx="2"/>
            <a:endCxn id="56" idx="0"/>
          </p:cNvCxnSpPr>
          <p:nvPr/>
        </p:nvCxnSpPr>
        <p:spPr>
          <a:xfrm>
            <a:off x="3288478" y="5386170"/>
            <a:ext cx="0" cy="39568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Ovale 6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E3E3664-FA3B-C599-0FC1-D5218541E4CE}"/>
              </a:ext>
            </a:extLst>
          </p:cNvPr>
          <p:cNvSpPr/>
          <p:nvPr/>
        </p:nvSpPr>
        <p:spPr>
          <a:xfrm>
            <a:off x="4933511" y="404813"/>
            <a:ext cx="27580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diviso in blocchi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9444431-963C-8EAB-00D3-F8FE24130C3E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A7DE28E1-0B70-7AB2-F258-8CA00EF14D99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</p:spTree>
    <p:extLst>
      <p:ext uri="{BB962C8B-B14F-4D97-AF65-F5344CB8AC3E}">
        <p14:creationId xmlns:p14="http://schemas.microsoft.com/office/powerpoint/2010/main" val="2901779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09603" y="1049219"/>
            <a:ext cx="1977997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divisione del mondo in due blocchi di potere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867024" y="1142861"/>
            <a:ext cx="242564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avvenne anche sul piano militare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8" name="Connettore 2 7"/>
          <p:cNvCxnSpPr>
            <a:stCxn id="6" idx="3"/>
            <a:endCxn id="7" idx="1"/>
          </p:cNvCxnSpPr>
          <p:nvPr/>
        </p:nvCxnSpPr>
        <p:spPr>
          <a:xfrm>
            <a:off x="2387600" y="1287582"/>
            <a:ext cx="47942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2867024" y="1695113"/>
            <a:ext cx="2411355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nacquero due alleanze contrapposte</a:t>
            </a:r>
          </a:p>
        </p:txBody>
      </p:sp>
      <p:cxnSp>
        <p:nvCxnSpPr>
          <p:cNvPr id="13" name="Connettore 2 12"/>
          <p:cNvCxnSpPr>
            <a:stCxn id="7" idx="2"/>
            <a:endCxn id="12" idx="0"/>
          </p:cNvCxnSpPr>
          <p:nvPr/>
        </p:nvCxnSpPr>
        <p:spPr>
          <a:xfrm flipH="1">
            <a:off x="4072702" y="1432302"/>
            <a:ext cx="7144" cy="26281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723900" y="2265775"/>
            <a:ext cx="1143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 </a:t>
            </a:r>
            <a:r>
              <a:rPr lang="it-IT" b="1" dirty="0"/>
              <a:t>1949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1563734" y="2453895"/>
            <a:ext cx="1944686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PATTO ATLANTICO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(NATO)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563735" y="3233380"/>
            <a:ext cx="194468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 guida statunitense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0" name="Connettore 2 19"/>
          <p:cNvCxnSpPr>
            <a:stCxn id="18" idx="2"/>
            <a:endCxn id="19" idx="0"/>
          </p:cNvCxnSpPr>
          <p:nvPr/>
        </p:nvCxnSpPr>
        <p:spPr>
          <a:xfrm>
            <a:off x="2536077" y="2922287"/>
            <a:ext cx="1" cy="31109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4911783" y="3233380"/>
            <a:ext cx="194468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 guida sovietica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2 24"/>
          <p:cNvCxnSpPr>
            <a:endCxn id="24" idx="0"/>
          </p:cNvCxnSpPr>
          <p:nvPr/>
        </p:nvCxnSpPr>
        <p:spPr>
          <a:xfrm>
            <a:off x="5884126" y="2738276"/>
            <a:ext cx="0" cy="49510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6680200" y="2265775"/>
            <a:ext cx="1143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 </a:t>
            </a:r>
            <a:r>
              <a:rPr lang="it-IT" b="1" dirty="0"/>
              <a:t>1955</a:t>
            </a:r>
          </a:p>
        </p:txBody>
      </p:sp>
      <p:cxnSp>
        <p:nvCxnSpPr>
          <p:cNvPr id="29" name="Connettore 2 28"/>
          <p:cNvCxnSpPr>
            <a:stCxn id="12" idx="2"/>
            <a:endCxn id="36" idx="0"/>
          </p:cNvCxnSpPr>
          <p:nvPr/>
        </p:nvCxnSpPr>
        <p:spPr>
          <a:xfrm>
            <a:off x="4072702" y="2171839"/>
            <a:ext cx="1811424" cy="28205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stCxn id="12" idx="2"/>
            <a:endCxn id="18" idx="0"/>
          </p:cNvCxnSpPr>
          <p:nvPr/>
        </p:nvCxnSpPr>
        <p:spPr>
          <a:xfrm flipH="1">
            <a:off x="2536077" y="2171839"/>
            <a:ext cx="1536625" cy="28205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4911783" y="2453895"/>
            <a:ext cx="1944686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PATTO DA VARSAVIA</a:t>
            </a:r>
          </a:p>
        </p:txBody>
      </p:sp>
      <p:sp>
        <p:nvSpPr>
          <p:cNvPr id="40" name="Ovale 3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C01F796A-DD92-2A01-637D-C4E79FD2B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14" y="4051852"/>
            <a:ext cx="8244501" cy="2679686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15A468EF-52A3-BD0E-5EA7-2BF7E2852D40}"/>
              </a:ext>
            </a:extLst>
          </p:cNvPr>
          <p:cNvSpPr/>
          <p:nvPr/>
        </p:nvSpPr>
        <p:spPr>
          <a:xfrm>
            <a:off x="4933511" y="404813"/>
            <a:ext cx="27580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diviso in blocchi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4E15107-2605-3F1F-BC27-8C9E56E9C4C6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CBBAEDF0-73A3-D242-6379-277A81FBAADC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4C840B3-ED72-FF85-2FEA-AB4CBF5CCC7C}"/>
              </a:ext>
            </a:extLst>
          </p:cNvPr>
          <p:cNvSpPr txBox="1"/>
          <p:nvPr/>
        </p:nvSpPr>
        <p:spPr>
          <a:xfrm>
            <a:off x="3059044" y="3794163"/>
            <a:ext cx="302591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50" b="1" dirty="0">
                <a:solidFill>
                  <a:schemeClr val="accent5">
                    <a:lumMod val="50000"/>
                  </a:schemeClr>
                </a:solidFill>
              </a:rPr>
              <a:t>Il mondo diviso in due blocchi</a:t>
            </a:r>
            <a:endParaRPr lang="it-IT" sz="13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331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09603" y="1645682"/>
            <a:ext cx="158429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guerra fredda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414601" y="1552040"/>
            <a:ext cx="1977997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portò le maggiori potenze a una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corsa agli armamenti</a:t>
            </a:r>
          </a:p>
        </p:txBody>
      </p:sp>
      <p:cxnSp>
        <p:nvCxnSpPr>
          <p:cNvPr id="8" name="Connettore 2 7"/>
          <p:cNvCxnSpPr>
            <a:stCxn id="6" idx="3"/>
            <a:endCxn id="7" idx="1"/>
          </p:cNvCxnSpPr>
          <p:nvPr/>
        </p:nvCxnSpPr>
        <p:spPr>
          <a:xfrm>
            <a:off x="1993900" y="1790403"/>
            <a:ext cx="42070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7590807" y="1083356"/>
            <a:ext cx="1143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 nel </a:t>
            </a:r>
            <a:r>
              <a:rPr lang="it-IT" b="1" dirty="0"/>
              <a:t>1949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4845198" y="1364519"/>
            <a:ext cx="30099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l’URSS si dotò della bomba atomica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7602030" y="1764863"/>
            <a:ext cx="1143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 nel </a:t>
            </a:r>
            <a:r>
              <a:rPr lang="it-IT" b="1" dirty="0"/>
              <a:t>1952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4845198" y="2015873"/>
            <a:ext cx="30099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 creata la BOMBA ALL’IDROGENO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4784656" y="2533934"/>
            <a:ext cx="312360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cento volte più distruttiva della bomba atomica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6" name="Connettore 2 15"/>
          <p:cNvCxnSpPr>
            <a:cxnSpLocks/>
            <a:stCxn id="14" idx="2"/>
            <a:endCxn id="15" idx="0"/>
          </p:cNvCxnSpPr>
          <p:nvPr/>
        </p:nvCxnSpPr>
        <p:spPr>
          <a:xfrm flipH="1">
            <a:off x="6346460" y="2305314"/>
            <a:ext cx="3688" cy="22862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cxnSpLocks/>
            <a:stCxn id="7" idx="3"/>
            <a:endCxn id="12" idx="1"/>
          </p:cNvCxnSpPr>
          <p:nvPr/>
        </p:nvCxnSpPr>
        <p:spPr>
          <a:xfrm flipV="1">
            <a:off x="4392598" y="1509240"/>
            <a:ext cx="452600" cy="2811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cxnSpLocks/>
            <a:stCxn id="7" idx="3"/>
            <a:endCxn id="14" idx="1"/>
          </p:cNvCxnSpPr>
          <p:nvPr/>
        </p:nvCxnSpPr>
        <p:spPr>
          <a:xfrm>
            <a:off x="4392598" y="1790403"/>
            <a:ext cx="452600" cy="37019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2414601" y="3066579"/>
            <a:ext cx="1977997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non scoppiò una guerra totale, ma solo conflitti locali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4813301" y="3066579"/>
            <a:ext cx="1612899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sempre legati alla contrapposizione tra le due superpotenze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1" name="Connettore 2 30"/>
          <p:cNvCxnSpPr>
            <a:cxnSpLocks/>
            <a:stCxn id="7" idx="2"/>
            <a:endCxn id="29" idx="0"/>
          </p:cNvCxnSpPr>
          <p:nvPr/>
        </p:nvCxnSpPr>
        <p:spPr>
          <a:xfrm>
            <a:off x="3403600" y="2028766"/>
            <a:ext cx="0" cy="103781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>
            <a:stCxn id="29" idx="3"/>
            <a:endCxn id="30" idx="1"/>
          </p:cNvCxnSpPr>
          <p:nvPr/>
        </p:nvCxnSpPr>
        <p:spPr>
          <a:xfrm>
            <a:off x="4392598" y="3398585"/>
            <a:ext cx="42070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2414600" y="4262641"/>
            <a:ext cx="1977997" cy="652403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 generò il cosiddetto “EQUILIBRIO DEL TERRORE”</a:t>
            </a:r>
          </a:p>
        </p:txBody>
      </p:sp>
      <p:cxnSp>
        <p:nvCxnSpPr>
          <p:cNvPr id="38" name="Connettore 2 37"/>
          <p:cNvCxnSpPr>
            <a:stCxn id="29" idx="2"/>
            <a:endCxn id="37" idx="0"/>
          </p:cNvCxnSpPr>
          <p:nvPr/>
        </p:nvCxnSpPr>
        <p:spPr>
          <a:xfrm flipH="1">
            <a:off x="3403599" y="3730591"/>
            <a:ext cx="1" cy="53205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Ovale 4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47" name="CasellaDiTesto 46"/>
          <p:cNvSpPr txBox="1"/>
          <p:nvPr/>
        </p:nvSpPr>
        <p:spPr>
          <a:xfrm>
            <a:off x="2414600" y="5442691"/>
            <a:ext cx="1977997" cy="851297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mantenne la pace perché una guerra atomica avrebbe significato la distruzione dell’umanità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8" name="Connettore 2 47"/>
          <p:cNvCxnSpPr>
            <a:stCxn id="37" idx="2"/>
            <a:endCxn id="47" idx="0"/>
          </p:cNvCxnSpPr>
          <p:nvPr/>
        </p:nvCxnSpPr>
        <p:spPr>
          <a:xfrm>
            <a:off x="3403599" y="4915044"/>
            <a:ext cx="0" cy="52764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ttangolo 8">
            <a:extLst>
              <a:ext uri="{FF2B5EF4-FFF2-40B4-BE49-F238E27FC236}">
                <a16:creationId xmlns:a16="http://schemas.microsoft.com/office/drawing/2014/main" id="{290BC81A-954B-5F97-0D76-58DE50E8B94D}"/>
              </a:ext>
            </a:extLst>
          </p:cNvPr>
          <p:cNvSpPr/>
          <p:nvPr/>
        </p:nvSpPr>
        <p:spPr>
          <a:xfrm>
            <a:off x="4933511" y="404813"/>
            <a:ext cx="27580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diviso in blocchi</a:t>
            </a:r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2BF86CA-A13E-47B1-FD8D-E928171D2C4E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261A70A4-6C6F-1067-5D1A-AB56AA467698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</p:spTree>
    <p:extLst>
      <p:ext uri="{BB962C8B-B14F-4D97-AF65-F5344CB8AC3E}">
        <p14:creationId xmlns:p14="http://schemas.microsoft.com/office/powerpoint/2010/main" val="1375497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nascita dello Stato di Israele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971810" y="1630325"/>
            <a:ext cx="1802589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1910 </a:t>
            </a:r>
            <a:r>
              <a:rPr lang="it-IT" dirty="0"/>
              <a:t>e il </a:t>
            </a:r>
            <a:r>
              <a:rPr lang="it-IT" b="1" dirty="0"/>
              <a:t>1920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701152" y="1862873"/>
            <a:ext cx="1977997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alcuni gruppi di ebrei si trasferirono in Palestina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971810" y="2525197"/>
            <a:ext cx="1802589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periodo tra le due guerre</a:t>
            </a:r>
            <a:endParaRPr lang="it-IT" b="1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2585078" y="2887207"/>
            <a:ext cx="2206626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molti altri ebrei si trasferirono in Palestina per sfuggire alle persecuzioni naziste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cxnSpLocks/>
          </p:cNvCxnSpPr>
          <p:nvPr/>
        </p:nvCxnSpPr>
        <p:spPr>
          <a:xfrm>
            <a:off x="3686015" y="2325867"/>
            <a:ext cx="0" cy="58658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1333500" y="3684816"/>
            <a:ext cx="12303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1945</a:t>
            </a:r>
            <a:endParaRPr lang="it-IT" b="1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2325701" y="3947319"/>
            <a:ext cx="2728899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vivevano in Palestina 550</a:t>
            </a:r>
            <a:r>
              <a:rPr lang="it-IT" sz="8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000 ebrei, su una popolazione totale di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lang="it-IT" sz="8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250</a:t>
            </a:r>
            <a:r>
              <a:rPr lang="it-IT" sz="8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000 persone</a:t>
            </a:r>
          </a:p>
        </p:txBody>
      </p:sp>
      <p:cxnSp>
        <p:nvCxnSpPr>
          <p:cNvPr id="17" name="Connettore 2 16"/>
          <p:cNvCxnSpPr>
            <a:cxnSpLocks/>
            <a:stCxn id="10" idx="2"/>
            <a:endCxn id="16" idx="0"/>
          </p:cNvCxnSpPr>
          <p:nvPr/>
        </p:nvCxnSpPr>
        <p:spPr>
          <a:xfrm>
            <a:off x="3688391" y="3551219"/>
            <a:ext cx="1760" cy="3961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5492019" y="4040962"/>
            <a:ext cx="272889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iniziarono le tensioni tra la comunità ebraica e la comunità araba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1" name="Connettore 2 20"/>
          <p:cNvCxnSpPr>
            <a:stCxn id="16" idx="3"/>
            <a:endCxn id="20" idx="1"/>
          </p:cNvCxnSpPr>
          <p:nvPr/>
        </p:nvCxnSpPr>
        <p:spPr>
          <a:xfrm>
            <a:off x="5054600" y="4279325"/>
            <a:ext cx="43741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1333500" y="4887119"/>
            <a:ext cx="12303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1948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2325701" y="5071607"/>
            <a:ext cx="27289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Regno Unito si ritirò dalla regione e lasciò all’Onu la soluzione del problema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8" name="Connettore 2 27"/>
          <p:cNvCxnSpPr>
            <a:stCxn id="16" idx="2"/>
            <a:endCxn id="27" idx="0"/>
          </p:cNvCxnSpPr>
          <p:nvPr/>
        </p:nvCxnSpPr>
        <p:spPr>
          <a:xfrm>
            <a:off x="3690151" y="4611331"/>
            <a:ext cx="0" cy="46027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1 33"/>
          <p:cNvCxnSpPr>
            <a:stCxn id="20" idx="2"/>
          </p:cNvCxnSpPr>
          <p:nvPr/>
        </p:nvCxnSpPr>
        <p:spPr>
          <a:xfrm>
            <a:off x="6856469" y="4517688"/>
            <a:ext cx="0" cy="792282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>
            <a:endCxn id="27" idx="3"/>
          </p:cNvCxnSpPr>
          <p:nvPr/>
        </p:nvCxnSpPr>
        <p:spPr>
          <a:xfrm flipH="1">
            <a:off x="5054601" y="5309970"/>
            <a:ext cx="180186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/>
          <p:cNvSpPr txBox="1"/>
          <p:nvPr/>
        </p:nvSpPr>
        <p:spPr>
          <a:xfrm>
            <a:off x="2325701" y="5877719"/>
            <a:ext cx="2728899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l’ONU stabilì la nascita di due Stati, uno arabo e uno ebraico</a:t>
            </a:r>
          </a:p>
        </p:txBody>
      </p:sp>
      <p:cxnSp>
        <p:nvCxnSpPr>
          <p:cNvPr id="42" name="Connettore 2 41"/>
          <p:cNvCxnSpPr>
            <a:stCxn id="27" idx="2"/>
            <a:endCxn id="41" idx="0"/>
          </p:cNvCxnSpPr>
          <p:nvPr/>
        </p:nvCxnSpPr>
        <p:spPr>
          <a:xfrm>
            <a:off x="3690151" y="5548333"/>
            <a:ext cx="0" cy="3293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e 44"/>
          <p:cNvSpPr>
            <a:spLocks noChangeAspect="1"/>
          </p:cNvSpPr>
          <p:nvPr/>
        </p:nvSpPr>
        <p:spPr>
          <a:xfrm>
            <a:off x="8420100" y="6124575"/>
            <a:ext cx="581025" cy="5810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60363A5-59EC-0D85-8F86-84463FC4258F}"/>
              </a:ext>
            </a:extLst>
          </p:cNvPr>
          <p:cNvSpPr/>
          <p:nvPr/>
        </p:nvSpPr>
        <p:spPr>
          <a:xfrm>
            <a:off x="4933511" y="404813"/>
            <a:ext cx="27580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diviso in blocchi</a:t>
            </a:r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752527B-1E39-DEC2-F9A3-B9B245F46D60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A5A2CD6-3A49-1D7A-9B55-AEE744BF0220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</p:spTree>
    <p:extLst>
      <p:ext uri="{BB962C8B-B14F-4D97-AF65-F5344CB8AC3E}">
        <p14:creationId xmlns:p14="http://schemas.microsoft.com/office/powerpoint/2010/main" val="2297396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Ovale 5"/>
          <p:cNvSpPr>
            <a:spLocks noChangeAspect="1"/>
          </p:cNvSpPr>
          <p:nvPr/>
        </p:nvSpPr>
        <p:spPr>
          <a:xfrm>
            <a:off x="8420100" y="6124575"/>
            <a:ext cx="581025" cy="5810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466664" y="1577058"/>
            <a:ext cx="220662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14 maggio 1948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409777" y="1722056"/>
            <a:ext cx="2474900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gli ebrei proclamarono la nascita dello STATO DI ISRAELE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217677" y="2522573"/>
            <a:ext cx="28575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Stati arabi vicini non lo considerarono legittimo e lo attaccarono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8" idx="2"/>
            <a:endCxn id="9" idx="0"/>
          </p:cNvCxnSpPr>
          <p:nvPr/>
        </p:nvCxnSpPr>
        <p:spPr>
          <a:xfrm flipH="1">
            <a:off x="4646427" y="2190448"/>
            <a:ext cx="800" cy="33212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3410257" y="3360356"/>
            <a:ext cx="2474900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iniziò il PRIMO CONFLITTO ARABO-ISRAELIANO</a:t>
            </a:r>
          </a:p>
        </p:txBody>
      </p:sp>
      <p:cxnSp>
        <p:nvCxnSpPr>
          <p:cNvPr id="15" name="Connettore 2 14"/>
          <p:cNvCxnSpPr>
            <a:stCxn id="9" idx="2"/>
            <a:endCxn id="14" idx="0"/>
          </p:cNvCxnSpPr>
          <p:nvPr/>
        </p:nvCxnSpPr>
        <p:spPr>
          <a:xfrm>
            <a:off x="4646427" y="2999299"/>
            <a:ext cx="1280" cy="36105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3410257" y="4203993"/>
            <a:ext cx="246378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vinto dagli israeliani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0" name="Connettore 2 19"/>
          <p:cNvCxnSpPr>
            <a:stCxn id="14" idx="2"/>
            <a:endCxn id="19" idx="0"/>
          </p:cNvCxnSpPr>
          <p:nvPr/>
        </p:nvCxnSpPr>
        <p:spPr>
          <a:xfrm flipH="1">
            <a:off x="4642151" y="3828748"/>
            <a:ext cx="5556" cy="37524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3410257" y="4891271"/>
            <a:ext cx="2463787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1 milione di profughi palestinesi dovettero lasciare la loro terra</a:t>
            </a:r>
          </a:p>
        </p:txBody>
      </p:sp>
      <p:cxnSp>
        <p:nvCxnSpPr>
          <p:cNvPr id="25" name="Connettore 2 24"/>
          <p:cNvCxnSpPr>
            <a:stCxn id="19" idx="2"/>
            <a:endCxn id="23" idx="0"/>
          </p:cNvCxnSpPr>
          <p:nvPr/>
        </p:nvCxnSpPr>
        <p:spPr>
          <a:xfrm>
            <a:off x="4642151" y="4493434"/>
            <a:ext cx="0" cy="39783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3207044" y="5747956"/>
            <a:ext cx="2857500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Iniziò la QUESTIONE PALESTINESE</a:t>
            </a:r>
          </a:p>
        </p:txBody>
      </p:sp>
      <p:cxnSp>
        <p:nvCxnSpPr>
          <p:cNvPr id="29" name="Connettore 2 28"/>
          <p:cNvCxnSpPr>
            <a:stCxn id="23" idx="2"/>
            <a:endCxn id="28" idx="0"/>
          </p:cNvCxnSpPr>
          <p:nvPr/>
        </p:nvCxnSpPr>
        <p:spPr>
          <a:xfrm flipH="1">
            <a:off x="4635794" y="5367997"/>
            <a:ext cx="6357" cy="3799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ttangolo 10">
            <a:extLst>
              <a:ext uri="{FF2B5EF4-FFF2-40B4-BE49-F238E27FC236}">
                <a16:creationId xmlns:a16="http://schemas.microsoft.com/office/drawing/2014/main" id="{97789C71-E6C0-69DE-A7EF-E56F04DA7E6A}"/>
              </a:ext>
            </a:extLst>
          </p:cNvPr>
          <p:cNvSpPr/>
          <p:nvPr/>
        </p:nvSpPr>
        <p:spPr>
          <a:xfrm>
            <a:off x="4933511" y="404813"/>
            <a:ext cx="27580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diviso in blocchi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923E330-F1B6-FC44-A7F6-AB18C6C74AF2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3AEF011-AD58-20FF-2D74-82F5529E5494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</p:spTree>
    <p:extLst>
      <p:ext uri="{BB962C8B-B14F-4D97-AF65-F5344CB8AC3E}">
        <p14:creationId xmlns:p14="http://schemas.microsoft.com/office/powerpoint/2010/main" val="1225741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710658" y="1015048"/>
            <a:ext cx="5874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4.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L’Estremo Oriente: Cina, Corea, Giappone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623007" y="1885404"/>
            <a:ext cx="2206626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Durante la Seconda guerra mondiale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570870" y="2225923"/>
            <a:ext cx="2857500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nazionalisti di Chiang 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Kai-shek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e i comunisti di Mao Zedong si erano uniti contro il Giappone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570870" y="3275746"/>
            <a:ext cx="28575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finita la guerra l’accordo non resse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8" idx="2"/>
            <a:endCxn id="9" idx="0"/>
          </p:cNvCxnSpPr>
          <p:nvPr/>
        </p:nvCxnSpPr>
        <p:spPr>
          <a:xfrm>
            <a:off x="3999620" y="2889935"/>
            <a:ext cx="0" cy="38581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1626309" y="3759844"/>
            <a:ext cx="1103312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1946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570870" y="3934376"/>
            <a:ext cx="28575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Chiang 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Kai-shek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scatenò una campagna di annientamento contro i comunisti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5" name="Connettore 2 14"/>
          <p:cNvCxnSpPr>
            <a:stCxn id="9" idx="2"/>
            <a:endCxn id="14" idx="0"/>
          </p:cNvCxnSpPr>
          <p:nvPr/>
        </p:nvCxnSpPr>
        <p:spPr>
          <a:xfrm>
            <a:off x="3999620" y="3565187"/>
            <a:ext cx="0" cy="36918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644274" y="4573061"/>
            <a:ext cx="2106614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1946 </a:t>
            </a:r>
            <a:r>
              <a:rPr lang="it-IT" dirty="0"/>
              <a:t>e il </a:t>
            </a:r>
            <a:r>
              <a:rPr lang="it-IT" b="1" dirty="0"/>
              <a:t>1949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2570870" y="4773602"/>
            <a:ext cx="2857500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 combatté una nuova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GUERRA CIVILE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2570870" y="5669845"/>
            <a:ext cx="2857500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vinsero i comunisti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22" name="Connettore 2 21"/>
          <p:cNvCxnSpPr>
            <a:stCxn id="14" idx="2"/>
            <a:endCxn id="20" idx="0"/>
          </p:cNvCxnSpPr>
          <p:nvPr/>
        </p:nvCxnSpPr>
        <p:spPr>
          <a:xfrm>
            <a:off x="3999620" y="4411102"/>
            <a:ext cx="0" cy="3625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>
            <a:stCxn id="20" idx="2"/>
            <a:endCxn id="21" idx="0"/>
          </p:cNvCxnSpPr>
          <p:nvPr/>
        </p:nvCxnSpPr>
        <p:spPr>
          <a:xfrm>
            <a:off x="3999620" y="5241994"/>
            <a:ext cx="0" cy="42785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5768177" y="5480506"/>
            <a:ext cx="2189192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Chiang 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Kai-shek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scappò a Taiwan (Formosa) sotto la protezione degli Stati Uniti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0" name="Connettore 2 29"/>
          <p:cNvCxnSpPr>
            <a:cxnSpLocks/>
            <a:stCxn id="21" idx="3"/>
            <a:endCxn id="29" idx="1"/>
          </p:cNvCxnSpPr>
          <p:nvPr/>
        </p:nvCxnSpPr>
        <p:spPr>
          <a:xfrm flipV="1">
            <a:off x="5428370" y="5812512"/>
            <a:ext cx="339807" cy="205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e 33"/>
          <p:cNvSpPr>
            <a:spLocks noChangeAspect="1"/>
          </p:cNvSpPr>
          <p:nvPr/>
        </p:nvSpPr>
        <p:spPr>
          <a:xfrm>
            <a:off x="8420100" y="6124575"/>
            <a:ext cx="581025" cy="5810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12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58C446AC-C2CD-EC7F-ADCF-2E22042B9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5386" y="1885404"/>
            <a:ext cx="2275226" cy="3088867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786FC1D9-73F4-2B9C-E3AF-3AD6E719C85F}"/>
              </a:ext>
            </a:extLst>
          </p:cNvPr>
          <p:cNvSpPr/>
          <p:nvPr/>
        </p:nvSpPr>
        <p:spPr>
          <a:xfrm>
            <a:off x="4933511" y="404813"/>
            <a:ext cx="27580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diviso in blocchi</a:t>
            </a:r>
            <a:endParaRPr lang="it-IT" dirty="0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E26BFF2-987D-176F-516B-9C050EEA1EA9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6560710-C0DF-B8C2-4CFB-B42B068D8009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4AF834F-315A-7FE8-1A9D-0F06B73F5C72}"/>
              </a:ext>
            </a:extLst>
          </p:cNvPr>
          <p:cNvSpPr txBox="1"/>
          <p:nvPr/>
        </p:nvSpPr>
        <p:spPr>
          <a:xfrm>
            <a:off x="7514740" y="4938790"/>
            <a:ext cx="23917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3304794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533602" y="1371061"/>
            <a:ext cx="1426129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1° ottobre 1949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762605" y="1755123"/>
            <a:ext cx="2141205" cy="652403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Mao Zedong proclamò la nascita della REPUBBLICA POPOLARE CINESE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324051" y="1841999"/>
            <a:ext cx="183219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dove l’economia era agricola e arretrata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cxnSpLocks/>
            <a:stCxn id="7" idx="3"/>
            <a:endCxn id="8" idx="1"/>
          </p:cNvCxnSpPr>
          <p:nvPr/>
        </p:nvCxnSpPr>
        <p:spPr>
          <a:xfrm flipV="1">
            <a:off x="3903810" y="2080362"/>
            <a:ext cx="420241" cy="9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655402" y="2721952"/>
            <a:ext cx="186939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industrie furono nazionalizzate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645668" y="3301074"/>
            <a:ext cx="1869408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grandi proprietà agricole furono confiscate e date ai contadini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0" name="Connettore 2 19"/>
          <p:cNvCxnSpPr>
            <a:cxnSpLocks/>
          </p:cNvCxnSpPr>
          <p:nvPr/>
        </p:nvCxnSpPr>
        <p:spPr>
          <a:xfrm flipH="1">
            <a:off x="2535433" y="2960315"/>
            <a:ext cx="28970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>
            <a:cxnSpLocks/>
            <a:stCxn id="8" idx="2"/>
            <a:endCxn id="35" idx="0"/>
          </p:cNvCxnSpPr>
          <p:nvPr/>
        </p:nvCxnSpPr>
        <p:spPr>
          <a:xfrm flipH="1">
            <a:off x="5238968" y="2318725"/>
            <a:ext cx="1181" cy="41967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4207093" y="2738397"/>
            <a:ext cx="2063750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per far progredire l’economia Mao promosse il “grande balzo in avanti”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6809546" y="2725525"/>
            <a:ext cx="2056657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attività economiche furono affidate a organismi locali, le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COMUNI POPOLARI</a:t>
            </a:r>
          </a:p>
        </p:txBody>
      </p:sp>
      <p:sp>
        <p:nvSpPr>
          <p:cNvPr id="45" name="Ovale 44"/>
          <p:cNvSpPr>
            <a:spLocks noChangeAspect="1"/>
          </p:cNvSpPr>
          <p:nvPr/>
        </p:nvSpPr>
        <p:spPr>
          <a:xfrm>
            <a:off x="8420100" y="6124575"/>
            <a:ext cx="581025" cy="5810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13</a:t>
            </a:r>
          </a:p>
        </p:txBody>
      </p:sp>
      <p:sp>
        <p:nvSpPr>
          <p:cNvPr id="46" name="CasellaDiTesto 45"/>
          <p:cNvSpPr txBox="1"/>
          <p:nvPr/>
        </p:nvSpPr>
        <p:spPr>
          <a:xfrm>
            <a:off x="4207093" y="3907777"/>
            <a:ext cx="206375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l’effetto fu disastroso e scoppiò una forte carestia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7" name="Connettore 2 46"/>
          <p:cNvCxnSpPr>
            <a:cxnSpLocks/>
            <a:stCxn id="35" idx="2"/>
            <a:endCxn id="46" idx="0"/>
          </p:cNvCxnSpPr>
          <p:nvPr/>
        </p:nvCxnSpPr>
        <p:spPr>
          <a:xfrm>
            <a:off x="5238968" y="3402409"/>
            <a:ext cx="0" cy="50536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49"/>
          <p:cNvCxnSpPr>
            <a:cxnSpLocks/>
            <a:stCxn id="46" idx="3"/>
            <a:endCxn id="53" idx="1"/>
          </p:cNvCxnSpPr>
          <p:nvPr/>
        </p:nvCxnSpPr>
        <p:spPr>
          <a:xfrm flipV="1">
            <a:off x="6270843" y="4142591"/>
            <a:ext cx="538704" cy="354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CasellaDiTesto 52"/>
          <p:cNvSpPr txBox="1"/>
          <p:nvPr/>
        </p:nvSpPr>
        <p:spPr>
          <a:xfrm>
            <a:off x="6809547" y="3904228"/>
            <a:ext cx="1376633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morirono 50 milioni di persone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7418A80-3A74-4A2F-F39C-3275F4FB17A9}"/>
              </a:ext>
            </a:extLst>
          </p:cNvPr>
          <p:cNvSpPr/>
          <p:nvPr/>
        </p:nvSpPr>
        <p:spPr>
          <a:xfrm>
            <a:off x="4933511" y="404813"/>
            <a:ext cx="27580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diviso in blocchi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7A8C174-CDC0-FBF0-751A-74F822D54093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10207A3-7FE0-C5A1-0AD5-3207D2F85039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cxnSp>
        <p:nvCxnSpPr>
          <p:cNvPr id="24" name="Connettore 1 33">
            <a:extLst>
              <a:ext uri="{FF2B5EF4-FFF2-40B4-BE49-F238E27FC236}">
                <a16:creationId xmlns:a16="http://schemas.microsoft.com/office/drawing/2014/main" id="{81EEB6E2-8567-05BF-0B13-7392253780CC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2833208" y="2407526"/>
            <a:ext cx="8223" cy="3307967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49">
            <a:extLst>
              <a:ext uri="{FF2B5EF4-FFF2-40B4-BE49-F238E27FC236}">
                <a16:creationId xmlns:a16="http://schemas.microsoft.com/office/drawing/2014/main" id="{DED750E7-AC91-809A-1D82-33E11CCD866F}"/>
              </a:ext>
            </a:extLst>
          </p:cNvPr>
          <p:cNvCxnSpPr>
            <a:cxnSpLocks/>
            <a:endCxn id="40" idx="1"/>
          </p:cNvCxnSpPr>
          <p:nvPr/>
        </p:nvCxnSpPr>
        <p:spPr>
          <a:xfrm flipV="1">
            <a:off x="6270843" y="3057531"/>
            <a:ext cx="538703" cy="718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ttore 2 19">
            <a:extLst>
              <a:ext uri="{FF2B5EF4-FFF2-40B4-BE49-F238E27FC236}">
                <a16:creationId xmlns:a16="http://schemas.microsoft.com/office/drawing/2014/main" id="{51DFE819-9421-B170-CE5C-BF59286F8C81}"/>
              </a:ext>
            </a:extLst>
          </p:cNvPr>
          <p:cNvCxnSpPr>
            <a:cxnSpLocks/>
          </p:cNvCxnSpPr>
          <p:nvPr/>
        </p:nvCxnSpPr>
        <p:spPr>
          <a:xfrm flipH="1">
            <a:off x="2504443" y="3624299"/>
            <a:ext cx="32596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CasellaDiTesto 67">
            <a:extLst>
              <a:ext uri="{FF2B5EF4-FFF2-40B4-BE49-F238E27FC236}">
                <a16:creationId xmlns:a16="http://schemas.microsoft.com/office/drawing/2014/main" id="{4968149A-0198-F8DC-0AE0-9CEDFC5283F1}"/>
              </a:ext>
            </a:extLst>
          </p:cNvPr>
          <p:cNvSpPr txBox="1"/>
          <p:nvPr/>
        </p:nvSpPr>
        <p:spPr>
          <a:xfrm>
            <a:off x="655402" y="4067482"/>
            <a:ext cx="186940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stabilita la parità tra uomo e donna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9" name="CasellaDiTesto 68">
            <a:extLst>
              <a:ext uri="{FF2B5EF4-FFF2-40B4-BE49-F238E27FC236}">
                <a16:creationId xmlns:a16="http://schemas.microsoft.com/office/drawing/2014/main" id="{F259AAA2-901D-8C32-C02D-2FA3496A4023}"/>
              </a:ext>
            </a:extLst>
          </p:cNvPr>
          <p:cNvSpPr txBox="1"/>
          <p:nvPr/>
        </p:nvSpPr>
        <p:spPr>
          <a:xfrm>
            <a:off x="655402" y="4646153"/>
            <a:ext cx="1869408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stabilirono politiche per alfabetizzare la popolazione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70" name="Connettore 2 19">
            <a:extLst>
              <a:ext uri="{FF2B5EF4-FFF2-40B4-BE49-F238E27FC236}">
                <a16:creationId xmlns:a16="http://schemas.microsoft.com/office/drawing/2014/main" id="{545D7B2E-D2EC-38B2-AF0E-5056E33B27C0}"/>
              </a:ext>
            </a:extLst>
          </p:cNvPr>
          <p:cNvCxnSpPr>
            <a:cxnSpLocks/>
            <a:endCxn id="68" idx="3"/>
          </p:cNvCxnSpPr>
          <p:nvPr/>
        </p:nvCxnSpPr>
        <p:spPr>
          <a:xfrm flipH="1">
            <a:off x="2524810" y="4305845"/>
            <a:ext cx="2953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2 19">
            <a:extLst>
              <a:ext uri="{FF2B5EF4-FFF2-40B4-BE49-F238E27FC236}">
                <a16:creationId xmlns:a16="http://schemas.microsoft.com/office/drawing/2014/main" id="{4CA147BD-7778-C7BE-5E76-4455B4761AEA}"/>
              </a:ext>
            </a:extLst>
          </p:cNvPr>
          <p:cNvCxnSpPr>
            <a:cxnSpLocks/>
          </p:cNvCxnSpPr>
          <p:nvPr/>
        </p:nvCxnSpPr>
        <p:spPr>
          <a:xfrm flipH="1">
            <a:off x="2504443" y="4972471"/>
            <a:ext cx="32596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CasellaDiTesto 71">
            <a:extLst>
              <a:ext uri="{FF2B5EF4-FFF2-40B4-BE49-F238E27FC236}">
                <a16:creationId xmlns:a16="http://schemas.microsoft.com/office/drawing/2014/main" id="{F25EF925-EE4C-D130-11C9-0AC348F6951C}"/>
              </a:ext>
            </a:extLst>
          </p:cNvPr>
          <p:cNvSpPr txBox="1"/>
          <p:nvPr/>
        </p:nvSpPr>
        <p:spPr>
          <a:xfrm>
            <a:off x="655402" y="5428423"/>
            <a:ext cx="1859674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stabilirono politiche di assistenza sanitaria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73" name="Connettore 2 19">
            <a:extLst>
              <a:ext uri="{FF2B5EF4-FFF2-40B4-BE49-F238E27FC236}">
                <a16:creationId xmlns:a16="http://schemas.microsoft.com/office/drawing/2014/main" id="{04329EE5-7E65-443D-B6B9-C4C2E59485F7}"/>
              </a:ext>
            </a:extLst>
          </p:cNvPr>
          <p:cNvCxnSpPr>
            <a:cxnSpLocks/>
          </p:cNvCxnSpPr>
          <p:nvPr/>
        </p:nvCxnSpPr>
        <p:spPr>
          <a:xfrm flipH="1">
            <a:off x="2504443" y="5694227"/>
            <a:ext cx="32596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0237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57187" y="1204910"/>
            <a:ext cx="2206626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Alla fine della Seconda guerra mondiale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305050" y="1545429"/>
            <a:ext cx="192405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Corea fu divisa in due zone lungo il 38° parallelo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606925" y="1255988"/>
            <a:ext cx="1603375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COREA DEL NORD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6457950" y="1162346"/>
            <a:ext cx="239395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un governo comunista appoggiato dall’Unione sovietica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606925" y="2022155"/>
            <a:ext cx="1603375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COREA DEL SUD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6470650" y="1925635"/>
            <a:ext cx="239395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un governo filo-occidentale appoggiato dagli Stati Uniti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3" name="Connettore 2 12"/>
          <p:cNvCxnSpPr>
            <a:stCxn id="8" idx="3"/>
            <a:endCxn id="9" idx="1"/>
          </p:cNvCxnSpPr>
          <p:nvPr/>
        </p:nvCxnSpPr>
        <p:spPr>
          <a:xfrm flipV="1">
            <a:off x="4229100" y="1400709"/>
            <a:ext cx="377825" cy="38308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stCxn id="8" idx="3"/>
            <a:endCxn id="11" idx="1"/>
          </p:cNvCxnSpPr>
          <p:nvPr/>
        </p:nvCxnSpPr>
        <p:spPr>
          <a:xfrm>
            <a:off x="4229100" y="1783792"/>
            <a:ext cx="377825" cy="38308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9" idx="3"/>
            <a:endCxn id="10" idx="1"/>
          </p:cNvCxnSpPr>
          <p:nvPr/>
        </p:nvCxnSpPr>
        <p:spPr>
          <a:xfrm>
            <a:off x="6210300" y="1400709"/>
            <a:ext cx="2476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>
            <a:endCxn id="12" idx="1"/>
          </p:cNvCxnSpPr>
          <p:nvPr/>
        </p:nvCxnSpPr>
        <p:spPr>
          <a:xfrm flipV="1">
            <a:off x="6210300" y="2163998"/>
            <a:ext cx="260350" cy="287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2305050" y="2427226"/>
            <a:ext cx="192405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due zone non accettarono la divisione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357187" y="3048970"/>
            <a:ext cx="220662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25 giugno 1950</a:t>
            </a:r>
          </a:p>
        </p:txBody>
      </p:sp>
      <p:cxnSp>
        <p:nvCxnSpPr>
          <p:cNvPr id="27" name="Connettore 2 26"/>
          <p:cNvCxnSpPr>
            <a:stCxn id="8" idx="2"/>
            <a:endCxn id="25" idx="0"/>
          </p:cNvCxnSpPr>
          <p:nvPr/>
        </p:nvCxnSpPr>
        <p:spPr>
          <a:xfrm>
            <a:off x="3267075" y="2022155"/>
            <a:ext cx="0" cy="40507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2305050" y="3253816"/>
            <a:ext cx="1924050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Corea del Nord invase la Corea del Sud</a:t>
            </a:r>
          </a:p>
        </p:txBody>
      </p:sp>
      <p:cxnSp>
        <p:nvCxnSpPr>
          <p:cNvPr id="32" name="Connettore 2 31"/>
          <p:cNvCxnSpPr>
            <a:stCxn id="25" idx="2"/>
            <a:endCxn id="31" idx="0"/>
          </p:cNvCxnSpPr>
          <p:nvPr/>
        </p:nvCxnSpPr>
        <p:spPr>
          <a:xfrm>
            <a:off x="3267075" y="2903952"/>
            <a:ext cx="0" cy="34986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4606925" y="3343291"/>
            <a:ext cx="192405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intervennero gli Stati Uniti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6" name="Connettore 2 35"/>
          <p:cNvCxnSpPr>
            <a:stCxn id="31" idx="3"/>
            <a:endCxn id="35" idx="1"/>
          </p:cNvCxnSpPr>
          <p:nvPr/>
        </p:nvCxnSpPr>
        <p:spPr>
          <a:xfrm>
            <a:off x="4229100" y="3488012"/>
            <a:ext cx="3778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/>
          <p:cNvSpPr txBox="1"/>
          <p:nvPr/>
        </p:nvSpPr>
        <p:spPr>
          <a:xfrm>
            <a:off x="4606925" y="3952891"/>
            <a:ext cx="1924050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liberarono il Sud e occuparono una parte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del Nord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1" name="Connettore 2 40"/>
          <p:cNvCxnSpPr>
            <a:stCxn id="35" idx="2"/>
            <a:endCxn id="40" idx="0"/>
          </p:cNvCxnSpPr>
          <p:nvPr/>
        </p:nvCxnSpPr>
        <p:spPr>
          <a:xfrm>
            <a:off x="5568950" y="3632732"/>
            <a:ext cx="0" cy="3201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cxnSpLocks/>
            <a:stCxn id="40" idx="3"/>
          </p:cNvCxnSpPr>
          <p:nvPr/>
        </p:nvCxnSpPr>
        <p:spPr>
          <a:xfrm>
            <a:off x="6530975" y="4284897"/>
            <a:ext cx="32549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CasellaDiTesto 48"/>
          <p:cNvSpPr txBox="1"/>
          <p:nvPr/>
        </p:nvSpPr>
        <p:spPr>
          <a:xfrm>
            <a:off x="8030316" y="3837268"/>
            <a:ext cx="99377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1953</a:t>
            </a:r>
          </a:p>
        </p:txBody>
      </p:sp>
      <p:sp>
        <p:nvSpPr>
          <p:cNvPr id="50" name="CasellaDiTesto 49"/>
          <p:cNvSpPr txBox="1"/>
          <p:nvPr/>
        </p:nvSpPr>
        <p:spPr>
          <a:xfrm>
            <a:off x="6855398" y="4137669"/>
            <a:ext cx="192405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giunse alla pace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1" name="CasellaDiTesto 50"/>
          <p:cNvSpPr txBox="1"/>
          <p:nvPr/>
        </p:nvSpPr>
        <p:spPr>
          <a:xfrm>
            <a:off x="6855398" y="4827100"/>
            <a:ext cx="1924050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Corea rimase divisa</a:t>
            </a:r>
          </a:p>
        </p:txBody>
      </p:sp>
      <p:sp>
        <p:nvSpPr>
          <p:cNvPr id="52" name="Ovale 51"/>
          <p:cNvSpPr>
            <a:spLocks noChangeAspect="1"/>
          </p:cNvSpPr>
          <p:nvPr/>
        </p:nvSpPr>
        <p:spPr>
          <a:xfrm>
            <a:off x="8420100" y="6124575"/>
            <a:ext cx="581025" cy="5810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14</a:t>
            </a:r>
          </a:p>
        </p:txBody>
      </p:sp>
      <p:cxnSp>
        <p:nvCxnSpPr>
          <p:cNvPr id="57" name="Connettore 2 56"/>
          <p:cNvCxnSpPr>
            <a:stCxn id="50" idx="2"/>
            <a:endCxn id="51" idx="0"/>
          </p:cNvCxnSpPr>
          <p:nvPr/>
        </p:nvCxnSpPr>
        <p:spPr>
          <a:xfrm>
            <a:off x="7817423" y="4427110"/>
            <a:ext cx="0" cy="39999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Immagine 14">
            <a:extLst>
              <a:ext uri="{FF2B5EF4-FFF2-40B4-BE49-F238E27FC236}">
                <a16:creationId xmlns:a16="http://schemas.microsoft.com/office/drawing/2014/main" id="{1C38BB14-31CF-C2BB-CB40-4AB50884E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049331"/>
            <a:ext cx="2667313" cy="2819524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BE42953D-B873-89FB-A90C-7D773081C455}"/>
              </a:ext>
            </a:extLst>
          </p:cNvPr>
          <p:cNvSpPr/>
          <p:nvPr/>
        </p:nvSpPr>
        <p:spPr>
          <a:xfrm>
            <a:off x="4933511" y="404813"/>
            <a:ext cx="27580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diviso in blocchi</a:t>
            </a:r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B4086C5-887D-6B4E-6E03-8E94A47C5E19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ACB8CA7D-AE6C-ACC4-FE17-B31A9F85EF17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D37800FC-CF8A-21C0-AED6-8BA8A36F1C94}"/>
              </a:ext>
            </a:extLst>
          </p:cNvPr>
          <p:cNvSpPr txBox="1"/>
          <p:nvPr/>
        </p:nvSpPr>
        <p:spPr>
          <a:xfrm>
            <a:off x="-103670" y="3792521"/>
            <a:ext cx="158543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50" b="1" dirty="0">
                <a:solidFill>
                  <a:schemeClr val="accent5">
                    <a:lumMod val="50000"/>
                  </a:schemeClr>
                </a:solidFill>
              </a:rPr>
              <a:t>La Guerra di Corea</a:t>
            </a:r>
            <a:endParaRPr lang="it-IT" sz="13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646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57815" y="2000488"/>
            <a:ext cx="12176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1945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442078" y="2145176"/>
            <a:ext cx="192405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Giappone era in una situazione drammatica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855078" y="2145176"/>
            <a:ext cx="192405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ricostruzione fu affidata agli Stati Uniti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3366128" y="2383539"/>
            <a:ext cx="4889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5118730" y="3845170"/>
            <a:ext cx="1924050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Giappone divenne un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moderno Stato democratico</a:t>
            </a:r>
          </a:p>
        </p:txBody>
      </p:sp>
      <p:cxnSp>
        <p:nvCxnSpPr>
          <p:cNvPr id="13" name="Connettore 2 12"/>
          <p:cNvCxnSpPr>
            <a:cxnSpLocks/>
            <a:stCxn id="8" idx="2"/>
            <a:endCxn id="12" idx="0"/>
          </p:cNvCxnSpPr>
          <p:nvPr/>
        </p:nvCxnSpPr>
        <p:spPr>
          <a:xfrm>
            <a:off x="4817103" y="2621902"/>
            <a:ext cx="1263652" cy="122326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cxnSpLocks/>
          </p:cNvCxnSpPr>
          <p:nvPr/>
        </p:nvCxnSpPr>
        <p:spPr>
          <a:xfrm>
            <a:off x="7042780" y="4159733"/>
            <a:ext cx="2714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7314206" y="3827727"/>
            <a:ext cx="1476375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una Costituzione democratica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577686" y="3654114"/>
            <a:ext cx="18526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1945 e il 1960</a:t>
            </a:r>
            <a:endParaRPr lang="it-IT" b="1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2322349" y="3845170"/>
            <a:ext cx="192405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Giappone conobbe una grande crescita economica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2322349" y="4644852"/>
            <a:ext cx="1924050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divenne la terza potenza economica mondiale</a:t>
            </a:r>
          </a:p>
        </p:txBody>
      </p:sp>
      <p:cxnSp>
        <p:nvCxnSpPr>
          <p:cNvPr id="23" name="Connettore 2 22"/>
          <p:cNvCxnSpPr>
            <a:stCxn id="21" idx="2"/>
            <a:endCxn id="22" idx="0"/>
          </p:cNvCxnSpPr>
          <p:nvPr/>
        </p:nvCxnSpPr>
        <p:spPr>
          <a:xfrm>
            <a:off x="3284374" y="4321896"/>
            <a:ext cx="0" cy="32295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e 25"/>
          <p:cNvSpPr>
            <a:spLocks noChangeAspect="1"/>
          </p:cNvSpPr>
          <p:nvPr/>
        </p:nvSpPr>
        <p:spPr>
          <a:xfrm>
            <a:off x="8420100" y="6124575"/>
            <a:ext cx="581025" cy="5810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A266879-8F17-6B92-823D-6735D6A1D265}"/>
              </a:ext>
            </a:extLst>
          </p:cNvPr>
          <p:cNvSpPr/>
          <p:nvPr/>
        </p:nvSpPr>
        <p:spPr>
          <a:xfrm>
            <a:off x="4933511" y="404813"/>
            <a:ext cx="27580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diviso in blocchi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E62A181-AA53-9752-195A-181336646F4C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FD9B281-EC99-C0BC-F5B2-84E5518AD7F3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cxnSp>
        <p:nvCxnSpPr>
          <p:cNvPr id="17" name="Connettore 2 12">
            <a:extLst>
              <a:ext uri="{FF2B5EF4-FFF2-40B4-BE49-F238E27FC236}">
                <a16:creationId xmlns:a16="http://schemas.microsoft.com/office/drawing/2014/main" id="{E8ED0EA9-E60E-1B01-DF5D-4AF58532F10D}"/>
              </a:ext>
            </a:extLst>
          </p:cNvPr>
          <p:cNvCxnSpPr>
            <a:cxnSpLocks/>
            <a:stCxn id="8" idx="2"/>
            <a:endCxn id="21" idx="0"/>
          </p:cNvCxnSpPr>
          <p:nvPr/>
        </p:nvCxnSpPr>
        <p:spPr>
          <a:xfrm flipH="1">
            <a:off x="3284374" y="2621902"/>
            <a:ext cx="1532729" cy="122326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32720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4293</TotalTime>
  <Words>1278</Words>
  <Application>Microsoft Office PowerPoint</Application>
  <PresentationFormat>Presentazione su schermo (4:3)</PresentationFormat>
  <Paragraphs>242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110</cp:revision>
  <dcterms:created xsi:type="dcterms:W3CDTF">2020-03-09T09:47:24Z</dcterms:created>
  <dcterms:modified xsi:type="dcterms:W3CDTF">2026-05-19T14:36:13Z</dcterms:modified>
</cp:coreProperties>
</file>