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C13DAC-313E-47E8-8922-CAAF8DC706CA}" v="12" dt="2026-05-19T14:30:53.8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64"/>
    <p:restoredTop sz="94737"/>
  </p:normalViewPr>
  <p:slideViewPr>
    <p:cSldViewPr snapToGrid="0" snapToObjects="1">
      <p:cViewPr varScale="1">
        <p:scale>
          <a:sx n="106" d="100"/>
          <a:sy n="106" d="100"/>
        </p:scale>
        <p:origin x="21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9T14:31:16.176" v="258" actId="1076"/>
      <pc:docMkLst>
        <pc:docMk/>
      </pc:docMkLst>
      <pc:sldChg chg="addSp modSp mod">
        <pc:chgData name="Silvana Gallone" userId="7a5114527312c558" providerId="LiveId" clId="{D634AA42-852E-4215-B5D9-52DE406B3105}" dt="2026-05-19T13:47:45.341" v="41" actId="1076"/>
        <pc:sldMkLst>
          <pc:docMk/>
          <pc:sldMk cId="191760866" sldId="256"/>
        </pc:sldMkLst>
        <pc:spChg chg="add mod">
          <ac:chgData name="Silvana Gallone" userId="7a5114527312c558" providerId="LiveId" clId="{D634AA42-852E-4215-B5D9-52DE406B3105}" dt="2026-05-19T13:47:45.341" v="41" actId="1076"/>
          <ac:spMkLst>
            <pc:docMk/>
            <pc:sldMk cId="191760866" sldId="256"/>
            <ac:spMk id="4" creationId="{88F28C3E-88C0-E413-6913-B4F4EC452751}"/>
          </ac:spMkLst>
        </pc:spChg>
        <pc:picChg chg="mod">
          <ac:chgData name="Silvana Gallone" userId="7a5114527312c558" providerId="LiveId" clId="{D634AA42-852E-4215-B5D9-52DE406B3105}" dt="2026-05-19T13:47:20.153" v="3" actId="1076"/>
          <ac:picMkLst>
            <pc:docMk/>
            <pc:sldMk cId="191760866" sldId="256"/>
            <ac:picMk id="6" creationId="{58D24A19-2FFD-B0A7-C3BF-0D96E15B5F00}"/>
          </ac:picMkLst>
        </pc:picChg>
      </pc:sldChg>
      <pc:sldChg chg="addSp modSp mod">
        <pc:chgData name="Silvana Gallone" userId="7a5114527312c558" providerId="LiveId" clId="{D634AA42-852E-4215-B5D9-52DE406B3105}" dt="2026-05-19T13:56:05.694" v="72" actId="1076"/>
        <pc:sldMkLst>
          <pc:docMk/>
          <pc:sldMk cId="1078998287" sldId="261"/>
        </pc:sldMkLst>
        <pc:spChg chg="add mod">
          <ac:chgData name="Silvana Gallone" userId="7a5114527312c558" providerId="LiveId" clId="{D634AA42-852E-4215-B5D9-52DE406B3105}" dt="2026-05-19T13:56:05.694" v="72" actId="1076"/>
          <ac:spMkLst>
            <pc:docMk/>
            <pc:sldMk cId="1078998287" sldId="261"/>
            <ac:spMk id="2" creationId="{EAEBEE7B-F211-C056-93BC-790DAF41C592}"/>
          </ac:spMkLst>
        </pc:spChg>
      </pc:sldChg>
      <pc:sldChg chg="addSp modSp mod">
        <pc:chgData name="Silvana Gallone" userId="7a5114527312c558" providerId="LiveId" clId="{D634AA42-852E-4215-B5D9-52DE406B3105}" dt="2026-05-19T14:18:08.230" v="138" actId="1076"/>
        <pc:sldMkLst>
          <pc:docMk/>
          <pc:sldMk cId="405026654" sldId="262"/>
        </pc:sldMkLst>
        <pc:spChg chg="add mod">
          <ac:chgData name="Silvana Gallone" userId="7a5114527312c558" providerId="LiveId" clId="{D634AA42-852E-4215-B5D9-52DE406B3105}" dt="2026-05-19T14:18:08.230" v="138" actId="1076"/>
          <ac:spMkLst>
            <pc:docMk/>
            <pc:sldMk cId="405026654" sldId="262"/>
            <ac:spMk id="2" creationId="{A31E78CA-7F6C-B2B8-A848-D1C7E09884BD}"/>
          </ac:spMkLst>
        </pc:spChg>
      </pc:sldChg>
      <pc:sldChg chg="addSp modSp mod">
        <pc:chgData name="Silvana Gallone" userId="7a5114527312c558" providerId="LiveId" clId="{D634AA42-852E-4215-B5D9-52DE406B3105}" dt="2026-05-19T14:25:51.287" v="169" actId="1076"/>
        <pc:sldMkLst>
          <pc:docMk/>
          <pc:sldMk cId="4197823680" sldId="263"/>
        </pc:sldMkLst>
        <pc:spChg chg="add mod">
          <ac:chgData name="Silvana Gallone" userId="7a5114527312c558" providerId="LiveId" clId="{D634AA42-852E-4215-B5D9-52DE406B3105}" dt="2026-05-19T14:25:51.287" v="169" actId="1076"/>
          <ac:spMkLst>
            <pc:docMk/>
            <pc:sldMk cId="4197823680" sldId="263"/>
            <ac:spMk id="2" creationId="{1F4FF6ED-2E1A-E9E3-1F36-4AF7B9FE6110}"/>
          </ac:spMkLst>
        </pc:spChg>
        <pc:picChg chg="mod modCrop">
          <ac:chgData name="Silvana Gallone" userId="7a5114527312c558" providerId="LiveId" clId="{D634AA42-852E-4215-B5D9-52DE406B3105}" dt="2026-05-19T14:25:08.684" v="145" actId="14100"/>
          <ac:picMkLst>
            <pc:docMk/>
            <pc:sldMk cId="4197823680" sldId="263"/>
            <ac:picMk id="13" creationId="{98B5A1AA-9D39-2907-DCCD-F78C25554FC3}"/>
          </ac:picMkLst>
        </pc:picChg>
      </pc:sldChg>
      <pc:sldChg chg="addSp modSp mod">
        <pc:chgData name="Silvana Gallone" userId="7a5114527312c558" providerId="LiveId" clId="{D634AA42-852E-4215-B5D9-52DE406B3105}" dt="2026-05-19T14:27:33.050" v="204" actId="1076"/>
        <pc:sldMkLst>
          <pc:docMk/>
          <pc:sldMk cId="2869406945" sldId="268"/>
        </pc:sldMkLst>
        <pc:spChg chg="add mod">
          <ac:chgData name="Silvana Gallone" userId="7a5114527312c558" providerId="LiveId" clId="{D634AA42-852E-4215-B5D9-52DE406B3105}" dt="2026-05-19T14:27:33.050" v="204" actId="1076"/>
          <ac:spMkLst>
            <pc:docMk/>
            <pc:sldMk cId="2869406945" sldId="268"/>
            <ac:spMk id="2" creationId="{A1C73645-153C-572D-EFF4-8C5DB2D86E38}"/>
          </ac:spMkLst>
        </pc:spChg>
        <pc:picChg chg="mod">
          <ac:chgData name="Silvana Gallone" userId="7a5114527312c558" providerId="LiveId" clId="{D634AA42-852E-4215-B5D9-52DE406B3105}" dt="2026-05-19T14:27:28.937" v="203" actId="1076"/>
          <ac:picMkLst>
            <pc:docMk/>
            <pc:sldMk cId="2869406945" sldId="268"/>
            <ac:picMk id="10" creationId="{03F59291-8B70-35E1-34E7-6E483FC69B8E}"/>
          </ac:picMkLst>
        </pc:picChg>
      </pc:sldChg>
      <pc:sldChg chg="addSp modSp mod">
        <pc:chgData name="Silvana Gallone" userId="7a5114527312c558" providerId="LiveId" clId="{D634AA42-852E-4215-B5D9-52DE406B3105}" dt="2026-05-19T14:30:16.811" v="238" actId="1076"/>
        <pc:sldMkLst>
          <pc:docMk/>
          <pc:sldMk cId="118567142" sldId="270"/>
        </pc:sldMkLst>
        <pc:spChg chg="add mod">
          <ac:chgData name="Silvana Gallone" userId="7a5114527312c558" providerId="LiveId" clId="{D634AA42-852E-4215-B5D9-52DE406B3105}" dt="2026-05-19T14:30:16.811" v="238" actId="1076"/>
          <ac:spMkLst>
            <pc:docMk/>
            <pc:sldMk cId="118567142" sldId="270"/>
            <ac:spMk id="2" creationId="{4E979EE4-4689-657D-27F1-35AB9D30DED3}"/>
          </ac:spMkLst>
        </pc:spChg>
      </pc:sldChg>
      <pc:sldChg chg="addSp modSp mod">
        <pc:chgData name="Silvana Gallone" userId="7a5114527312c558" providerId="LiveId" clId="{D634AA42-852E-4215-B5D9-52DE406B3105}" dt="2026-05-19T14:31:16.176" v="258" actId="1076"/>
        <pc:sldMkLst>
          <pc:docMk/>
          <pc:sldMk cId="334998102" sldId="274"/>
        </pc:sldMkLst>
        <pc:spChg chg="add mod">
          <ac:chgData name="Silvana Gallone" userId="7a5114527312c558" providerId="LiveId" clId="{D634AA42-852E-4215-B5D9-52DE406B3105}" dt="2026-05-19T14:31:16.176" v="258" actId="1076"/>
          <ac:spMkLst>
            <pc:docMk/>
            <pc:sldMk cId="334998102" sldId="274"/>
            <ac:spMk id="2" creationId="{A8340961-DC9B-C76F-86F3-DF2153C1DF6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8B5DC-14A5-4EE1-8FBC-D58A85567E3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C3409-1774-4630-A301-DDE183B6A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464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823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722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446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0485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1488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5256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287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149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568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084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661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3556B-E6B9-E243-80AB-86ADF9E7895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933D3-4706-D449-8EB7-366FD07888E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8582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3" name="Freccia a pentagono 2">
            <a:extLst>
              <a:ext uri="{FF2B5EF4-FFF2-40B4-BE49-F238E27FC236}">
                <a16:creationId xmlns:a16="http://schemas.microsoft.com/office/drawing/2014/main" id="{03C8220E-9508-8B68-ED0D-DA1D286227C6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7FEF7C3-35A9-65FB-8DE1-BAA396EA23CC}"/>
              </a:ext>
            </a:extLst>
          </p:cNvPr>
          <p:cNvSpPr txBox="1"/>
          <p:nvPr/>
        </p:nvSpPr>
        <p:spPr>
          <a:xfrm>
            <a:off x="-501334" y="1225759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8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C2AF293-B1AB-9417-E038-76E24187D7D8}"/>
              </a:ext>
            </a:extLst>
          </p:cNvPr>
          <p:cNvSpPr txBox="1"/>
          <p:nvPr/>
        </p:nvSpPr>
        <p:spPr>
          <a:xfrm>
            <a:off x="2290566" y="1665582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Seconda guerra mondiale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8D24A19-2FFD-B0A7-C3BF-0D96E15B5F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01811" y="3022227"/>
            <a:ext cx="4740377" cy="336590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33F126E-27A7-422D-569D-D0E4EA0CFEAF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2089F5D-ADB8-7BB1-B943-15259824FE6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8F28C3E-88C0-E413-6913-B4F4EC452751}"/>
              </a:ext>
            </a:extLst>
          </p:cNvPr>
          <p:cNvSpPr txBox="1"/>
          <p:nvPr/>
        </p:nvSpPr>
        <p:spPr>
          <a:xfrm>
            <a:off x="5221848" y="6388133"/>
            <a:ext cx="43540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9176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1939-40: l’inizio della guerra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7187" y="1752739"/>
            <a:ext cx="220662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 settembre 1939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400301" y="1948537"/>
            <a:ext cx="253045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Germania invase la Polonia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57187" y="2667139"/>
            <a:ext cx="220662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3 settembre 1939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400301" y="2786737"/>
            <a:ext cx="2530465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Francia e Regno Unito dichiararono guerra alla Germania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313322" y="2333267"/>
            <a:ext cx="20026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era iniziata la SECONDA GUERRA MONDIALE</a:t>
            </a:r>
          </a:p>
        </p:txBody>
      </p:sp>
      <p:cxnSp>
        <p:nvCxnSpPr>
          <p:cNvPr id="21" name="Connettore 1 20"/>
          <p:cNvCxnSpPr>
            <a:cxnSpLocks/>
          </p:cNvCxnSpPr>
          <p:nvPr/>
        </p:nvCxnSpPr>
        <p:spPr>
          <a:xfrm>
            <a:off x="4930766" y="3060822"/>
            <a:ext cx="736387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>
            <a:cxnSpLocks/>
          </p:cNvCxnSpPr>
          <p:nvPr/>
        </p:nvCxnSpPr>
        <p:spPr>
          <a:xfrm>
            <a:off x="5668038" y="2093258"/>
            <a:ext cx="0" cy="97819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endCxn id="16" idx="1"/>
          </p:cNvCxnSpPr>
          <p:nvPr/>
        </p:nvCxnSpPr>
        <p:spPr>
          <a:xfrm flipV="1">
            <a:off x="5667153" y="2571630"/>
            <a:ext cx="646169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357187" y="3708539"/>
            <a:ext cx="220662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tre settimane dall’invasione</a:t>
            </a:r>
            <a:endParaRPr lang="it-IT" b="1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2400302" y="4049058"/>
            <a:ext cx="158749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Polonia si arrese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108200" y="4751428"/>
            <a:ext cx="217170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l’Unione Sovietica occupò metà della Polonia</a:t>
            </a:r>
          </a:p>
        </p:txBody>
      </p:sp>
      <p:cxnSp>
        <p:nvCxnSpPr>
          <p:cNvPr id="32" name="Connettore 2 31"/>
          <p:cNvCxnSpPr>
            <a:stCxn id="30" idx="2"/>
            <a:endCxn id="31" idx="0"/>
          </p:cNvCxnSpPr>
          <p:nvPr/>
        </p:nvCxnSpPr>
        <p:spPr>
          <a:xfrm>
            <a:off x="3194051" y="4338499"/>
            <a:ext cx="0" cy="4129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2108200" y="5632470"/>
            <a:ext cx="21717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 occupò la Finlandia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5289607" y="5171837"/>
            <a:ext cx="313372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l’Unione Sovietica aveva creato così una “cintura di sicurezza” intorno ai propri confini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6" name="Connettore 1 55"/>
          <p:cNvCxnSpPr>
            <a:stCxn id="31" idx="3"/>
          </p:cNvCxnSpPr>
          <p:nvPr/>
        </p:nvCxnSpPr>
        <p:spPr>
          <a:xfrm>
            <a:off x="4279902" y="4989791"/>
            <a:ext cx="650875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1 58"/>
          <p:cNvCxnSpPr/>
          <p:nvPr/>
        </p:nvCxnSpPr>
        <p:spPr>
          <a:xfrm>
            <a:off x="4279902" y="5773043"/>
            <a:ext cx="650875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1 63"/>
          <p:cNvCxnSpPr/>
          <p:nvPr/>
        </p:nvCxnSpPr>
        <p:spPr>
          <a:xfrm>
            <a:off x="4930777" y="4989791"/>
            <a:ext cx="0" cy="78325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>
            <a:endCxn id="44" idx="1"/>
          </p:cNvCxnSpPr>
          <p:nvPr/>
        </p:nvCxnSpPr>
        <p:spPr>
          <a:xfrm>
            <a:off x="4930777" y="5410200"/>
            <a:ext cx="3588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Ovale 7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33" name="Connettore 2 32"/>
          <p:cNvCxnSpPr>
            <a:stCxn id="31" idx="2"/>
            <a:endCxn id="37" idx="0"/>
          </p:cNvCxnSpPr>
          <p:nvPr/>
        </p:nvCxnSpPr>
        <p:spPr>
          <a:xfrm>
            <a:off x="3194051" y="5228154"/>
            <a:ext cx="0" cy="4043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>
            <a:extLst>
              <a:ext uri="{FF2B5EF4-FFF2-40B4-BE49-F238E27FC236}">
                <a16:creationId xmlns:a16="http://schemas.microsoft.com/office/drawing/2014/main" id="{BF88E2C9-4E92-B89E-2B04-7241FEB156BE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3F57596-AB7E-7D8F-6F45-13CF6C68499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95A6CD3-ED2E-0970-D510-B6071800E59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cxnSp>
        <p:nvCxnSpPr>
          <p:cNvPr id="22" name="Connettore 1 20">
            <a:extLst>
              <a:ext uri="{FF2B5EF4-FFF2-40B4-BE49-F238E27FC236}">
                <a16:creationId xmlns:a16="http://schemas.microsoft.com/office/drawing/2014/main" id="{4FD289E0-D0B6-CD07-DFE7-C1C22E83D26E}"/>
              </a:ext>
            </a:extLst>
          </p:cNvPr>
          <p:cNvCxnSpPr>
            <a:cxnSpLocks/>
          </p:cNvCxnSpPr>
          <p:nvPr/>
        </p:nvCxnSpPr>
        <p:spPr>
          <a:xfrm>
            <a:off x="4930766" y="2093258"/>
            <a:ext cx="736387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440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57187" y="1092339"/>
            <a:ext cx="15351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Allo scoppio della guerra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731181" y="1432858"/>
            <a:ext cx="20026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l’Italia si era dichiarata 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NON BELLIGERANTE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731180" y="2329537"/>
            <a:ext cx="2002619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restava alleata della Germania, ma non entrava in guerra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140202" y="2329537"/>
            <a:ext cx="1587498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perché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era del tutto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impreparata militarmente</a:t>
            </a:r>
          </a:p>
        </p:txBody>
      </p:sp>
      <p:cxnSp>
        <p:nvCxnSpPr>
          <p:cNvPr id="10" name="Connettore 2 9"/>
          <p:cNvCxnSpPr>
            <a:stCxn id="7" idx="2"/>
            <a:endCxn id="8" idx="0"/>
          </p:cNvCxnSpPr>
          <p:nvPr/>
        </p:nvCxnSpPr>
        <p:spPr>
          <a:xfrm flipH="1">
            <a:off x="2732490" y="1909584"/>
            <a:ext cx="1" cy="4199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3"/>
            <a:endCxn id="9" idx="1"/>
          </p:cNvCxnSpPr>
          <p:nvPr/>
        </p:nvCxnSpPr>
        <p:spPr>
          <a:xfrm>
            <a:off x="3733799" y="2661543"/>
            <a:ext cx="40640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e 1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245100" y="3243937"/>
            <a:ext cx="37560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armi erano ancora quelle della Prima guerra mondiale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245101" y="3675856"/>
            <a:ext cx="242252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aveva carri armati pesanti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245101" y="4094837"/>
            <a:ext cx="37560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l’aviazione era inferiore a quella francese e inglese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5245102" y="4526637"/>
            <a:ext cx="213359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possedeva portaerei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218113" y="4933037"/>
            <a:ext cx="322738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possedeva mezzi di trasporto motorizzati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218113" y="5352137"/>
            <a:ext cx="256698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scorte di viveri, uniformi, munizioni e benzina era poche e scadenti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1 24"/>
          <p:cNvCxnSpPr>
            <a:stCxn id="9" idx="2"/>
          </p:cNvCxnSpPr>
          <p:nvPr/>
        </p:nvCxnSpPr>
        <p:spPr>
          <a:xfrm flipH="1">
            <a:off x="4914900" y="2993549"/>
            <a:ext cx="19051" cy="259445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endCxn id="23" idx="1"/>
          </p:cNvCxnSpPr>
          <p:nvPr/>
        </p:nvCxnSpPr>
        <p:spPr>
          <a:xfrm>
            <a:off x="4914900" y="5588000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4941889" y="5092700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4914900" y="4673600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>
            <a:off x="4941887" y="4254500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4940300" y="3835400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4941889" y="3378200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magine 11">
            <a:extLst>
              <a:ext uri="{FF2B5EF4-FFF2-40B4-BE49-F238E27FC236}">
                <a16:creationId xmlns:a16="http://schemas.microsoft.com/office/drawing/2014/main" id="{A378B643-D535-7DD3-856B-10452F1872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1581"/>
          <a:stretch/>
        </p:blipFill>
        <p:spPr>
          <a:xfrm>
            <a:off x="338596" y="3265929"/>
            <a:ext cx="3018967" cy="166710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BA721343-B3E5-84D9-6736-5F2FF2A644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3" r="1567"/>
          <a:stretch/>
        </p:blipFill>
        <p:spPr>
          <a:xfrm>
            <a:off x="338596" y="4932998"/>
            <a:ext cx="3018967" cy="1705213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FE5D8D20-FF42-7289-77AC-4F60210C8549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95C424B-BCB6-E0A6-9388-CD1260360F2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0552B5C-0971-87B7-F055-2F3CE5A5A27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E2584D0-0A13-3D6D-2D9C-62A1910FC57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748928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01736" y="1368787"/>
            <a:ext cx="19415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settembre 1939 all’aprile 1940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314653" y="1764521"/>
            <a:ext cx="250189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ci furono più combattimenti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01736" y="2257477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Ai primi di aprile 1940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467053" y="2453553"/>
            <a:ext cx="195579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occupò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Danimarca e Norvegia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816552" y="2453553"/>
            <a:ext cx="151129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avvicinarsi alle basi navali inglesi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4422849" y="2691916"/>
            <a:ext cx="39370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601736" y="3098039"/>
            <a:ext cx="19415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Ai primi di maggio 1940</a:t>
            </a:r>
            <a:endParaRPr lang="it-IT" b="1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2467053" y="3438558"/>
            <a:ext cx="195579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invase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Belgio, Paesi Bassi e Lussemburgo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01736" y="4253739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24 maggio 1940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467053" y="4355895"/>
            <a:ext cx="1955796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la Germania attaccò la FRANCIA</a:t>
            </a:r>
          </a:p>
        </p:txBody>
      </p:sp>
      <p:cxnSp>
        <p:nvCxnSpPr>
          <p:cNvPr id="20" name="Connettore 2 19"/>
          <p:cNvCxnSpPr>
            <a:stCxn id="15" idx="2"/>
            <a:endCxn id="17" idx="0"/>
          </p:cNvCxnSpPr>
          <p:nvPr/>
        </p:nvCxnSpPr>
        <p:spPr>
          <a:xfrm>
            <a:off x="3444951" y="4102570"/>
            <a:ext cx="0" cy="25332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e 4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2F9216B-F7F4-1A18-0592-D6FF29BCA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277" y="4328934"/>
            <a:ext cx="3746765" cy="2529066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BEBDDDED-E570-3223-7D09-F65DCEF9E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335" y="5441288"/>
            <a:ext cx="2031938" cy="1416712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7262569F-4144-4B75-F3BC-7594ADEE1758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1CFDA95-828E-5476-67D8-E51CC107D11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4AEC81C-FE3C-916D-F08F-A5D0F0AE716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EFC5465-A501-17DE-08F7-0C3A61C5219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EDC0A1C-264D-600A-9DC1-1D5A5DF08C43}"/>
              </a:ext>
            </a:extLst>
          </p:cNvPr>
          <p:cNvSpPr txBox="1"/>
          <p:nvPr/>
        </p:nvSpPr>
        <p:spPr>
          <a:xfrm>
            <a:off x="4658241" y="4014637"/>
            <a:ext cx="390214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L’attacco tedesco alla Francia (maggio-giugno 1940)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729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57187" y="1577578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14 giugno 1940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37580" y="1765419"/>
            <a:ext cx="200261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Francia si arrese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572004" y="1432857"/>
            <a:ext cx="433069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una parte del Paese finì sotto il controllo diretto della 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572004" y="2054860"/>
            <a:ext cx="433069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resto entrò a far parte della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REPUBBLICA DI VICHY</a:t>
            </a:r>
          </a:p>
        </p:txBody>
      </p:sp>
      <p:cxnSp>
        <p:nvCxnSpPr>
          <p:cNvPr id="10" name="Connettore 2 9"/>
          <p:cNvCxnSpPr>
            <a:stCxn id="7" idx="3"/>
            <a:endCxn id="9" idx="1"/>
          </p:cNvCxnSpPr>
          <p:nvPr/>
        </p:nvCxnSpPr>
        <p:spPr>
          <a:xfrm>
            <a:off x="4140199" y="1910140"/>
            <a:ext cx="431805" cy="2894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7" idx="3"/>
            <a:endCxn id="8" idx="1"/>
          </p:cNvCxnSpPr>
          <p:nvPr/>
        </p:nvCxnSpPr>
        <p:spPr>
          <a:xfrm flipV="1">
            <a:off x="4140199" y="1577578"/>
            <a:ext cx="431805" cy="3325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572004" y="2597170"/>
            <a:ext cx="433069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governo fantoccio, formalmente indipendente, ma in realtà COLLABORAZIONISTA con il nazismo</a:t>
            </a:r>
          </a:p>
        </p:txBody>
      </p:sp>
      <p:cxnSp>
        <p:nvCxnSpPr>
          <p:cNvPr id="18" name="Connettore 2 17"/>
          <p:cNvCxnSpPr>
            <a:stCxn id="9" idx="2"/>
            <a:endCxn id="17" idx="0"/>
          </p:cNvCxnSpPr>
          <p:nvPr/>
        </p:nvCxnSpPr>
        <p:spPr>
          <a:xfrm>
            <a:off x="6737352" y="2344301"/>
            <a:ext cx="0" cy="2528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2137580" y="3524270"/>
            <a:ext cx="2002619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nacque anche una prima volontà di resistenza</a:t>
            </a:r>
          </a:p>
        </p:txBody>
      </p:sp>
      <p:cxnSp>
        <p:nvCxnSpPr>
          <p:cNvPr id="22" name="Connettore 2 21"/>
          <p:cNvCxnSpPr>
            <a:stCxn id="7" idx="2"/>
            <a:endCxn id="21" idx="0"/>
          </p:cNvCxnSpPr>
          <p:nvPr/>
        </p:nvCxnSpPr>
        <p:spPr>
          <a:xfrm>
            <a:off x="3138890" y="2054860"/>
            <a:ext cx="0" cy="14694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775637" y="4391660"/>
            <a:ext cx="2690036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generale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CHARLES DE GAULLE,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fuggito nel Regno Unito,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incitò i francesi a continuare la lotta antitedesca</a:t>
            </a:r>
          </a:p>
        </p:txBody>
      </p:sp>
      <p:cxnSp>
        <p:nvCxnSpPr>
          <p:cNvPr id="26" name="Connettore 2 25"/>
          <p:cNvCxnSpPr>
            <a:cxnSpLocks/>
            <a:stCxn id="21" idx="2"/>
            <a:endCxn id="25" idx="0"/>
          </p:cNvCxnSpPr>
          <p:nvPr/>
        </p:nvCxnSpPr>
        <p:spPr>
          <a:xfrm flipH="1">
            <a:off x="3120655" y="4000996"/>
            <a:ext cx="18235" cy="39066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e 2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EC030B7-9C5C-6789-869F-E1CFE16F4D50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04C9984-68B1-2E2A-66D0-B04F8E65722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EAA65C6-7E0C-659E-53AA-967906B3461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ACADE50-2E36-E668-1B4A-6BD76013D82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1282183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452341" y="1365231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10 giugno 1940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232734" y="1561029"/>
            <a:ext cx="200261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l’Italia dichiarò guerra a Francia e Regno Unito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654458" y="1555278"/>
            <a:ext cx="20026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approfittando delle vittorie già ottenute dai tedeschi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7" idx="3"/>
            <a:endCxn id="8" idx="1"/>
          </p:cNvCxnSpPr>
          <p:nvPr/>
        </p:nvCxnSpPr>
        <p:spPr>
          <a:xfrm flipV="1">
            <a:off x="5235353" y="1793641"/>
            <a:ext cx="419105" cy="57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452341" y="2438670"/>
            <a:ext cx="19415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22 </a:t>
            </a:r>
            <a:r>
              <a:rPr lang="it-IT" dirty="0"/>
              <a:t>e il </a:t>
            </a:r>
            <a:r>
              <a:rPr lang="it-IT" b="1" dirty="0"/>
              <a:t>24 </a:t>
            </a:r>
          </a:p>
          <a:p>
            <a:pPr>
              <a:defRPr/>
            </a:pPr>
            <a:r>
              <a:rPr lang="it-IT" b="1" dirty="0"/>
              <a:t> giugno 1940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232734" y="2931523"/>
            <a:ext cx="20026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fu firmato l’armistizio tra Francia, Germania e Italia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654458" y="2654622"/>
            <a:ext cx="253682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maggior parte del territorio francese finì sotto il controllo tedesco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654458" y="3263528"/>
            <a:ext cx="253682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ottenne alcune zone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Sud della Francia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15" idx="3"/>
            <a:endCxn id="16" idx="1"/>
          </p:cNvCxnSpPr>
          <p:nvPr/>
        </p:nvCxnSpPr>
        <p:spPr>
          <a:xfrm flipV="1">
            <a:off x="5235353" y="2892985"/>
            <a:ext cx="419105" cy="27690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cxnSpLocks/>
            <a:stCxn id="15" idx="3"/>
            <a:endCxn id="17" idx="1"/>
          </p:cNvCxnSpPr>
          <p:nvPr/>
        </p:nvCxnSpPr>
        <p:spPr>
          <a:xfrm>
            <a:off x="5235353" y="3169886"/>
            <a:ext cx="419105" cy="3320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e 2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cxnSp>
        <p:nvCxnSpPr>
          <p:cNvPr id="26" name="Connettore 2 25"/>
          <p:cNvCxnSpPr>
            <a:cxnSpLocks/>
            <a:stCxn id="7" idx="2"/>
            <a:endCxn id="15" idx="0"/>
          </p:cNvCxnSpPr>
          <p:nvPr/>
        </p:nvCxnSpPr>
        <p:spPr>
          <a:xfrm>
            <a:off x="4234044" y="2037755"/>
            <a:ext cx="0" cy="8937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E7862BD9-76E3-655B-D3E7-510BC2BED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341" y="3536430"/>
            <a:ext cx="2428158" cy="3251997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A2316BF0-652C-15AC-AB3D-0E15EC15638B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F687003-BD01-C470-CF4A-784F99A550A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75C4B01-C112-6722-951B-2986D853E94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807FE88-1666-515D-2217-40D36742343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AEBEE7B-F211-C056-93BC-790DAF41C592}"/>
              </a:ext>
            </a:extLst>
          </p:cNvPr>
          <p:cNvSpPr txBox="1"/>
          <p:nvPr/>
        </p:nvSpPr>
        <p:spPr>
          <a:xfrm>
            <a:off x="3724351" y="6642556"/>
            <a:ext cx="36067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078998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57187" y="1043622"/>
            <a:ext cx="19415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Tra luglio e settembre 1940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37580" y="1335097"/>
            <a:ext cx="214232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combattuta la BATTAGLIA  D’INGHILTERRA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749804" y="1432857"/>
            <a:ext cx="210666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scontro tra l’aviazione tedesca e quella britannica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endCxn id="8" idx="1"/>
          </p:cNvCxnSpPr>
          <p:nvPr/>
        </p:nvCxnSpPr>
        <p:spPr>
          <a:xfrm>
            <a:off x="4292603" y="1671220"/>
            <a:ext cx="4572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4749804" y="2251858"/>
            <a:ext cx="210666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Londra, Birmingham e Coventry subirono pesanti bombardamenti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749804" y="3282923"/>
            <a:ext cx="210666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l’Inghilterra resistette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8" idx="2"/>
            <a:endCxn id="11" idx="0"/>
          </p:cNvCxnSpPr>
          <p:nvPr/>
        </p:nvCxnSpPr>
        <p:spPr>
          <a:xfrm>
            <a:off x="5803137" y="1909583"/>
            <a:ext cx="0" cy="3422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11" idx="2"/>
            <a:endCxn id="12" idx="0"/>
          </p:cNvCxnSpPr>
          <p:nvPr/>
        </p:nvCxnSpPr>
        <p:spPr>
          <a:xfrm>
            <a:off x="5803137" y="2915870"/>
            <a:ext cx="0" cy="3670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4749804" y="3962241"/>
            <a:ext cx="210666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Hitler dovette rinunciare all’invasione dell’Inghilterra</a:t>
            </a:r>
          </a:p>
        </p:txBody>
      </p:sp>
      <p:cxnSp>
        <p:nvCxnSpPr>
          <p:cNvPr id="20" name="Connettore 2 19"/>
          <p:cNvCxnSpPr>
            <a:stCxn id="12" idx="2"/>
            <a:endCxn id="19" idx="0"/>
          </p:cNvCxnSpPr>
          <p:nvPr/>
        </p:nvCxnSpPr>
        <p:spPr>
          <a:xfrm>
            <a:off x="5803137" y="3572364"/>
            <a:ext cx="0" cy="3898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927103" y="4850110"/>
            <a:ext cx="335279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interrompere i rifornimenti che giungevano dagli Stati Uniti verso il Regno Unito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4699006" y="4850110"/>
            <a:ext cx="210666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ingaggiò una pesante guerra sottomarina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24" idx="3"/>
            <a:endCxn id="25" idx="1"/>
          </p:cNvCxnSpPr>
          <p:nvPr/>
        </p:nvCxnSpPr>
        <p:spPr>
          <a:xfrm>
            <a:off x="4279900" y="5088473"/>
            <a:ext cx="41910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4681179" y="5724689"/>
            <a:ext cx="214232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usando sommergibili denominati U-BOOT</a:t>
            </a:r>
          </a:p>
        </p:txBody>
      </p:sp>
      <p:cxnSp>
        <p:nvCxnSpPr>
          <p:cNvPr id="30" name="Connettore 2 29"/>
          <p:cNvCxnSpPr>
            <a:stCxn id="25" idx="2"/>
            <a:endCxn id="29" idx="0"/>
          </p:cNvCxnSpPr>
          <p:nvPr/>
        </p:nvCxnSpPr>
        <p:spPr>
          <a:xfrm>
            <a:off x="5752339" y="5326836"/>
            <a:ext cx="0" cy="3978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e 3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B5CF53FC-9A25-8220-D351-E834ADDC3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0364"/>
            <a:ext cx="3086096" cy="257721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5BDD927D-0E35-9176-FD66-32A44D5A4A52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5F6D4F4-9B22-A4BE-A0C7-397B74D1EB65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1B20FAA-B44A-2B65-790D-4F7D1D01876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2245C6C-624F-BA97-1FC4-55054C35D86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31E78CA-7F6C-B2B8-A848-D1C7E09884BD}"/>
              </a:ext>
            </a:extLst>
          </p:cNvPr>
          <p:cNvSpPr txBox="1"/>
          <p:nvPr/>
        </p:nvSpPr>
        <p:spPr>
          <a:xfrm>
            <a:off x="3005751" y="4146579"/>
            <a:ext cx="1060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Londra, Imperial War Museum/Wikimedia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05026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442733" y="2015446"/>
            <a:ext cx="194151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settembre </a:t>
            </a:r>
            <a:r>
              <a:rPr lang="it-IT" dirty="0"/>
              <a:t>1940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171704" y="2217396"/>
            <a:ext cx="210666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Giappone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alleò con Germania e Italia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714149" y="2217396"/>
            <a:ext cx="214232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formando l’ASSE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ROMA-BERLINO-TOKYO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7204880" y="2217396"/>
            <a:ext cx="155812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detto anche PATTO TRIPARTITO</a:t>
            </a:r>
          </a:p>
        </p:txBody>
      </p:sp>
      <p:cxnSp>
        <p:nvCxnSpPr>
          <p:cNvPr id="11" name="Connettore 2 10"/>
          <p:cNvCxnSpPr>
            <a:stCxn id="8" idx="3"/>
            <a:endCxn id="9" idx="1"/>
          </p:cNvCxnSpPr>
          <p:nvPr/>
        </p:nvCxnSpPr>
        <p:spPr>
          <a:xfrm>
            <a:off x="4278369" y="2455759"/>
            <a:ext cx="4357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9" idx="3"/>
            <a:endCxn id="10" idx="1"/>
          </p:cNvCxnSpPr>
          <p:nvPr/>
        </p:nvCxnSpPr>
        <p:spPr>
          <a:xfrm>
            <a:off x="6856469" y="2455759"/>
            <a:ext cx="3484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42733" y="3056128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</a:t>
            </a:r>
            <a:r>
              <a:rPr lang="it-IT" b="1" dirty="0"/>
              <a:t>ottobre</a:t>
            </a:r>
            <a:r>
              <a:rPr lang="it-IT" dirty="0"/>
              <a:t> 1940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171704" y="3253978"/>
            <a:ext cx="210666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invase la Grecia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714149" y="3252947"/>
            <a:ext cx="182879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l’offensiva stava fallendo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8" idx="3"/>
            <a:endCxn id="20" idx="1"/>
          </p:cNvCxnSpPr>
          <p:nvPr/>
        </p:nvCxnSpPr>
        <p:spPr>
          <a:xfrm flipV="1">
            <a:off x="4278369" y="3397668"/>
            <a:ext cx="435780" cy="10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cxnSpLocks/>
            <a:stCxn id="20" idx="2"/>
            <a:endCxn id="27" idx="0"/>
          </p:cNvCxnSpPr>
          <p:nvPr/>
        </p:nvCxnSpPr>
        <p:spPr>
          <a:xfrm>
            <a:off x="5628547" y="3542388"/>
            <a:ext cx="2975" cy="3454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4578189" y="3887856"/>
            <a:ext cx="210666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salvata dall’intervento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dei tedeschi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4578189" y="4650978"/>
            <a:ext cx="210666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conquistarono anche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Iugoslavia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Creta</a:t>
            </a:r>
          </a:p>
        </p:txBody>
      </p:sp>
      <p:cxnSp>
        <p:nvCxnSpPr>
          <p:cNvPr id="29" name="Connettore 2 28"/>
          <p:cNvCxnSpPr>
            <a:stCxn id="27" idx="2"/>
            <a:endCxn id="28" idx="0"/>
          </p:cNvCxnSpPr>
          <p:nvPr/>
        </p:nvCxnSpPr>
        <p:spPr>
          <a:xfrm>
            <a:off x="5631522" y="4364582"/>
            <a:ext cx="0" cy="2863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e 3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cxnSp>
        <p:nvCxnSpPr>
          <p:cNvPr id="22" name="Connettore 2 21"/>
          <p:cNvCxnSpPr>
            <a:cxnSpLocks/>
            <a:stCxn id="26" idx="2"/>
            <a:endCxn id="8" idx="0"/>
          </p:cNvCxnSpPr>
          <p:nvPr/>
        </p:nvCxnSpPr>
        <p:spPr>
          <a:xfrm>
            <a:off x="3225036" y="1586368"/>
            <a:ext cx="1" cy="6310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cxnSpLocks/>
            <a:stCxn id="8" idx="2"/>
            <a:endCxn id="18" idx="0"/>
          </p:cNvCxnSpPr>
          <p:nvPr/>
        </p:nvCxnSpPr>
        <p:spPr>
          <a:xfrm>
            <a:off x="3225037" y="2694122"/>
            <a:ext cx="0" cy="5598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98B5A1AA-9D39-2907-DCCD-F78C25554F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236" b="3920"/>
          <a:stretch>
            <a:fillRect/>
          </a:stretch>
        </p:blipFill>
        <p:spPr>
          <a:xfrm>
            <a:off x="216776" y="3741269"/>
            <a:ext cx="2647223" cy="3118554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4BA30299-BEE6-9A4E-24FC-CD57E2660460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D988ABD-EB28-F8E3-7C94-9680CB6C82D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14A6E3F-DA7D-086F-C3B7-4BB91CE9E9F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0386825-FA18-1DCC-4E3F-38D4C836CF2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F8EB0719-4CD3-3887-C67A-C7371F558A97}"/>
              </a:ext>
            </a:extLst>
          </p:cNvPr>
          <p:cNvSpPr txBox="1"/>
          <p:nvPr/>
        </p:nvSpPr>
        <p:spPr>
          <a:xfrm>
            <a:off x="1212113" y="1044323"/>
            <a:ext cx="148466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1940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A15BB31-B16E-1BDF-9241-7AC5AF043B14}"/>
              </a:ext>
            </a:extLst>
          </p:cNvPr>
          <p:cNvSpPr txBox="1"/>
          <p:nvPr/>
        </p:nvSpPr>
        <p:spPr>
          <a:xfrm>
            <a:off x="2399860" y="1296927"/>
            <a:ext cx="165035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guerra si allargò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F4FF6ED-2E1A-E9E3-1F36-4AF7B9FE6110}"/>
              </a:ext>
            </a:extLst>
          </p:cNvPr>
          <p:cNvSpPr txBox="1"/>
          <p:nvPr/>
        </p:nvSpPr>
        <p:spPr>
          <a:xfrm>
            <a:off x="2829406" y="6705600"/>
            <a:ext cx="28337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Wikimedia Commons PDM 1.0</a:t>
            </a:r>
          </a:p>
        </p:txBody>
      </p:sp>
    </p:spTree>
    <p:extLst>
      <p:ext uri="{BB962C8B-B14F-4D97-AF65-F5344CB8AC3E}">
        <p14:creationId xmlns:p14="http://schemas.microsoft.com/office/powerpoint/2010/main" val="4197823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1941: la guerra è mondiale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12859" y="1598737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Il 22 giugno 1941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431404" y="1800687"/>
            <a:ext cx="214232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ebbe inizio l’OPERAZIONE BARBAROSSA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929322" y="1809388"/>
            <a:ext cx="210666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la Germania nazista attaccò l’Unione Sovietica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429821" y="2564611"/>
            <a:ext cx="2143903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3 milioni di sovietici furono uccisi o fatti prigionieri nei primi mesi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cxnSpLocks/>
            <a:stCxn id="8" idx="3"/>
          </p:cNvCxnSpPr>
          <p:nvPr/>
        </p:nvCxnSpPr>
        <p:spPr>
          <a:xfrm>
            <a:off x="4573724" y="2039050"/>
            <a:ext cx="3555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8" idx="2"/>
            <a:endCxn id="10" idx="0"/>
          </p:cNvCxnSpPr>
          <p:nvPr/>
        </p:nvCxnSpPr>
        <p:spPr>
          <a:xfrm flipH="1">
            <a:off x="3501773" y="2277413"/>
            <a:ext cx="791" cy="2871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4929322" y="2658254"/>
            <a:ext cx="217170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Stalin rispose con la tattica della TERRA BRUCIATA</a:t>
            </a:r>
          </a:p>
        </p:txBody>
      </p:sp>
      <p:cxnSp>
        <p:nvCxnSpPr>
          <p:cNvPr id="22" name="Connettore 2 21"/>
          <p:cNvCxnSpPr>
            <a:stCxn id="10" idx="3"/>
            <a:endCxn id="21" idx="1"/>
          </p:cNvCxnSpPr>
          <p:nvPr/>
        </p:nvCxnSpPr>
        <p:spPr>
          <a:xfrm>
            <a:off x="4573724" y="2896617"/>
            <a:ext cx="3555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6544621" y="3276009"/>
            <a:ext cx="230418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raccolti furono distrutti per non farli cadere in mano nazista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6560063" y="3905135"/>
            <a:ext cx="230417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magazzini furono incendiati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6560063" y="4317409"/>
            <a:ext cx="230417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strade e ponti furono minati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cxnSpLocks/>
            <a:endCxn id="29" idx="1"/>
          </p:cNvCxnSpPr>
          <p:nvPr/>
        </p:nvCxnSpPr>
        <p:spPr>
          <a:xfrm flipV="1">
            <a:off x="6023055" y="4462130"/>
            <a:ext cx="537008" cy="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cxnSpLocks/>
            <a:endCxn id="28" idx="1"/>
          </p:cNvCxnSpPr>
          <p:nvPr/>
        </p:nvCxnSpPr>
        <p:spPr>
          <a:xfrm>
            <a:off x="6023055" y="4049856"/>
            <a:ext cx="53700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cxnSpLocks/>
            <a:endCxn id="26" idx="1"/>
          </p:cNvCxnSpPr>
          <p:nvPr/>
        </p:nvCxnSpPr>
        <p:spPr>
          <a:xfrm>
            <a:off x="6023055" y="3514372"/>
            <a:ext cx="5215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4577056" y="4370581"/>
            <a:ext cx="112383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a fine ottobre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4929322" y="4893454"/>
            <a:ext cx="217170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l’inverno russo si abbatté sull’esercito nazista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4929322" y="5724987"/>
            <a:ext cx="2171702" cy="66401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il fronte si stabilizzò è l’Unione sovietica iniziò a riorganizzarsi</a:t>
            </a:r>
          </a:p>
        </p:txBody>
      </p:sp>
      <p:cxnSp>
        <p:nvCxnSpPr>
          <p:cNvPr id="51" name="Connettore 2 50"/>
          <p:cNvCxnSpPr>
            <a:stCxn id="49" idx="2"/>
            <a:endCxn id="50" idx="0"/>
          </p:cNvCxnSpPr>
          <p:nvPr/>
        </p:nvCxnSpPr>
        <p:spPr>
          <a:xfrm>
            <a:off x="6015173" y="5370180"/>
            <a:ext cx="0" cy="3548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stCxn id="21" idx="2"/>
          </p:cNvCxnSpPr>
          <p:nvPr/>
        </p:nvCxnSpPr>
        <p:spPr>
          <a:xfrm>
            <a:off x="6015173" y="3134980"/>
            <a:ext cx="0" cy="17584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vale 5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6D8952F-42A9-44EC-BE03-FA9C2FB66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5" y="3905135"/>
            <a:ext cx="4490738" cy="2958099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1B08A3C9-67A6-ECFE-2E5C-C0A349CB8ABF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FD2B8BF-2873-05A1-78D3-3436FCD52592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1095865-7369-E6E9-1CF6-7F63484B27C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A6A3162-E69E-5E2C-77DC-5AC22434717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20BF4B0-A650-3E87-115A-8D2D21C2DBFD}"/>
              </a:ext>
            </a:extLst>
          </p:cNvPr>
          <p:cNvSpPr txBox="1"/>
          <p:nvPr/>
        </p:nvSpPr>
        <p:spPr>
          <a:xfrm>
            <a:off x="-100235" y="3636160"/>
            <a:ext cx="275837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L’attacco tedesco all’Urss (1941-42)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733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368304" y="946606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Il 7 dicembre 1941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147166" y="1148556"/>
            <a:ext cx="214232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Giappone attaccò la flotta degli Stati Uniti ancorata a PEARL HARBOR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754073" y="1335841"/>
            <a:ext cx="224276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senza dichiarazione di guerra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4289486" y="1480562"/>
            <a:ext cx="4645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368304" y="2038806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l’11 dicembre 1941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147166" y="2190888"/>
            <a:ext cx="2142320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gli Stati Uniti 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dichiararono guerra</a:t>
            </a:r>
          </a:p>
        </p:txBody>
      </p:sp>
      <p:cxnSp>
        <p:nvCxnSpPr>
          <p:cNvPr id="17" name="Connettore 2 16"/>
          <p:cNvCxnSpPr>
            <a:stCxn id="8" idx="2"/>
            <a:endCxn id="16" idx="0"/>
          </p:cNvCxnSpPr>
          <p:nvPr/>
        </p:nvCxnSpPr>
        <p:spPr>
          <a:xfrm>
            <a:off x="3218326" y="1812568"/>
            <a:ext cx="0" cy="3783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4766108" y="2284530"/>
            <a:ext cx="224276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aprì il fronte del Pacifico</a:t>
            </a:r>
          </a:p>
        </p:txBody>
      </p:sp>
      <p:cxnSp>
        <p:nvCxnSpPr>
          <p:cNvPr id="21" name="Connettore 2 20"/>
          <p:cNvCxnSpPr>
            <a:stCxn id="16" idx="3"/>
            <a:endCxn id="20" idx="1"/>
          </p:cNvCxnSpPr>
          <p:nvPr/>
        </p:nvCxnSpPr>
        <p:spPr>
          <a:xfrm>
            <a:off x="4289486" y="2429251"/>
            <a:ext cx="4766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4773323" y="3129200"/>
            <a:ext cx="223915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guerra divenne mondiale</a:t>
            </a:r>
          </a:p>
        </p:txBody>
      </p:sp>
      <p:cxnSp>
        <p:nvCxnSpPr>
          <p:cNvPr id="26" name="Connettore 2 25"/>
          <p:cNvCxnSpPr>
            <a:stCxn id="20" idx="2"/>
            <a:endCxn id="25" idx="0"/>
          </p:cNvCxnSpPr>
          <p:nvPr/>
        </p:nvCxnSpPr>
        <p:spPr>
          <a:xfrm>
            <a:off x="5887489" y="2573971"/>
            <a:ext cx="5411" cy="5552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4773323" y="3693755"/>
            <a:ext cx="224276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c’erano due schieramenti contrapposti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cxnSpLocks/>
            <a:stCxn id="25" idx="2"/>
            <a:endCxn id="29" idx="0"/>
          </p:cNvCxnSpPr>
          <p:nvPr/>
        </p:nvCxnSpPr>
        <p:spPr>
          <a:xfrm>
            <a:off x="5892900" y="3418641"/>
            <a:ext cx="1804" cy="2751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4466721" y="4627800"/>
            <a:ext cx="113939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ASSE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4466720" y="5243155"/>
            <a:ext cx="1139393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Italia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Giappone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6161404" y="4627800"/>
            <a:ext cx="113939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ALLEATI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5988150" y="5243155"/>
            <a:ext cx="1485899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Stati Uniti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Regno Unito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Francia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Unione Sovietica</a:t>
            </a:r>
          </a:p>
        </p:txBody>
      </p:sp>
      <p:cxnSp>
        <p:nvCxnSpPr>
          <p:cNvPr id="37" name="Connettore 2 36"/>
          <p:cNvCxnSpPr>
            <a:cxnSpLocks/>
            <a:stCxn id="35" idx="2"/>
            <a:endCxn id="36" idx="0"/>
          </p:cNvCxnSpPr>
          <p:nvPr/>
        </p:nvCxnSpPr>
        <p:spPr>
          <a:xfrm>
            <a:off x="6731100" y="4917241"/>
            <a:ext cx="0" cy="3259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cxnSpLocks/>
            <a:stCxn id="29" idx="2"/>
            <a:endCxn id="33" idx="0"/>
          </p:cNvCxnSpPr>
          <p:nvPr/>
        </p:nvCxnSpPr>
        <p:spPr>
          <a:xfrm flipH="1">
            <a:off x="5036417" y="4170481"/>
            <a:ext cx="858287" cy="4573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cxnSpLocks/>
            <a:stCxn id="33" idx="2"/>
            <a:endCxn id="34" idx="0"/>
          </p:cNvCxnSpPr>
          <p:nvPr/>
        </p:nvCxnSpPr>
        <p:spPr>
          <a:xfrm>
            <a:off x="5036417" y="4917241"/>
            <a:ext cx="0" cy="3259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cxnSpLocks/>
            <a:stCxn id="29" idx="2"/>
            <a:endCxn id="35" idx="0"/>
          </p:cNvCxnSpPr>
          <p:nvPr/>
        </p:nvCxnSpPr>
        <p:spPr>
          <a:xfrm>
            <a:off x="5894704" y="4170481"/>
            <a:ext cx="836396" cy="4573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/>
          <p:cNvSpPr txBox="1"/>
          <p:nvPr/>
        </p:nvSpPr>
        <p:spPr>
          <a:xfrm>
            <a:off x="2376446" y="3044021"/>
            <a:ext cx="168375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coinvolte anche le colonie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2" name="Connettore 2 51"/>
          <p:cNvCxnSpPr>
            <a:cxnSpLocks/>
            <a:stCxn id="25" idx="1"/>
            <a:endCxn id="50" idx="3"/>
          </p:cNvCxnSpPr>
          <p:nvPr/>
        </p:nvCxnSpPr>
        <p:spPr>
          <a:xfrm flipH="1">
            <a:off x="4060205" y="3273921"/>
            <a:ext cx="713118" cy="84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933424" y="3482841"/>
            <a:ext cx="1331047" cy="523220"/>
          </a:xfrm>
          <a:prstGeom prst="roundRect">
            <a:avLst>
              <a:gd name="adj" fmla="val 12136"/>
            </a:avLst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1941 e il 1942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2024525" y="3881040"/>
            <a:ext cx="23875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inglesi attaccarono i possedimenti italiani in Africa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7" name="Connettore 2 56"/>
          <p:cNvCxnSpPr>
            <a:cxnSpLocks/>
            <a:stCxn id="50" idx="2"/>
            <a:endCxn id="56" idx="0"/>
          </p:cNvCxnSpPr>
          <p:nvPr/>
        </p:nvCxnSpPr>
        <p:spPr>
          <a:xfrm flipH="1">
            <a:off x="3218325" y="3520747"/>
            <a:ext cx="1" cy="3602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F45AD303-E82D-0EF3-B123-6CB76E6F16F9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F821A38-992B-277F-20A6-421950ABDABC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689590B-D724-F147-32C1-8B7E7A6D9C2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614DF83-403D-2B1D-198C-32986653658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03651AEE-8122-8804-BB82-BD3187FB4C94}"/>
              </a:ext>
            </a:extLst>
          </p:cNvPr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40066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1942-43: la svolta nel conflitto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123214" y="1686343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Il giugno 1942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862393" y="1788499"/>
            <a:ext cx="2142320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segnò l’apice della potenza e dell’espansione dell’Asse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368618" y="1788499"/>
            <a:ext cx="265069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sul lungo periodo il loro sforzo bellico era però difficilmente sostenibile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5004713" y="2026862"/>
            <a:ext cx="36390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A4A9278-82E8-4715-D8A4-A052E57D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38" y="2831124"/>
            <a:ext cx="8898302" cy="319823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B3FFA677-5A7C-1E5A-B9DF-237853A6B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456" y="5339558"/>
            <a:ext cx="4090960" cy="79412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605C423C-24CE-7ADC-233B-0B22D9E6785E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DAE5469-FE4D-7517-3236-A3A7BE94E55E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1A363FB-1196-DAF2-B553-76654DFA5BC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AA64289-C376-DAA6-1DB8-952AADFFDD6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356A6DE-EA9B-3CF7-8D7A-E0F28B2BC7E2}"/>
              </a:ext>
            </a:extLst>
          </p:cNvPr>
          <p:cNvSpPr txBox="1"/>
          <p:nvPr/>
        </p:nvSpPr>
        <p:spPr>
          <a:xfrm>
            <a:off x="2048333" y="2558755"/>
            <a:ext cx="525053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Germania, Giappone, Italia al culmine della potenza (giugno 1941)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75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50153" y="1603596"/>
            <a:ext cx="1331047" cy="558641"/>
          </a:xfrm>
          <a:prstGeom prst="roundRect">
            <a:avLst>
              <a:gd name="adj" fmla="val 12136"/>
            </a:avLst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maggio e giugno 1942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841501" y="1923874"/>
            <a:ext cx="27685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ottennero le prime vittorie contro la flotta giapponese nel Pacifico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149073" y="1733353"/>
            <a:ext cx="150572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Isole Midway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149073" y="2163183"/>
            <a:ext cx="150572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Guadalcanal</a:t>
            </a:r>
          </a:p>
        </p:txBody>
      </p: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 flipV="1">
            <a:off x="4610100" y="1878074"/>
            <a:ext cx="538973" cy="2841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cxnSpLocks/>
            <a:endCxn id="9" idx="1"/>
          </p:cNvCxnSpPr>
          <p:nvPr/>
        </p:nvCxnSpPr>
        <p:spPr>
          <a:xfrm>
            <a:off x="4610100" y="2172870"/>
            <a:ext cx="538973" cy="1350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58053" y="2817630"/>
            <a:ext cx="1585047" cy="558641"/>
          </a:xfrm>
          <a:prstGeom prst="roundRect">
            <a:avLst>
              <a:gd name="adj" fmla="val 12136"/>
            </a:avLst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3 </a:t>
            </a:r>
            <a:r>
              <a:rPr lang="it-IT" dirty="0"/>
              <a:t>e il </a:t>
            </a:r>
            <a:r>
              <a:rPr lang="it-IT" b="1" dirty="0"/>
              <a:t>4 novembre 1942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841501" y="3137908"/>
            <a:ext cx="27685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forze inglesi e americane sconfissero le truppe tedesche e italiane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009373" y="3231550"/>
            <a:ext cx="150572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lang="it-IT" sz="1100" b="1" dirty="0" err="1">
                <a:solidFill>
                  <a:srgbClr val="FFFFFF"/>
                </a:solidFill>
                <a:latin typeface="Arial"/>
                <a:cs typeface="Arial"/>
              </a:rPr>
              <a:t>El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 Alamein</a:t>
            </a:r>
          </a:p>
        </p:txBody>
      </p:sp>
      <p:cxnSp>
        <p:nvCxnSpPr>
          <p:cNvPr id="19" name="Connettore 2 18"/>
          <p:cNvCxnSpPr>
            <a:stCxn id="17" idx="3"/>
            <a:endCxn id="18" idx="1"/>
          </p:cNvCxnSpPr>
          <p:nvPr/>
        </p:nvCxnSpPr>
        <p:spPr>
          <a:xfrm>
            <a:off x="4610100" y="3376271"/>
            <a:ext cx="3992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6856469" y="3231550"/>
            <a:ext cx="103023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Egitto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18" idx="3"/>
            <a:endCxn id="22" idx="1"/>
          </p:cNvCxnSpPr>
          <p:nvPr/>
        </p:nvCxnSpPr>
        <p:spPr>
          <a:xfrm>
            <a:off x="6515101" y="3376271"/>
            <a:ext cx="3413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58053" y="4063999"/>
            <a:ext cx="1851747" cy="558641"/>
          </a:xfrm>
          <a:prstGeom prst="roundRect">
            <a:avLst>
              <a:gd name="adj" fmla="val 12136"/>
            </a:avLst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luglio 1942 e il febbraio 1943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1943100" y="4477919"/>
            <a:ext cx="23749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si combatté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BATTAGLIA DI STALINGRADO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1943101" y="5386104"/>
            <a:ext cx="23749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più grande battaglia della guerra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stCxn id="28" idx="2"/>
            <a:endCxn id="29" idx="0"/>
          </p:cNvCxnSpPr>
          <p:nvPr/>
        </p:nvCxnSpPr>
        <p:spPr>
          <a:xfrm>
            <a:off x="3130550" y="4954645"/>
            <a:ext cx="1" cy="4314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4856973" y="4477919"/>
            <a:ext cx="2768599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tx1"/>
                </a:solidFill>
                <a:latin typeface="Arial"/>
                <a:cs typeface="Arial"/>
              </a:rPr>
              <a:t>che si concluse con la vittoria sovietica e la sconfitta dei tedeschi</a:t>
            </a:r>
            <a:endParaRPr lang="it-IT" sz="11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28" idx="3"/>
            <a:endCxn id="33" idx="1"/>
          </p:cNvCxnSpPr>
          <p:nvPr/>
        </p:nvCxnSpPr>
        <p:spPr>
          <a:xfrm>
            <a:off x="4318000" y="4716282"/>
            <a:ext cx="5389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e 36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A644493-4A74-31CC-F67B-04F8D9DBF8B6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6EA279E-9340-1FAB-4D3D-923AAED8E74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DAC7D64-3F6F-1702-8FF0-9E394919A48B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406CE46-4FD5-5FF1-5B6B-E9E262C2133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2408045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42901" y="1209277"/>
            <a:ext cx="23621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Mussolini decise di partecipare all’invasione della Russia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078973" y="1209277"/>
            <a:ext cx="150572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inviando 220</a:t>
            </a:r>
            <a:r>
              <a:rPr lang="it-IT" sz="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000 uomini</a:t>
            </a:r>
          </a:p>
        </p:txBody>
      </p:sp>
      <p:cxnSp>
        <p:nvCxnSpPr>
          <p:cNvPr id="8" name="Connettore 2 7"/>
          <p:cNvCxnSpPr>
            <a:stCxn id="6" idx="3"/>
            <a:endCxn id="7" idx="1"/>
          </p:cNvCxnSpPr>
          <p:nvPr/>
        </p:nvCxnSpPr>
        <p:spPr>
          <a:xfrm>
            <a:off x="2705100" y="1447640"/>
            <a:ext cx="3738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3078974" y="1988719"/>
            <a:ext cx="1505728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tx1"/>
                </a:solidFill>
                <a:latin typeface="Arial"/>
                <a:cs typeface="Arial"/>
              </a:rPr>
              <a:t>che costituirono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l’ARMIR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301293" y="2082361"/>
            <a:ext cx="233204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Armata italiana in Russia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7" idx="2"/>
            <a:endCxn id="11" idx="0"/>
          </p:cNvCxnSpPr>
          <p:nvPr/>
        </p:nvCxnSpPr>
        <p:spPr>
          <a:xfrm>
            <a:off x="3831837" y="1686003"/>
            <a:ext cx="1" cy="3027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cxnSpLocks/>
            <a:stCxn id="11" idx="3"/>
            <a:endCxn id="12" idx="1"/>
          </p:cNvCxnSpPr>
          <p:nvPr/>
        </p:nvCxnSpPr>
        <p:spPr>
          <a:xfrm>
            <a:off x="4584702" y="2227082"/>
            <a:ext cx="71659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910268" y="2636878"/>
            <a:ext cx="1941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all’inizio del 1943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2724811" y="2845362"/>
            <a:ext cx="221135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iniziò la ritirata dei soldati dell’ARMIR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5301293" y="2845362"/>
            <a:ext cx="23621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male equipaggiati e privi di adeguati mezzi di trasporto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225095" y="3685476"/>
            <a:ext cx="251142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costretti a estenuanti marce a piedi nel gelido inverno russo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21" idx="3"/>
            <a:endCxn id="22" idx="1"/>
          </p:cNvCxnSpPr>
          <p:nvPr/>
        </p:nvCxnSpPr>
        <p:spPr>
          <a:xfrm>
            <a:off x="4936167" y="3083725"/>
            <a:ext cx="3651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22" idx="2"/>
            <a:endCxn id="23" idx="0"/>
          </p:cNvCxnSpPr>
          <p:nvPr/>
        </p:nvCxnSpPr>
        <p:spPr>
          <a:xfrm flipH="1">
            <a:off x="6480807" y="3322088"/>
            <a:ext cx="1586" cy="3633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5225094" y="4534462"/>
            <a:ext cx="2511423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più di 120000 uomini morirono o furono dispersi</a:t>
            </a:r>
          </a:p>
        </p:txBody>
      </p:sp>
      <p:cxnSp>
        <p:nvCxnSpPr>
          <p:cNvPr id="32" name="Connettore 2 31"/>
          <p:cNvCxnSpPr>
            <a:stCxn id="23" idx="2"/>
            <a:endCxn id="31" idx="0"/>
          </p:cNvCxnSpPr>
          <p:nvPr/>
        </p:nvCxnSpPr>
        <p:spPr>
          <a:xfrm flipH="1">
            <a:off x="6480806" y="4162202"/>
            <a:ext cx="1" cy="3722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e 35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3F59291-8B70-35E1-34E7-6E483FC69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84" y="3732882"/>
            <a:ext cx="2094069" cy="3125118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7890862-61F7-E375-2D77-48AC9E7E31E8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47E3448-A06A-26B4-F425-7DBAAAA5FBF2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B7EACB5-7FCD-B8CF-0EC8-9F059528D76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7D56A23-250C-5AF3-9DDA-55F2FC25BA8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cxnSp>
        <p:nvCxnSpPr>
          <p:cNvPr id="18" name="Connettore 2 12">
            <a:extLst>
              <a:ext uri="{FF2B5EF4-FFF2-40B4-BE49-F238E27FC236}">
                <a16:creationId xmlns:a16="http://schemas.microsoft.com/office/drawing/2014/main" id="{982E8679-617A-6CE2-A5EA-FCEBC4A01DBC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3831838" y="2465445"/>
            <a:ext cx="0" cy="3455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1C73645-153C-572D-EFF4-8C5DB2D86E38}"/>
              </a:ext>
            </a:extLst>
          </p:cNvPr>
          <p:cNvSpPr txBox="1"/>
          <p:nvPr/>
        </p:nvSpPr>
        <p:spPr>
          <a:xfrm>
            <a:off x="2020230" y="6697641"/>
            <a:ext cx="1855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869406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42901" y="1035506"/>
            <a:ext cx="1714499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Nella primavera</a:t>
            </a:r>
          </a:p>
          <a:p>
            <a:pPr>
              <a:defRPr/>
            </a:pPr>
            <a:r>
              <a:rPr lang="it-IT" dirty="0"/>
              <a:t> del 1943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838326" y="1376025"/>
            <a:ext cx="23621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tutta l’Africa del Nord passò sotto il controllo angloamericano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42901" y="2127706"/>
            <a:ext cx="17144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10 luglio 1943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838325" y="2331462"/>
            <a:ext cx="2362199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dall’Africa gli angloamericani sbarcarono in SICILIA</a:t>
            </a:r>
          </a:p>
        </p:txBody>
      </p:sp>
      <p:cxnSp>
        <p:nvCxnSpPr>
          <p:cNvPr id="10" name="Connettore 2 9"/>
          <p:cNvCxnSpPr>
            <a:stCxn id="7" idx="2"/>
            <a:endCxn id="9" idx="0"/>
          </p:cNvCxnSpPr>
          <p:nvPr/>
        </p:nvCxnSpPr>
        <p:spPr>
          <a:xfrm flipH="1">
            <a:off x="3019425" y="1852751"/>
            <a:ext cx="1" cy="4787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4695826" y="2423021"/>
            <a:ext cx="216064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conquistarono rapidamente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9" idx="3"/>
            <a:endCxn id="13" idx="1"/>
          </p:cNvCxnSpPr>
          <p:nvPr/>
        </p:nvCxnSpPr>
        <p:spPr>
          <a:xfrm flipV="1">
            <a:off x="4200524" y="2567742"/>
            <a:ext cx="495302" cy="2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1838325" y="3195219"/>
            <a:ext cx="23622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IL FASCISMO CROLLÒ</a:t>
            </a:r>
          </a:p>
        </p:txBody>
      </p:sp>
      <p:cxnSp>
        <p:nvCxnSpPr>
          <p:cNvPr id="19" name="Connettore 2 18"/>
          <p:cNvCxnSpPr>
            <a:stCxn id="9" idx="2"/>
            <a:endCxn id="18" idx="0"/>
          </p:cNvCxnSpPr>
          <p:nvPr/>
        </p:nvCxnSpPr>
        <p:spPr>
          <a:xfrm>
            <a:off x="3019425" y="2808188"/>
            <a:ext cx="0" cy="3870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342901" y="3672674"/>
            <a:ext cx="17144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25 luglio 1943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1838326" y="3911004"/>
            <a:ext cx="23622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Vittorio Emanuele III 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destituì Mussolini</a:t>
            </a:r>
          </a:p>
        </p:txBody>
      </p:sp>
      <p:cxnSp>
        <p:nvCxnSpPr>
          <p:cNvPr id="24" name="Connettore 2 23"/>
          <p:cNvCxnSpPr>
            <a:stCxn id="18" idx="2"/>
            <a:endCxn id="23" idx="0"/>
          </p:cNvCxnSpPr>
          <p:nvPr/>
        </p:nvCxnSpPr>
        <p:spPr>
          <a:xfrm>
            <a:off x="3019425" y="3484660"/>
            <a:ext cx="1" cy="42634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4695826" y="4004646"/>
            <a:ext cx="249237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fu incarcerato al Gran Sasso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stCxn id="23" idx="3"/>
            <a:endCxn id="27" idx="1"/>
          </p:cNvCxnSpPr>
          <p:nvPr/>
        </p:nvCxnSpPr>
        <p:spPr>
          <a:xfrm>
            <a:off x="4200526" y="4149367"/>
            <a:ext cx="495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1838324" y="4795262"/>
            <a:ext cx="2362200" cy="66401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si formò un nuovo governo guidato da 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PIETRO BADOGLIO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1838326" y="5813921"/>
            <a:ext cx="2362198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restava in guerra, ma il governo avviò trattative segrete con inglesi e americani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>
            <a:stCxn id="23" idx="2"/>
            <a:endCxn id="33" idx="0"/>
          </p:cNvCxnSpPr>
          <p:nvPr/>
        </p:nvCxnSpPr>
        <p:spPr>
          <a:xfrm flipH="1">
            <a:off x="3019424" y="4387730"/>
            <a:ext cx="2" cy="40753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33" idx="2"/>
            <a:endCxn id="34" idx="0"/>
          </p:cNvCxnSpPr>
          <p:nvPr/>
        </p:nvCxnSpPr>
        <p:spPr>
          <a:xfrm>
            <a:off x="3019424" y="5459274"/>
            <a:ext cx="1" cy="3546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4D465CD-A2A6-0B6A-484F-09AB08A86152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E67B2D2-898E-29D7-F22D-CB0B15B17AE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5837F96-4A47-69B2-4F5C-63EE9A44F3F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97CD46F-9B3C-8718-814F-A0962285FC0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1973920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42901" y="1149806"/>
            <a:ext cx="1714499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L’</a:t>
            </a:r>
            <a:r>
              <a:rPr lang="it-IT" b="1" dirty="0"/>
              <a:t>8 settembre 1943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647824" y="1493262"/>
            <a:ext cx="2362200" cy="66401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fu firmato l’ARMISTIZIO TRA ITALIA e FORZE ANGLOAMERICANE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414896" y="1590476"/>
            <a:ext cx="23621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l’esercito italiano rimase senza ordini e si disperse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4010024" y="1825268"/>
            <a:ext cx="404872" cy="35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7" idx="2"/>
          </p:cNvCxnSpPr>
          <p:nvPr/>
        </p:nvCxnSpPr>
        <p:spPr>
          <a:xfrm>
            <a:off x="2828924" y="2157274"/>
            <a:ext cx="0" cy="4104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1647825" y="2567743"/>
            <a:ext cx="236219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si sentì tradita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4414895" y="2475904"/>
            <a:ext cx="1846205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occupò l’Italia centro-settentrionale e Roma</a:t>
            </a:r>
          </a:p>
        </p:txBody>
      </p:sp>
      <p:cxnSp>
        <p:nvCxnSpPr>
          <p:cNvPr id="18" name="Connettore 2 17"/>
          <p:cNvCxnSpPr>
            <a:stCxn id="16" idx="3"/>
            <a:endCxn id="17" idx="1"/>
          </p:cNvCxnSpPr>
          <p:nvPr/>
        </p:nvCxnSpPr>
        <p:spPr>
          <a:xfrm>
            <a:off x="4010024" y="2712464"/>
            <a:ext cx="404871" cy="18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6651625" y="2288618"/>
            <a:ext cx="2362199" cy="851297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Mussolini fu liberato e portato a SALÒ, dove nacque la REPUBBLICA SOCIALE ITALIANA</a:t>
            </a:r>
          </a:p>
        </p:txBody>
      </p:sp>
      <p:cxnSp>
        <p:nvCxnSpPr>
          <p:cNvPr id="22" name="Connettore 2 21"/>
          <p:cNvCxnSpPr>
            <a:stCxn id="17" idx="3"/>
            <a:endCxn id="21" idx="1"/>
          </p:cNvCxnSpPr>
          <p:nvPr/>
        </p:nvCxnSpPr>
        <p:spPr>
          <a:xfrm>
            <a:off x="6261100" y="2714267"/>
            <a:ext cx="3905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6651625" y="3444676"/>
            <a:ext cx="23621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presieduta da Mussolini ma asservita alla 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21" idx="2"/>
            <a:endCxn id="25" idx="0"/>
          </p:cNvCxnSpPr>
          <p:nvPr/>
        </p:nvCxnSpPr>
        <p:spPr>
          <a:xfrm>
            <a:off x="7832725" y="3139915"/>
            <a:ext cx="0" cy="3047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4414895" y="4085671"/>
            <a:ext cx="184620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 e Badoglio lasciarono Roma e si trasferirono a BRINDISI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stCxn id="17" idx="2"/>
            <a:endCxn id="29" idx="0"/>
          </p:cNvCxnSpPr>
          <p:nvPr/>
        </p:nvCxnSpPr>
        <p:spPr>
          <a:xfrm>
            <a:off x="5337998" y="2952630"/>
            <a:ext cx="0" cy="11330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4414895" y="5098732"/>
            <a:ext cx="1846205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l’Italia si schierò con gli Alleati</a:t>
            </a:r>
          </a:p>
        </p:txBody>
      </p:sp>
      <p:cxnSp>
        <p:nvCxnSpPr>
          <p:cNvPr id="34" name="Connettore 2 33"/>
          <p:cNvCxnSpPr>
            <a:stCxn id="29" idx="2"/>
            <a:endCxn id="33" idx="0"/>
          </p:cNvCxnSpPr>
          <p:nvPr/>
        </p:nvCxnSpPr>
        <p:spPr>
          <a:xfrm>
            <a:off x="5337998" y="4749683"/>
            <a:ext cx="0" cy="34904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6717347" y="5092738"/>
            <a:ext cx="228377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militari italiani al fronte furono fatti prigionieri dai tedeschi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/>
          <p:cNvCxnSpPr>
            <a:cxnSpLocks/>
            <a:stCxn id="33" idx="3"/>
            <a:endCxn id="37" idx="1"/>
          </p:cNvCxnSpPr>
          <p:nvPr/>
        </p:nvCxnSpPr>
        <p:spPr>
          <a:xfrm flipV="1">
            <a:off x="6261100" y="5331101"/>
            <a:ext cx="456247" cy="59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e 41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82C800F-6C5A-9D6F-7A8E-3EC5F25CC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3361943"/>
            <a:ext cx="2500365" cy="3273505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44B5AE73-C9D8-EDAB-F4C7-6B276DF30BF5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89935BC-7ADF-AA4B-4078-580550A99235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4B65262-AD1B-D18E-350A-48EC12CE2B5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29BC17C-340B-0E8A-B504-3E3A521243A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E979EE4-4689-657D-27F1-35AB9D30DED3}"/>
              </a:ext>
            </a:extLst>
          </p:cNvPr>
          <p:cNvSpPr txBox="1"/>
          <p:nvPr/>
        </p:nvSpPr>
        <p:spPr>
          <a:xfrm>
            <a:off x="1647824" y="6607091"/>
            <a:ext cx="28604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18567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1944-45: la liberazione dell’Europa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42901" y="1607006"/>
            <a:ext cx="17144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Alla fine del 1942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901825" y="1802804"/>
            <a:ext cx="183197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dominava quasi tutta l’Europa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111625" y="1802804"/>
            <a:ext cx="190817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maggior parte della popolazione non si schierò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3733800" y="2041167"/>
            <a:ext cx="3778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4111625" y="2590204"/>
            <a:ext cx="1908175" cy="851297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ma una minoranza reagì al nazifascismo organizzandosi nella RESISTENZA</a:t>
            </a:r>
          </a:p>
        </p:txBody>
      </p:sp>
      <p:cxnSp>
        <p:nvCxnSpPr>
          <p:cNvPr id="14" name="Connettore 2 13"/>
          <p:cNvCxnSpPr>
            <a:stCxn id="9" idx="2"/>
            <a:endCxn id="13" idx="0"/>
          </p:cNvCxnSpPr>
          <p:nvPr/>
        </p:nvCxnSpPr>
        <p:spPr>
          <a:xfrm>
            <a:off x="5065713" y="2279530"/>
            <a:ext cx="0" cy="3106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6499225" y="2590204"/>
            <a:ext cx="1908175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guerra parallela combattuta non al fronte ma nelle retrovie, in città e campagna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13" idx="3"/>
            <a:endCxn id="22" idx="1"/>
          </p:cNvCxnSpPr>
          <p:nvPr/>
        </p:nvCxnSpPr>
        <p:spPr>
          <a:xfrm>
            <a:off x="6019800" y="3015853"/>
            <a:ext cx="4794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3884613" y="3736418"/>
            <a:ext cx="2362199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BATTAGLIA PARTIGIANA si sviluppò soprattutto in 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5559424" y="4348956"/>
            <a:ext cx="1297045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Iugoslavia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5559424" y="4790797"/>
            <a:ext cx="1297045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Grecia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5559424" y="5263356"/>
            <a:ext cx="1297045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Francia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5559424" y="5682456"/>
            <a:ext cx="1844676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Italia settentrionale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5559424" y="6101556"/>
            <a:ext cx="1297045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Polonia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5559424" y="6497561"/>
            <a:ext cx="1844666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Unione Sovietica</a:t>
            </a:r>
          </a:p>
        </p:txBody>
      </p:sp>
      <p:sp>
        <p:nvSpPr>
          <p:cNvPr id="33" name="Ovale 32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</a:t>
            </a:r>
          </a:p>
        </p:txBody>
      </p:sp>
      <p:cxnSp>
        <p:nvCxnSpPr>
          <p:cNvPr id="35" name="Connettore 1 34"/>
          <p:cNvCxnSpPr>
            <a:stCxn id="26" idx="2"/>
          </p:cNvCxnSpPr>
          <p:nvPr/>
        </p:nvCxnSpPr>
        <p:spPr>
          <a:xfrm>
            <a:off x="5065713" y="4213144"/>
            <a:ext cx="0" cy="243977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cxnSpLocks/>
            <a:endCxn id="32" idx="1"/>
          </p:cNvCxnSpPr>
          <p:nvPr/>
        </p:nvCxnSpPr>
        <p:spPr>
          <a:xfrm>
            <a:off x="5065713" y="6642282"/>
            <a:ext cx="4937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endCxn id="31" idx="1"/>
          </p:cNvCxnSpPr>
          <p:nvPr/>
        </p:nvCxnSpPr>
        <p:spPr>
          <a:xfrm>
            <a:off x="5065713" y="6246277"/>
            <a:ext cx="4937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endCxn id="30" idx="1"/>
          </p:cNvCxnSpPr>
          <p:nvPr/>
        </p:nvCxnSpPr>
        <p:spPr>
          <a:xfrm>
            <a:off x="5065713" y="5827177"/>
            <a:ext cx="4937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endCxn id="29" idx="1"/>
          </p:cNvCxnSpPr>
          <p:nvPr/>
        </p:nvCxnSpPr>
        <p:spPr>
          <a:xfrm>
            <a:off x="5065713" y="5408077"/>
            <a:ext cx="4937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endCxn id="28" idx="1"/>
          </p:cNvCxnSpPr>
          <p:nvPr/>
        </p:nvCxnSpPr>
        <p:spPr>
          <a:xfrm>
            <a:off x="5065713" y="4935518"/>
            <a:ext cx="4937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endCxn id="27" idx="1"/>
          </p:cNvCxnSpPr>
          <p:nvPr/>
        </p:nvCxnSpPr>
        <p:spPr>
          <a:xfrm>
            <a:off x="5065713" y="4493677"/>
            <a:ext cx="4937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stCxn id="13" idx="2"/>
            <a:endCxn id="26" idx="0"/>
          </p:cNvCxnSpPr>
          <p:nvPr/>
        </p:nvCxnSpPr>
        <p:spPr>
          <a:xfrm>
            <a:off x="5065713" y="3441501"/>
            <a:ext cx="0" cy="2949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magine 11">
            <a:extLst>
              <a:ext uri="{FF2B5EF4-FFF2-40B4-BE49-F238E27FC236}">
                <a16:creationId xmlns:a16="http://schemas.microsoft.com/office/drawing/2014/main" id="{CC4F54E1-8193-4618-D565-330C13776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269266"/>
            <a:ext cx="4510454" cy="2602377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5EDA12E9-8591-0CE4-7055-4EB665AE0017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31B9381-C598-E78C-99B1-D69722BB11F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6E0080E-1D90-2285-6179-5D770EA41C3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EFE6213-67C9-FB21-22CE-2CA72121F9A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333A461-3FF6-DFDC-9796-10C1C06629D7}"/>
              </a:ext>
            </a:extLst>
          </p:cNvPr>
          <p:cNvSpPr txBox="1"/>
          <p:nvPr/>
        </p:nvSpPr>
        <p:spPr>
          <a:xfrm>
            <a:off x="-186699" y="3993683"/>
            <a:ext cx="208852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La Resistenza in Europa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805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098403" y="1078374"/>
            <a:ext cx="1041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1944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541723" y="1399369"/>
            <a:ext cx="191710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era spaccata in due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25509" y="2042046"/>
            <a:ext cx="175889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c’erano due governi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157515" y="1835888"/>
            <a:ext cx="163988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monarchico al Sud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262596" y="1835888"/>
            <a:ext cx="253200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occupato dagli angloamericani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cxnSpLocks/>
            <a:stCxn id="8" idx="2"/>
            <a:endCxn id="9" idx="0"/>
          </p:cNvCxnSpPr>
          <p:nvPr/>
        </p:nvCxnSpPr>
        <p:spPr>
          <a:xfrm>
            <a:off x="2500278" y="1688810"/>
            <a:ext cx="4678" cy="3532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  <a:stCxn id="9" idx="3"/>
            <a:endCxn id="10" idx="1"/>
          </p:cNvCxnSpPr>
          <p:nvPr/>
        </p:nvCxnSpPr>
        <p:spPr>
          <a:xfrm flipV="1">
            <a:off x="3384402" y="1980609"/>
            <a:ext cx="773113" cy="2061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10" idx="3"/>
            <a:endCxn id="11" idx="1"/>
          </p:cNvCxnSpPr>
          <p:nvPr/>
        </p:nvCxnSpPr>
        <p:spPr>
          <a:xfrm>
            <a:off x="5797402" y="1980609"/>
            <a:ext cx="4651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4157515" y="2387001"/>
            <a:ext cx="163988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repubblicano al Nord</a:t>
            </a:r>
          </a:p>
        </p:txBody>
      </p:sp>
      <p:cxnSp>
        <p:nvCxnSpPr>
          <p:cNvPr id="22" name="Connettore 2 21"/>
          <p:cNvCxnSpPr>
            <a:cxnSpLocks/>
            <a:stCxn id="9" idx="3"/>
            <a:endCxn id="21" idx="1"/>
          </p:cNvCxnSpPr>
          <p:nvPr/>
        </p:nvCxnSpPr>
        <p:spPr>
          <a:xfrm>
            <a:off x="3384402" y="2186767"/>
            <a:ext cx="773113" cy="3449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6262596" y="2296296"/>
            <a:ext cx="253200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guidato da Mussolini e legato alla Germania nazista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21" idx="3"/>
            <a:endCxn id="25" idx="1"/>
          </p:cNvCxnSpPr>
          <p:nvPr/>
        </p:nvCxnSpPr>
        <p:spPr>
          <a:xfrm>
            <a:off x="5797402" y="2531722"/>
            <a:ext cx="465194" cy="29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3701902" y="2967659"/>
            <a:ext cx="253200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qui i partigiani antifascisti diedero vita a un’attività di guerriglia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6580096" y="2967659"/>
            <a:ext cx="190970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cui i nazisti risposero con brutali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rappresaglie</a:t>
            </a:r>
          </a:p>
        </p:txBody>
      </p:sp>
      <p:cxnSp>
        <p:nvCxnSpPr>
          <p:cNvPr id="33" name="Connettore 2 32"/>
          <p:cNvCxnSpPr>
            <a:cxnSpLocks/>
          </p:cNvCxnSpPr>
          <p:nvPr/>
        </p:nvCxnSpPr>
        <p:spPr>
          <a:xfrm flipH="1">
            <a:off x="4967905" y="2687075"/>
            <a:ext cx="9554" cy="2912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cxnSpLocks/>
            <a:endCxn id="31" idx="1"/>
          </p:cNvCxnSpPr>
          <p:nvPr/>
        </p:nvCxnSpPr>
        <p:spPr>
          <a:xfrm>
            <a:off x="6233908" y="3206022"/>
            <a:ext cx="3461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4044802" y="3665892"/>
            <a:ext cx="1846205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la Resistenza divenne una GUERRA CIVILE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3739577" y="4383845"/>
            <a:ext cx="245665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 Roma nacque il COMITATO DI LIBERAZIONE NAZIONALE (</a:t>
            </a:r>
            <a:r>
              <a:rPr lang="it-IT" sz="1100" b="1" dirty="0" err="1">
                <a:solidFill>
                  <a:srgbClr val="FFFFFF"/>
                </a:solidFill>
                <a:latin typeface="Arial"/>
                <a:cs typeface="Arial"/>
              </a:rPr>
              <a:t>Cnl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</a:p>
        </p:txBody>
      </p:sp>
      <p:cxnSp>
        <p:nvCxnSpPr>
          <p:cNvPr id="42" name="Connettore 2 41"/>
          <p:cNvCxnSpPr>
            <a:cxnSpLocks/>
            <a:endCxn id="40" idx="0"/>
          </p:cNvCxnSpPr>
          <p:nvPr/>
        </p:nvCxnSpPr>
        <p:spPr>
          <a:xfrm>
            <a:off x="4967905" y="3444385"/>
            <a:ext cx="0" cy="2215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cxnSpLocks/>
            <a:stCxn id="40" idx="2"/>
            <a:endCxn id="41" idx="0"/>
          </p:cNvCxnSpPr>
          <p:nvPr/>
        </p:nvCxnSpPr>
        <p:spPr>
          <a:xfrm>
            <a:off x="4967905" y="4142618"/>
            <a:ext cx="0" cy="2412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6578565" y="4383845"/>
            <a:ext cx="190970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coordinare le azioni della Resistenza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2" name="Connettore 2 51"/>
          <p:cNvCxnSpPr>
            <a:stCxn id="41" idx="3"/>
            <a:endCxn id="49" idx="1"/>
          </p:cNvCxnSpPr>
          <p:nvPr/>
        </p:nvCxnSpPr>
        <p:spPr>
          <a:xfrm>
            <a:off x="6196233" y="4622208"/>
            <a:ext cx="3823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3347575" y="5088869"/>
            <a:ext cx="32385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la liberazione avvenne il 25 APRILE 1945</a:t>
            </a:r>
          </a:p>
        </p:txBody>
      </p:sp>
      <p:cxnSp>
        <p:nvCxnSpPr>
          <p:cNvPr id="57" name="Connettore 2 56"/>
          <p:cNvCxnSpPr>
            <a:cxnSpLocks/>
            <a:stCxn id="41" idx="2"/>
            <a:endCxn id="56" idx="0"/>
          </p:cNvCxnSpPr>
          <p:nvPr/>
        </p:nvCxnSpPr>
        <p:spPr>
          <a:xfrm flipH="1">
            <a:off x="4966825" y="4860571"/>
            <a:ext cx="1080" cy="2282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e 60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17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9133DFD-135F-EC74-0343-357B74A47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15762"/>
            <a:ext cx="3152467" cy="3842238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11019F1B-BCEE-68B1-062E-B719FA055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235" y="5578283"/>
            <a:ext cx="1287976" cy="127706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DB453EB-371D-8EED-5D83-38E4FAA70B8D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6BC4B47-EA62-7428-B5A1-724DA9D9084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71B11AF-59E7-7564-B821-13F66D2CE8C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58B9070-EF99-3CD0-DA6D-6F48BEF4DA2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4106F08-FE7C-CF61-6B31-73463008CDB1}"/>
              </a:ext>
            </a:extLst>
          </p:cNvPr>
          <p:cNvSpPr txBox="1"/>
          <p:nvPr/>
        </p:nvSpPr>
        <p:spPr>
          <a:xfrm>
            <a:off x="-217377" y="2747014"/>
            <a:ext cx="285694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L’Italia divisa verso la liberazione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41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457200" y="1703587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 1944 e il 1945 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336800" y="1927999"/>
            <a:ext cx="253200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migliaia di italiani istriani furono uccisi dai partigiani iugoslavi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321300" y="1927999"/>
            <a:ext cx="253200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perché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accusati di complicità con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nazifascismo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</p:cNvCxnSpPr>
          <p:nvPr/>
        </p:nvCxnSpPr>
        <p:spPr>
          <a:xfrm>
            <a:off x="4868806" y="2166362"/>
            <a:ext cx="4524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336800" y="2810530"/>
            <a:ext cx="2532006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furono gettati nelle FOIBE</a:t>
            </a:r>
          </a:p>
        </p:txBody>
      </p:sp>
      <p:cxnSp>
        <p:nvCxnSpPr>
          <p:cNvPr id="13" name="Connettore 2 12"/>
          <p:cNvCxnSpPr>
            <a:stCxn id="7" idx="2"/>
            <a:endCxn id="12" idx="0"/>
          </p:cNvCxnSpPr>
          <p:nvPr/>
        </p:nvCxnSpPr>
        <p:spPr>
          <a:xfrm>
            <a:off x="3602803" y="2404725"/>
            <a:ext cx="0" cy="4058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5321300" y="2715399"/>
            <a:ext cx="253200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cavità del terreno che si trovano nella zona del Carso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12" idx="3"/>
            <a:endCxn id="16" idx="1"/>
          </p:cNvCxnSpPr>
          <p:nvPr/>
        </p:nvCxnSpPr>
        <p:spPr>
          <a:xfrm flipV="1">
            <a:off x="4868806" y="2953762"/>
            <a:ext cx="452494" cy="14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336800" y="3574269"/>
            <a:ext cx="2532006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circa 300</a:t>
            </a:r>
            <a:r>
              <a:rPr lang="it-IT" sz="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000 esuli istriani furono costretti ad abbandonare le loro terre per sfuggire alle violenze perpetrate dalle truppe iugoslave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2" idx="2"/>
            <a:endCxn id="20" idx="0"/>
          </p:cNvCxnSpPr>
          <p:nvPr/>
        </p:nvCxnSpPr>
        <p:spPr>
          <a:xfrm>
            <a:off x="3602803" y="3099971"/>
            <a:ext cx="0" cy="4742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371600" y="4688087"/>
            <a:ext cx="1130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2004</a:t>
            </a:r>
            <a:endParaRPr lang="it-IT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2336800" y="4841318"/>
            <a:ext cx="2532006" cy="851297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è stato istituito il giorno del ricordo per commemorare le vittime delle foibe e gli esuli istriani</a:t>
            </a:r>
          </a:p>
        </p:txBody>
      </p:sp>
      <p:cxnSp>
        <p:nvCxnSpPr>
          <p:cNvPr id="26" name="Connettore 2 25"/>
          <p:cNvCxnSpPr>
            <a:stCxn id="20" idx="2"/>
            <a:endCxn id="25" idx="0"/>
          </p:cNvCxnSpPr>
          <p:nvPr/>
        </p:nvCxnSpPr>
        <p:spPr>
          <a:xfrm>
            <a:off x="3602803" y="4425566"/>
            <a:ext cx="0" cy="4157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5321300" y="5122246"/>
            <a:ext cx="113225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10 febbraio</a:t>
            </a:r>
          </a:p>
        </p:txBody>
      </p:sp>
      <p:cxnSp>
        <p:nvCxnSpPr>
          <p:cNvPr id="31" name="Connettore 2 30"/>
          <p:cNvCxnSpPr>
            <a:cxnSpLocks/>
            <a:stCxn id="25" idx="3"/>
            <a:endCxn id="30" idx="1"/>
          </p:cNvCxnSpPr>
          <p:nvPr/>
        </p:nvCxnSpPr>
        <p:spPr>
          <a:xfrm>
            <a:off x="4868806" y="5266967"/>
            <a:ext cx="4524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25364C94-2A14-FF1C-A59F-03F4B26417C0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E3213BE-1FB9-E739-4AF3-617E8C25190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3F44193-4AA1-F940-1B57-A0C20ECB778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F9F42C8-F7AD-BBB0-0894-D5CB73E48C2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E0CF0249-6301-D856-E0B9-332CD0266210}"/>
              </a:ext>
            </a:extLst>
          </p:cNvPr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015460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457200" y="1144787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giugno 1944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324100" y="1310741"/>
            <a:ext cx="253200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angloamericani entrarono a Roma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57200" y="1817887"/>
            <a:ext cx="20447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All’alba dei </a:t>
            </a:r>
            <a:r>
              <a:rPr lang="it-IT" b="1" dirty="0"/>
              <a:t>6</a:t>
            </a:r>
            <a:r>
              <a:rPr lang="it-IT" dirty="0"/>
              <a:t> </a:t>
            </a:r>
            <a:r>
              <a:rPr lang="it-IT" b="1" dirty="0"/>
              <a:t>giugno 1944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324100" y="2252048"/>
            <a:ext cx="2532006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scattò l’OPERAZIONE OVERLORD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933450" y="2810530"/>
            <a:ext cx="10922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D-</a:t>
            </a:r>
            <a:r>
              <a:rPr lang="it-IT" sz="1100" b="1" dirty="0" err="1">
                <a:solidFill>
                  <a:schemeClr val="tx1"/>
                </a:solidFill>
                <a:latin typeface="Arial"/>
                <a:cs typeface="Arial"/>
              </a:rPr>
              <a:t>Day</a:t>
            </a:r>
            <a:endParaRPr lang="it-IT" sz="11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8" idx="2"/>
            <a:endCxn id="10" idx="0"/>
          </p:cNvCxnSpPr>
          <p:nvPr/>
        </p:nvCxnSpPr>
        <p:spPr>
          <a:xfrm>
            <a:off x="1479550" y="2396769"/>
            <a:ext cx="0" cy="4137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5308599" y="2156353"/>
            <a:ext cx="29718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guidata dal generale americano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D.D. EISENHOWER</a:t>
            </a:r>
          </a:p>
        </p:txBody>
      </p:sp>
      <p:cxnSp>
        <p:nvCxnSpPr>
          <p:cNvPr id="19" name="Connettore 2 18"/>
          <p:cNvCxnSpPr>
            <a:cxnSpLocks/>
            <a:stCxn id="9" idx="3"/>
            <a:endCxn id="18" idx="1"/>
          </p:cNvCxnSpPr>
          <p:nvPr/>
        </p:nvCxnSpPr>
        <p:spPr>
          <a:xfrm flipV="1">
            <a:off x="4856106" y="2394716"/>
            <a:ext cx="452493" cy="20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2324100" y="3099971"/>
            <a:ext cx="253200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migliaia di navi, aerei e 3 milioni di soldati salparono dal Regno Unito 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sbarcarono in Normandia</a:t>
            </a:r>
          </a:p>
        </p:txBody>
      </p:sp>
      <p:cxnSp>
        <p:nvCxnSpPr>
          <p:cNvPr id="23" name="Connettore 2 22"/>
          <p:cNvCxnSpPr>
            <a:stCxn id="9" idx="2"/>
            <a:endCxn id="22" idx="0"/>
          </p:cNvCxnSpPr>
          <p:nvPr/>
        </p:nvCxnSpPr>
        <p:spPr>
          <a:xfrm>
            <a:off x="3590103" y="2541489"/>
            <a:ext cx="0" cy="5584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5308600" y="3287256"/>
            <a:ext cx="2971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difese tedesche furono travolte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733800" y="3989587"/>
            <a:ext cx="170015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26 agosto 1944</a:t>
            </a:r>
          </a:p>
        </p:txBody>
      </p:sp>
      <p:cxnSp>
        <p:nvCxnSpPr>
          <p:cNvPr id="28" name="Connettore 2 27"/>
          <p:cNvCxnSpPr>
            <a:stCxn id="22" idx="3"/>
            <a:endCxn id="26" idx="1"/>
          </p:cNvCxnSpPr>
          <p:nvPr/>
        </p:nvCxnSpPr>
        <p:spPr>
          <a:xfrm>
            <a:off x="4856106" y="3431977"/>
            <a:ext cx="4524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5308600" y="4197491"/>
            <a:ext cx="29718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gli angloamericani entrarono a Parigi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308600" y="5103356"/>
            <a:ext cx="2971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pochi mesi dopo la Francia era libera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26" idx="2"/>
            <a:endCxn id="32" idx="0"/>
          </p:cNvCxnSpPr>
          <p:nvPr/>
        </p:nvCxnSpPr>
        <p:spPr>
          <a:xfrm>
            <a:off x="6794500" y="3576697"/>
            <a:ext cx="0" cy="6207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32" idx="2"/>
            <a:endCxn id="33" idx="0"/>
          </p:cNvCxnSpPr>
          <p:nvPr/>
        </p:nvCxnSpPr>
        <p:spPr>
          <a:xfrm>
            <a:off x="6794500" y="4486932"/>
            <a:ext cx="0" cy="61642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A3BE93C8-9129-C846-8D8F-E384BAE84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396" y="4197490"/>
            <a:ext cx="2185583" cy="2660509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49F9658A-F7A0-E2F3-EFE5-844CA5B59C37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3C62EA5-E9CB-C13D-E848-13BEFB64F83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277BFFD-E96F-2704-8CE5-1BCB81957E3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A3EB2CC-5BC7-DFBC-BBFA-17A331C241D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15711E2F-4555-F766-003B-CD4433F83CB4}"/>
              </a:ext>
            </a:extLst>
          </p:cNvPr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8340961-DC9B-C76F-86F3-DF2153C1DF61}"/>
              </a:ext>
            </a:extLst>
          </p:cNvPr>
          <p:cNvSpPr txBox="1"/>
          <p:nvPr/>
        </p:nvSpPr>
        <p:spPr>
          <a:xfrm>
            <a:off x="2665491" y="6434137"/>
            <a:ext cx="2041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National Archives and Records Administration/Wikimedia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34998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457200" y="1383150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All’inizio del </a:t>
            </a:r>
            <a:r>
              <a:rPr lang="it-IT" b="1" dirty="0"/>
              <a:t>1945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324100" y="1485306"/>
            <a:ext cx="2273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fu stretta entro una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manovra a tenaglia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999803" y="1331010"/>
            <a:ext cx="186208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angloamericani da ovest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999803" y="1817311"/>
            <a:ext cx="130328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sovietici da est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 flipV="1">
            <a:off x="4597400" y="1475731"/>
            <a:ext cx="402403" cy="2479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7" idx="3"/>
            <a:endCxn id="9" idx="1"/>
          </p:cNvCxnSpPr>
          <p:nvPr/>
        </p:nvCxnSpPr>
        <p:spPr>
          <a:xfrm>
            <a:off x="4597400" y="1723669"/>
            <a:ext cx="402403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457200" y="2287787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gennaio </a:t>
            </a:r>
            <a:r>
              <a:rPr lang="it-IT" b="1" dirty="0"/>
              <a:t>1945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324100" y="2389943"/>
            <a:ext cx="2273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sovietici liberarono Polonia, Ungheria e Cecoslovacchia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999803" y="2389943"/>
            <a:ext cx="245665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per la prima volta fu scoperto l’orrore dei campi di sterminio</a:t>
            </a:r>
          </a:p>
        </p:txBody>
      </p:sp>
      <p:cxnSp>
        <p:nvCxnSpPr>
          <p:cNvPr id="22" name="Connettore 2 21"/>
          <p:cNvCxnSpPr>
            <a:stCxn id="19" idx="3"/>
            <a:endCxn id="21" idx="1"/>
          </p:cNvCxnSpPr>
          <p:nvPr/>
        </p:nvCxnSpPr>
        <p:spPr>
          <a:xfrm>
            <a:off x="4597400" y="2628306"/>
            <a:ext cx="40240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457200" y="3392093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marzo </a:t>
            </a:r>
            <a:r>
              <a:rPr lang="it-IT" b="1" dirty="0"/>
              <a:t>1945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2324100" y="3169069"/>
            <a:ext cx="2273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sovietici liberarono 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2324100" y="3587891"/>
            <a:ext cx="22733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gli americani entrarono in Germania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457200" y="4219974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25 aprile 1945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2324100" y="4415772"/>
            <a:ext cx="22733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un’insurrezione generale organizzata dal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Cln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fece fuggire i tedeschi dal Nord Italia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4999803" y="4603057"/>
            <a:ext cx="1933575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Mussolini fu catturato</a:t>
            </a:r>
          </a:p>
        </p:txBody>
      </p:sp>
      <p:cxnSp>
        <p:nvCxnSpPr>
          <p:cNvPr id="39" name="Connettore 2 38"/>
          <p:cNvCxnSpPr>
            <a:stCxn id="34" idx="3"/>
            <a:endCxn id="38" idx="1"/>
          </p:cNvCxnSpPr>
          <p:nvPr/>
        </p:nvCxnSpPr>
        <p:spPr>
          <a:xfrm>
            <a:off x="4597400" y="4747778"/>
            <a:ext cx="40240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7327525" y="4321124"/>
            <a:ext cx="1380542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fucilato e il suo corpo esposto a Milano a piazzale Loreto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457200" y="5350274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30 aprile 1945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2324100" y="5546072"/>
            <a:ext cx="2273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Hitler si suicidò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457200" y="6150374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7 maggio 1945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2324100" y="6252530"/>
            <a:ext cx="22733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la Germania firmò la RESA INCONDIZIONATA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4999803" y="6338332"/>
            <a:ext cx="2532006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guerra in Europa era finita</a:t>
            </a:r>
          </a:p>
        </p:txBody>
      </p:sp>
      <p:cxnSp>
        <p:nvCxnSpPr>
          <p:cNvPr id="51" name="Connettore 2 50"/>
          <p:cNvCxnSpPr>
            <a:cxnSpLocks/>
            <a:stCxn id="49" idx="3"/>
            <a:endCxn id="50" idx="1"/>
          </p:cNvCxnSpPr>
          <p:nvPr/>
        </p:nvCxnSpPr>
        <p:spPr>
          <a:xfrm flipV="1">
            <a:off x="4597400" y="6483053"/>
            <a:ext cx="402403" cy="78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A3F11636-9BE0-0DB0-2996-30FECA167F79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3C51500-07EA-E7D3-0178-B2055567311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CDB3473-F0CC-1451-09CF-9DEC0F42716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AD25CF4-F512-E8F9-8D75-0F2C0B7058F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0B2C851E-C687-221B-72C3-A095615A63FA}"/>
              </a:ext>
            </a:extLst>
          </p:cNvPr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  <p:cxnSp>
        <p:nvCxnSpPr>
          <p:cNvPr id="28" name="Connettore 2 38">
            <a:extLst>
              <a:ext uri="{FF2B5EF4-FFF2-40B4-BE49-F238E27FC236}">
                <a16:creationId xmlns:a16="http://schemas.microsoft.com/office/drawing/2014/main" id="{3A056D22-5374-5CCC-63FF-858542785ED3}"/>
              </a:ext>
            </a:extLst>
          </p:cNvPr>
          <p:cNvCxnSpPr/>
          <p:nvPr/>
        </p:nvCxnSpPr>
        <p:spPr>
          <a:xfrm>
            <a:off x="6933378" y="4747778"/>
            <a:ext cx="40240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510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0030" y="2091017"/>
            <a:ext cx="22606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minoranze che il nazismo aveva deciso di eliminare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736852" y="1899995"/>
            <a:ext cx="1143000" cy="851297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erano state deportate nei 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CAMPI DI STERMINIO</a:t>
            </a:r>
          </a:p>
        </p:txBody>
      </p:sp>
      <p:cxnSp>
        <p:nvCxnSpPr>
          <p:cNvPr id="8" name="Connettore 2 7"/>
          <p:cNvCxnSpPr>
            <a:cxnSpLocks/>
            <a:stCxn id="6" idx="3"/>
            <a:endCxn id="7" idx="1"/>
          </p:cNvCxnSpPr>
          <p:nvPr/>
        </p:nvCxnSpPr>
        <p:spPr>
          <a:xfrm flipV="1">
            <a:off x="2460630" y="2325644"/>
            <a:ext cx="276222" cy="37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4406899" y="1876069"/>
            <a:ext cx="427989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prigionieri giudicati inabili erano stati immediatamente eliminati nelle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CAMERE A GAS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406897" y="2567743"/>
            <a:ext cx="427989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persone più forti erano state internate in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CAMPI DI LAVORO</a:t>
            </a:r>
          </a:p>
        </p:txBody>
      </p:sp>
      <p:cxnSp>
        <p:nvCxnSpPr>
          <p:cNvPr id="15" name="Connettore 1 14"/>
          <p:cNvCxnSpPr>
            <a:cxnSpLocks/>
          </p:cNvCxnSpPr>
          <p:nvPr/>
        </p:nvCxnSpPr>
        <p:spPr>
          <a:xfrm>
            <a:off x="4130676" y="2111586"/>
            <a:ext cx="0" cy="60087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cxnSpLocks/>
            <a:endCxn id="13" idx="1"/>
          </p:cNvCxnSpPr>
          <p:nvPr/>
        </p:nvCxnSpPr>
        <p:spPr>
          <a:xfrm>
            <a:off x="4121150" y="2712464"/>
            <a:ext cx="2857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4130676" y="2115564"/>
            <a:ext cx="28574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5116623" y="3169075"/>
            <a:ext cx="28575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costrette a lavorare in condizioni disumane fino a che avevano le forze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cxnSpLocks/>
            <a:stCxn id="13" idx="2"/>
            <a:endCxn id="24" idx="0"/>
          </p:cNvCxnSpPr>
          <p:nvPr/>
        </p:nvCxnSpPr>
        <p:spPr>
          <a:xfrm flipH="1">
            <a:off x="6545373" y="2857184"/>
            <a:ext cx="1472" cy="3118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5129323" y="4138575"/>
            <a:ext cx="22606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indicare lo sterminio degli ebrei voluto dal regime hitleriano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116623" y="5019320"/>
            <a:ext cx="22733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si usa il termine OLOCAUSTO</a:t>
            </a:r>
          </a:p>
        </p:txBody>
      </p:sp>
      <p:cxnSp>
        <p:nvCxnSpPr>
          <p:cNvPr id="32" name="Connettore 2 31"/>
          <p:cNvCxnSpPr>
            <a:stCxn id="30" idx="2"/>
            <a:endCxn id="31" idx="0"/>
          </p:cNvCxnSpPr>
          <p:nvPr/>
        </p:nvCxnSpPr>
        <p:spPr>
          <a:xfrm flipH="1">
            <a:off x="6253273" y="4615301"/>
            <a:ext cx="6350" cy="4040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5116623" y="5742923"/>
            <a:ext cx="22733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oppure </a:t>
            </a:r>
            <a:r>
              <a:rPr lang="it-IT" sz="1100" b="1" i="1" dirty="0">
                <a:solidFill>
                  <a:schemeClr val="tx1"/>
                </a:solidFill>
                <a:latin typeface="Arial"/>
                <a:cs typeface="Arial"/>
              </a:rPr>
              <a:t>SHOAH, </a:t>
            </a: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che significa “distruzione” in ebraico</a:t>
            </a:r>
            <a:endParaRPr lang="it-IT" sz="1100" b="1" i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>
            <a:stCxn id="31" idx="2"/>
            <a:endCxn id="35" idx="0"/>
          </p:cNvCxnSpPr>
          <p:nvPr/>
        </p:nvCxnSpPr>
        <p:spPr>
          <a:xfrm>
            <a:off x="6253273" y="5308761"/>
            <a:ext cx="0" cy="4341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7720123" y="4044932"/>
            <a:ext cx="1143000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tra 5 e 6 milioni di persone</a:t>
            </a:r>
          </a:p>
        </p:txBody>
      </p:sp>
      <p:cxnSp>
        <p:nvCxnSpPr>
          <p:cNvPr id="40" name="Connettore 2 39"/>
          <p:cNvCxnSpPr>
            <a:stCxn id="30" idx="3"/>
            <a:endCxn id="39" idx="1"/>
          </p:cNvCxnSpPr>
          <p:nvPr/>
        </p:nvCxnSpPr>
        <p:spPr>
          <a:xfrm>
            <a:off x="7389923" y="4376938"/>
            <a:ext cx="330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0BF0F526-86EC-3EFC-882F-5BD975B83909}"/>
              </a:ext>
            </a:extLst>
          </p:cNvPr>
          <p:cNvCxnSpPr>
            <a:cxnSpLocks/>
          </p:cNvCxnSpPr>
          <p:nvPr/>
        </p:nvCxnSpPr>
        <p:spPr>
          <a:xfrm>
            <a:off x="3862390" y="2355144"/>
            <a:ext cx="276222" cy="48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B4E7372-ADA0-0235-1A6E-94E850FEBBA6}"/>
              </a:ext>
            </a:extLst>
          </p:cNvPr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Gli orrori del nazismo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3CE7EE1F-B2C0-91A5-9FA5-90DDD270B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2" y="4268235"/>
            <a:ext cx="4832460" cy="259025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2A8D27E-0CA1-A5FB-6B29-50C456B4E4B7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5D53B32-5161-6E62-B0CA-6AB1FB6D9F0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D4975B0-CA8E-532B-6A39-3EBA8020EDC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F0934AF-F9BA-C521-025E-2CF4BB6FC5E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E312A4BF-222B-8813-5542-C5E99BE25834}"/>
              </a:ext>
            </a:extLst>
          </p:cNvPr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21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109EF54-AFA3-8DB9-76FC-1413C78F0B54}"/>
              </a:ext>
            </a:extLst>
          </p:cNvPr>
          <p:cNvSpPr txBox="1"/>
          <p:nvPr/>
        </p:nvSpPr>
        <p:spPr>
          <a:xfrm>
            <a:off x="-165433" y="3983050"/>
            <a:ext cx="37060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Campi di sterminio e campi di concentramento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489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6.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1945: la fine della guerra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404966" y="1586703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novembre 1944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252816" y="1801433"/>
            <a:ext cx="21653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iniziarono i bombardamenti americani sul Giappone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202068" y="2624129"/>
            <a:ext cx="426830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rispose con attacchi suicidi in cui piloti 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kamikaze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si lanciavano con aerei carichi di esplosivo sulle navi americane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2"/>
            <a:endCxn id="9" idx="0"/>
          </p:cNvCxnSpPr>
          <p:nvPr/>
        </p:nvCxnSpPr>
        <p:spPr>
          <a:xfrm>
            <a:off x="4335491" y="2278159"/>
            <a:ext cx="729" cy="34597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1404966" y="3224253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6 agosto 1945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252816" y="3437257"/>
            <a:ext cx="2165350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gli americani sganciarono una BOMBA ATOMICA sulla città di HIROSHIMA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5926194" y="3437257"/>
            <a:ext cx="2532006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morirono 90</a:t>
            </a:r>
            <a:r>
              <a:rPr lang="it-IT" sz="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000 persone e molte altre nel periodo successivo a causa delle scorie radioattive</a:t>
            </a:r>
          </a:p>
        </p:txBody>
      </p:sp>
      <p:cxnSp>
        <p:nvCxnSpPr>
          <p:cNvPr id="23" name="Connettore 2 22"/>
          <p:cNvCxnSpPr>
            <a:cxnSpLocks/>
            <a:stCxn id="9" idx="2"/>
            <a:endCxn id="21" idx="0"/>
          </p:cNvCxnSpPr>
          <p:nvPr/>
        </p:nvCxnSpPr>
        <p:spPr>
          <a:xfrm flipH="1">
            <a:off x="4335491" y="3100855"/>
            <a:ext cx="729" cy="3364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21" idx="3"/>
            <a:endCxn id="22" idx="1"/>
          </p:cNvCxnSpPr>
          <p:nvPr/>
        </p:nvCxnSpPr>
        <p:spPr>
          <a:xfrm>
            <a:off x="5418166" y="3769263"/>
            <a:ext cx="5080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1404966" y="4244895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9 agosto 1945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3252816" y="4438192"/>
            <a:ext cx="2165350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gli americani sganciarono un’altra bomba atomica, su NAGASAKI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3252816" y="5414578"/>
            <a:ext cx="21653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l’imperatore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Hirohito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decise di arrendersi senza condizioni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stCxn id="21" idx="2"/>
            <a:endCxn id="31" idx="0"/>
          </p:cNvCxnSpPr>
          <p:nvPr/>
        </p:nvCxnSpPr>
        <p:spPr>
          <a:xfrm>
            <a:off x="4335491" y="4101269"/>
            <a:ext cx="0" cy="3369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stCxn id="31" idx="2"/>
            <a:endCxn id="32" idx="0"/>
          </p:cNvCxnSpPr>
          <p:nvPr/>
        </p:nvCxnSpPr>
        <p:spPr>
          <a:xfrm>
            <a:off x="4335491" y="5102204"/>
            <a:ext cx="0" cy="3123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1404966" y="5974329"/>
            <a:ext cx="20447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 settembre 1945</a:t>
            </a:r>
          </a:p>
        </p:txBody>
      </p:sp>
      <p:cxnSp>
        <p:nvCxnSpPr>
          <p:cNvPr id="41" name="Connettore 2 40"/>
          <p:cNvCxnSpPr>
            <a:cxnSpLocks/>
          </p:cNvCxnSpPr>
          <p:nvPr/>
        </p:nvCxnSpPr>
        <p:spPr>
          <a:xfrm>
            <a:off x="4335491" y="5901937"/>
            <a:ext cx="0" cy="32784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2962025" y="6251052"/>
            <a:ext cx="2752687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la Seconda guerra mondiale era finita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176D457-8792-A104-57B0-694BCF3A8FDF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7F1AE4C-C600-0C30-A102-7D0A86ED4EA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09A0CAC-BDAE-75C2-914B-A0177DE527B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2C58924-A452-9DF7-E281-5E682B30BE8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045745B7-EDEC-31DD-5E36-7F008C678A11}"/>
              </a:ext>
            </a:extLst>
          </p:cNvPr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156054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457200" y="1077320"/>
            <a:ext cx="23749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20 novembre 1945 e il 1° ottobre 1946 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508250" y="1461117"/>
            <a:ext cx="216535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si svolse il PROCESSO DI NORIMBERGA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968875" y="1461117"/>
            <a:ext cx="3467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tenuto dalle potenze vincitrici contro i massimi esponenti della Germania nazista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4673600" y="1699480"/>
            <a:ext cx="2952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6256156" y="1937843"/>
            <a:ext cx="839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accusati di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7096125" y="2245222"/>
            <a:ext cx="188195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crimini contro la pace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7117391" y="2676430"/>
            <a:ext cx="164229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crimini di guerra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7117391" y="3110889"/>
            <a:ext cx="1642297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CRIMINI CONTRO L’UMANITÀ</a:t>
            </a:r>
          </a:p>
        </p:txBody>
      </p:sp>
      <p:cxnSp>
        <p:nvCxnSpPr>
          <p:cNvPr id="18" name="Connettore 1 17"/>
          <p:cNvCxnSpPr>
            <a:cxnSpLocks/>
            <a:stCxn id="12" idx="2"/>
          </p:cNvCxnSpPr>
          <p:nvPr/>
        </p:nvCxnSpPr>
        <p:spPr>
          <a:xfrm>
            <a:off x="6676141" y="2214842"/>
            <a:ext cx="0" cy="113795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endCxn id="16" idx="1"/>
          </p:cNvCxnSpPr>
          <p:nvPr/>
        </p:nvCxnSpPr>
        <p:spPr>
          <a:xfrm>
            <a:off x="6676067" y="3342167"/>
            <a:ext cx="441324" cy="70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endCxn id="15" idx="1"/>
          </p:cNvCxnSpPr>
          <p:nvPr/>
        </p:nvCxnSpPr>
        <p:spPr>
          <a:xfrm>
            <a:off x="6676066" y="2808767"/>
            <a:ext cx="441325" cy="123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endCxn id="13" idx="1"/>
          </p:cNvCxnSpPr>
          <p:nvPr/>
        </p:nvCxnSpPr>
        <p:spPr>
          <a:xfrm>
            <a:off x="6676141" y="2389943"/>
            <a:ext cx="41998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457200" y="3797917"/>
            <a:ext cx="2051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Seconda guerra mondiale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832100" y="3704275"/>
            <a:ext cx="24638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il conflitto più ampio e devastante della storia dell’umanità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/>
          <p:cNvCxnSpPr>
            <a:stCxn id="30" idx="3"/>
            <a:endCxn id="31" idx="1"/>
          </p:cNvCxnSpPr>
          <p:nvPr/>
        </p:nvCxnSpPr>
        <p:spPr>
          <a:xfrm>
            <a:off x="2508250" y="3942638"/>
            <a:ext cx="3238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673601" y="4353718"/>
            <a:ext cx="169530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coinvolse 60 nazioni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4658755" y="4737717"/>
            <a:ext cx="253948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provocò 55 milioni di morti e dispersi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7516517" y="4737717"/>
            <a:ext cx="88929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molti civili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cxnSpLocks/>
            <a:stCxn id="38" idx="3"/>
            <a:endCxn id="39" idx="1"/>
          </p:cNvCxnSpPr>
          <p:nvPr/>
        </p:nvCxnSpPr>
        <p:spPr>
          <a:xfrm>
            <a:off x="7198243" y="4882438"/>
            <a:ext cx="3182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4669990" y="5166788"/>
            <a:ext cx="37401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distrutti città, industrie, case, strade e ponti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669989" y="5595680"/>
            <a:ext cx="37401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distrutti molti centri artistici e culturali europei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5" name="Connettore 1 44"/>
          <p:cNvCxnSpPr/>
          <p:nvPr/>
        </p:nvCxnSpPr>
        <p:spPr>
          <a:xfrm flipH="1">
            <a:off x="4085341" y="4168738"/>
            <a:ext cx="1" cy="157166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cxnSpLocks/>
            <a:endCxn id="44" idx="1"/>
          </p:cNvCxnSpPr>
          <p:nvPr/>
        </p:nvCxnSpPr>
        <p:spPr>
          <a:xfrm>
            <a:off x="4085341" y="5734762"/>
            <a:ext cx="584648" cy="56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cxnSpLocks/>
            <a:endCxn id="43" idx="1"/>
          </p:cNvCxnSpPr>
          <p:nvPr/>
        </p:nvCxnSpPr>
        <p:spPr>
          <a:xfrm>
            <a:off x="4101216" y="5311509"/>
            <a:ext cx="5687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cxnSpLocks/>
            <a:endCxn id="38" idx="1"/>
          </p:cNvCxnSpPr>
          <p:nvPr/>
        </p:nvCxnSpPr>
        <p:spPr>
          <a:xfrm>
            <a:off x="4101216" y="4882438"/>
            <a:ext cx="55753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cxnSpLocks/>
            <a:endCxn id="37" idx="1"/>
          </p:cNvCxnSpPr>
          <p:nvPr/>
        </p:nvCxnSpPr>
        <p:spPr>
          <a:xfrm flipV="1">
            <a:off x="4085342" y="4498439"/>
            <a:ext cx="588259" cy="100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534286B3-0B28-7337-2E9B-803333C012F3}"/>
              </a:ext>
            </a:extLst>
          </p:cNvPr>
          <p:cNvSpPr/>
          <p:nvPr/>
        </p:nvSpPr>
        <p:spPr>
          <a:xfrm>
            <a:off x="4480560" y="404813"/>
            <a:ext cx="315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Seconda guerra mondiale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1678DFB-6F0E-9578-0803-9BEE6B1D85F5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06334C7-D313-17E0-B13C-F8143653971B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8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6674E4C-58E8-DECE-339F-B2157D0D872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B390008E-6ACA-C1B4-097B-CFC859168093}"/>
              </a:ext>
            </a:extLst>
          </p:cNvPr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2276158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2608</TotalTime>
  <Words>1919</Words>
  <Application>Microsoft Office PowerPoint</Application>
  <PresentationFormat>Presentazione su schermo (4:3)</PresentationFormat>
  <Paragraphs>386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8" baseType="lpstr">
      <vt:lpstr>Aptos</vt:lpstr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168</cp:revision>
  <dcterms:created xsi:type="dcterms:W3CDTF">2020-03-05T09:08:10Z</dcterms:created>
  <dcterms:modified xsi:type="dcterms:W3CDTF">2026-05-19T14:31:25Z</dcterms:modified>
</cp:coreProperties>
</file>