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1F7B70-B165-402D-9596-EB2B6A87F56F}" v="5" dt="2026-05-19T13:38:57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94"/>
    <p:restoredTop sz="94680"/>
  </p:normalViewPr>
  <p:slideViewPr>
    <p:cSldViewPr snapToGrid="0" snapToObjects="1">
      <p:cViewPr varScale="1">
        <p:scale>
          <a:sx n="106" d="100"/>
          <a:sy n="106" d="100"/>
        </p:scale>
        <p:origin x="21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3:39:13.885" v="139" actId="1076"/>
      <pc:docMkLst>
        <pc:docMk/>
      </pc:docMkLst>
      <pc:sldChg chg="addSp modSp mod">
        <pc:chgData name="Silvana Gallone" userId="7a5114527312c558" providerId="LiveId" clId="{D634AA42-852E-4215-B5D9-52DE406B3105}" dt="2026-05-19T13:24:26.646" v="28" actId="1076"/>
        <pc:sldMkLst>
          <pc:docMk/>
          <pc:sldMk cId="4140832762" sldId="256"/>
        </pc:sldMkLst>
        <pc:spChg chg="add mod">
          <ac:chgData name="Silvana Gallone" userId="7a5114527312c558" providerId="LiveId" clId="{D634AA42-852E-4215-B5D9-52DE406B3105}" dt="2026-05-19T13:24:26.646" v="28" actId="1076"/>
          <ac:spMkLst>
            <pc:docMk/>
            <pc:sldMk cId="4140832762" sldId="256"/>
            <ac:spMk id="5" creationId="{7E538B45-12AA-D69A-02A9-D1C5025DB95D}"/>
          </ac:spMkLst>
        </pc:spChg>
        <pc:picChg chg="mod">
          <ac:chgData name="Silvana Gallone" userId="7a5114527312c558" providerId="LiveId" clId="{D634AA42-852E-4215-B5D9-52DE406B3105}" dt="2026-05-19T13:24:07.470" v="0" actId="1076"/>
          <ac:picMkLst>
            <pc:docMk/>
            <pc:sldMk cId="4140832762" sldId="256"/>
            <ac:picMk id="7" creationId="{D69C889C-D669-8BDE-2B74-3BD9909E18A5}"/>
          </ac:picMkLst>
        </pc:picChg>
      </pc:sldChg>
      <pc:sldChg chg="addSp modSp mod">
        <pc:chgData name="Silvana Gallone" userId="7a5114527312c558" providerId="LiveId" clId="{D634AA42-852E-4215-B5D9-52DE406B3105}" dt="2026-05-19T13:28:55.333" v="99" actId="1076"/>
        <pc:sldMkLst>
          <pc:docMk/>
          <pc:sldMk cId="3701839810" sldId="260"/>
        </pc:sldMkLst>
        <pc:spChg chg="add mod">
          <ac:chgData name="Silvana Gallone" userId="7a5114527312c558" providerId="LiveId" clId="{D634AA42-852E-4215-B5D9-52DE406B3105}" dt="2026-05-19T13:28:55.333" v="99" actId="1076"/>
          <ac:spMkLst>
            <pc:docMk/>
            <pc:sldMk cId="3701839810" sldId="260"/>
            <ac:spMk id="2" creationId="{4BA9ECFB-3189-07D7-6522-6C3E0CE835FD}"/>
          </ac:spMkLst>
        </pc:spChg>
      </pc:sldChg>
      <pc:sldChg chg="addSp modSp mod">
        <pc:chgData name="Silvana Gallone" userId="7a5114527312c558" providerId="LiveId" clId="{D634AA42-852E-4215-B5D9-52DE406B3105}" dt="2026-05-19T13:39:13.885" v="139" actId="1076"/>
        <pc:sldMkLst>
          <pc:docMk/>
          <pc:sldMk cId="1112130667" sldId="263"/>
        </pc:sldMkLst>
        <pc:spChg chg="add mod">
          <ac:chgData name="Silvana Gallone" userId="7a5114527312c558" providerId="LiveId" clId="{D634AA42-852E-4215-B5D9-52DE406B3105}" dt="2026-05-19T13:39:13.885" v="139" actId="1076"/>
          <ac:spMkLst>
            <pc:docMk/>
            <pc:sldMk cId="1112130667" sldId="263"/>
            <ac:spMk id="2" creationId="{E95ACD20-242C-22C2-8644-9A940809CE00}"/>
          </ac:spMkLst>
        </pc:spChg>
        <pc:picChg chg="mod modCrop">
          <ac:chgData name="Silvana Gallone" userId="7a5114527312c558" providerId="LiveId" clId="{D634AA42-852E-4215-B5D9-52DE406B3105}" dt="2026-05-19T13:38:49.187" v="102" actId="14100"/>
          <ac:picMkLst>
            <pc:docMk/>
            <pc:sldMk cId="1112130667" sldId="263"/>
            <ac:picMk id="11" creationId="{9E0C3BF2-DECE-B3D3-EED0-2103E1AACB5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8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186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8410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14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023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950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53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748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597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8389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36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4FB1E-D572-7143-A61A-55BB7193157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5A9D8-3F5D-5948-B39D-2D27D4E9AC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422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D72B903-3817-98B4-9791-0091F38D4179}"/>
              </a:ext>
            </a:extLst>
          </p:cNvPr>
          <p:cNvSpPr txBox="1"/>
          <p:nvPr/>
        </p:nvSpPr>
        <p:spPr>
          <a:xfrm>
            <a:off x="2220227" y="1708449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Una pace fragile,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1930-39</a:t>
            </a:r>
          </a:p>
        </p:txBody>
      </p:sp>
      <p:sp>
        <p:nvSpPr>
          <p:cNvPr id="6" name="Freccia a pentagono 5">
            <a:extLst>
              <a:ext uri="{FF2B5EF4-FFF2-40B4-BE49-F238E27FC236}">
                <a16:creationId xmlns:a16="http://schemas.microsoft.com/office/drawing/2014/main" id="{00657085-3FBF-3512-CE81-7A735EFA35DA}"/>
              </a:ext>
            </a:extLst>
          </p:cNvPr>
          <p:cNvSpPr/>
          <p:nvPr/>
        </p:nvSpPr>
        <p:spPr>
          <a:xfrm>
            <a:off x="0" y="1086928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721098-F0D7-275C-BF8C-4A082FE5D39A}"/>
              </a:ext>
            </a:extLst>
          </p:cNvPr>
          <p:cNvSpPr txBox="1"/>
          <p:nvPr/>
        </p:nvSpPr>
        <p:spPr>
          <a:xfrm>
            <a:off x="-455296" y="127430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7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69C889C-D669-8BDE-2B74-3BD9909E1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508" y="3154999"/>
            <a:ext cx="4360984" cy="3203793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0F515C8-33D9-B1DF-BCFA-2A0024CAE83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E538B45-12AA-D69A-02A9-D1C5025DB95D}"/>
              </a:ext>
            </a:extLst>
          </p:cNvPr>
          <p:cNvSpPr txBox="1"/>
          <p:nvPr/>
        </p:nvSpPr>
        <p:spPr>
          <a:xfrm>
            <a:off x="5511888" y="6325255"/>
            <a:ext cx="38115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14083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10025" y="1774422"/>
            <a:ext cx="1966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1935 e il 1936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977899" y="2089692"/>
            <a:ext cx="172720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l’Italia attaccò e conquistò l’ETIOPIA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977900" y="2856440"/>
            <a:ext cx="17272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Paese membro della Società delle Nazioni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>
            <a:off x="1841500" y="2566418"/>
            <a:ext cx="1" cy="2900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914650" y="2865756"/>
            <a:ext cx="227330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Società delle Nazioni punì l’Italia con alcune SANZIONI</a:t>
            </a:r>
          </a:p>
        </p:txBody>
      </p:sp>
      <p:cxnSp>
        <p:nvCxnSpPr>
          <p:cNvPr id="13" name="Connettore 2 12"/>
          <p:cNvCxnSpPr>
            <a:stCxn id="8" idx="3"/>
            <a:endCxn id="12" idx="1"/>
          </p:cNvCxnSpPr>
          <p:nvPr/>
        </p:nvCxnSpPr>
        <p:spPr>
          <a:xfrm>
            <a:off x="2705101" y="3094803"/>
            <a:ext cx="209549" cy="93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5892799" y="2278620"/>
            <a:ext cx="22733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non avrebbe potuto usufruire di prestiti internazionali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892799" y="2865756"/>
            <a:ext cx="22733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non avrebbe potuto esportare alcune merci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892799" y="3437256"/>
            <a:ext cx="22733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non avrebbe potuto acquistare armi da fornitori esteri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cxnSpLocks/>
            <a:stCxn id="12" idx="2"/>
            <a:endCxn id="27" idx="0"/>
          </p:cNvCxnSpPr>
          <p:nvPr/>
        </p:nvCxnSpPr>
        <p:spPr>
          <a:xfrm>
            <a:off x="4051301" y="3342482"/>
            <a:ext cx="1659" cy="4435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cxnSpLocks/>
            <a:stCxn id="12" idx="3"/>
            <a:endCxn id="18" idx="1"/>
          </p:cNvCxnSpPr>
          <p:nvPr/>
        </p:nvCxnSpPr>
        <p:spPr>
          <a:xfrm>
            <a:off x="5187951" y="3104119"/>
            <a:ext cx="704848" cy="571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  <a:endCxn id="17" idx="1"/>
          </p:cNvCxnSpPr>
          <p:nvPr/>
        </p:nvCxnSpPr>
        <p:spPr>
          <a:xfrm>
            <a:off x="5187950" y="3104119"/>
            <a:ext cx="7048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cxnSpLocks/>
            <a:stCxn id="12" idx="3"/>
          </p:cNvCxnSpPr>
          <p:nvPr/>
        </p:nvCxnSpPr>
        <p:spPr>
          <a:xfrm flipV="1">
            <a:off x="5187951" y="2552008"/>
            <a:ext cx="704848" cy="5521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2771026" y="3786071"/>
            <a:ext cx="256386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Germania e Stati Uniti continuarono a commerciare con l’Italia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600876" y="4633693"/>
            <a:ext cx="291782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l’Italia si allontanò da Francia e Regno Unito e si avvicinò alla Germania</a:t>
            </a:r>
          </a:p>
        </p:txBody>
      </p:sp>
      <p:cxnSp>
        <p:nvCxnSpPr>
          <p:cNvPr id="29" name="Connettore 2 28"/>
          <p:cNvCxnSpPr>
            <a:cxnSpLocks/>
            <a:stCxn id="27" idx="2"/>
            <a:endCxn id="28" idx="0"/>
          </p:cNvCxnSpPr>
          <p:nvPr/>
        </p:nvCxnSpPr>
        <p:spPr>
          <a:xfrm>
            <a:off x="4052960" y="4262797"/>
            <a:ext cx="6829" cy="3708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1775640" y="5359977"/>
            <a:ext cx="134127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1936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2923138" y="5536562"/>
            <a:ext cx="227330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firmò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l’ASSE ROMA-BERLINO 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5518701" y="5442919"/>
            <a:ext cx="1920875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accordo di alleanza e cooperazione con la Germania</a:t>
            </a:r>
          </a:p>
        </p:txBody>
      </p:sp>
      <p:cxnSp>
        <p:nvCxnSpPr>
          <p:cNvPr id="35" name="Connettore 2 34"/>
          <p:cNvCxnSpPr>
            <a:stCxn id="28" idx="2"/>
            <a:endCxn id="33" idx="0"/>
          </p:cNvCxnSpPr>
          <p:nvPr/>
        </p:nvCxnSpPr>
        <p:spPr>
          <a:xfrm>
            <a:off x="4059789" y="5110419"/>
            <a:ext cx="0" cy="4261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33" idx="3"/>
            <a:endCxn id="34" idx="1"/>
          </p:cNvCxnSpPr>
          <p:nvPr/>
        </p:nvCxnSpPr>
        <p:spPr>
          <a:xfrm>
            <a:off x="5196439" y="5774925"/>
            <a:ext cx="3222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9695108-24AB-6E12-B087-8D199E7A4E9B}"/>
              </a:ext>
            </a:extLst>
          </p:cNvPr>
          <p:cNvSpPr txBox="1"/>
          <p:nvPr/>
        </p:nvSpPr>
        <p:spPr>
          <a:xfrm>
            <a:off x="2253457" y="1035072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Fascismo e nazismo alleati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498EC00-E282-1B06-57C8-2856AF2F3BE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FDD6B87-4F2B-4647-4003-998C13DB089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D2831AF-2962-69C8-59E3-8780CC9C131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84882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96887" y="919549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1935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689099" y="1164372"/>
            <a:ext cx="18542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fascismo mostrò un atteggiamento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RAZZISTA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98899" y="1164233"/>
            <a:ext cx="17272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verso la popolazione africana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 flipV="1">
            <a:off x="3543300" y="1402596"/>
            <a:ext cx="355599" cy="1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96886" y="1786216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1938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689099" y="1987650"/>
            <a:ext cx="1854201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fascismo abbracciò totalmente l’ideologia ANTISEMITA</a:t>
            </a:r>
          </a:p>
        </p:txBody>
      </p:sp>
      <p:cxnSp>
        <p:nvCxnSpPr>
          <p:cNvPr id="14" name="Connettore 2 13"/>
          <p:cNvCxnSpPr>
            <a:stCxn id="7" idx="2"/>
            <a:endCxn id="13" idx="0"/>
          </p:cNvCxnSpPr>
          <p:nvPr/>
        </p:nvCxnSpPr>
        <p:spPr>
          <a:xfrm>
            <a:off x="2616200" y="1641098"/>
            <a:ext cx="0" cy="3465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898899" y="2065774"/>
            <a:ext cx="17272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influenzato dall’alleato tedesco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/>
          <p:nvPr/>
        </p:nvCxnSpPr>
        <p:spPr>
          <a:xfrm flipV="1">
            <a:off x="3556000" y="2291298"/>
            <a:ext cx="355599" cy="1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1346201" y="2944893"/>
            <a:ext cx="255269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emanati decreti che discriminavano gli ebrei</a:t>
            </a:r>
          </a:p>
        </p:txBody>
      </p:sp>
      <p:cxnSp>
        <p:nvCxnSpPr>
          <p:cNvPr id="20" name="Connettore 2 19"/>
          <p:cNvCxnSpPr>
            <a:stCxn id="13" idx="2"/>
            <a:endCxn id="19" idx="0"/>
          </p:cNvCxnSpPr>
          <p:nvPr/>
        </p:nvCxnSpPr>
        <p:spPr>
          <a:xfrm>
            <a:off x="2616200" y="2651662"/>
            <a:ext cx="6350" cy="2932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187698" y="3513733"/>
            <a:ext cx="332740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l’ingresso in Italia agli ebrei di altri Paesi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187699" y="3920411"/>
            <a:ext cx="259641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loro di frequentare la scuola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3187698" y="4301133"/>
            <a:ext cx="37767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loro di insegnare nelle scuole e nelle università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3187698" y="5850830"/>
            <a:ext cx="208398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vietati i matrimoni misti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187698" y="4728488"/>
            <a:ext cx="351539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loro il possesso di azioni e di beni immobili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3187698" y="5113933"/>
            <a:ext cx="577850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loro di lavorare nell’amministrazione pubblica, nelle banche e nelle assicurazioni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3187699" y="5507633"/>
            <a:ext cx="27559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loro di prestare servizio militare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187697" y="6230977"/>
            <a:ext cx="447992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revocata la cittadinanza italiana a chi l’aveva ottenuta dopo il 1919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Ovale 3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36" name="Connettore 1 35"/>
          <p:cNvCxnSpPr>
            <a:stCxn id="19" idx="2"/>
          </p:cNvCxnSpPr>
          <p:nvPr/>
        </p:nvCxnSpPr>
        <p:spPr>
          <a:xfrm flipH="1">
            <a:off x="2616200" y="3421619"/>
            <a:ext cx="6350" cy="295407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33" idx="1"/>
          </p:cNvCxnSpPr>
          <p:nvPr/>
        </p:nvCxnSpPr>
        <p:spPr>
          <a:xfrm>
            <a:off x="2616200" y="63756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2622550" y="60073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2622550" y="56644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2616200" y="52961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2622550" y="48897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2616200" y="44579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>
            <a:off x="2628900" y="40896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/>
          <p:nvPr/>
        </p:nvCxnSpPr>
        <p:spPr>
          <a:xfrm>
            <a:off x="2616200" y="3670598"/>
            <a:ext cx="5714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114A4CAB-9DA4-5332-BC77-762D100265A5}"/>
              </a:ext>
            </a:extLst>
          </p:cNvPr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75A68F6-85DA-0D8A-955C-4536A8686DE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C218800-986D-4B86-1849-7FA8EFC36A3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D0C007A-93E3-C589-C28E-0AD7173DA84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177143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guerra civile spagnola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09574" y="1618793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89099" y="1720949"/>
            <a:ext cx="16256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Spagna divenne una Repubblica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811587" y="1720947"/>
            <a:ext cx="185556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uno Stato povero e con forti disuguaglianze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164040" y="1729033"/>
            <a:ext cx="278447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dominato dalla Chiesa e da una classe di proprietari terrieri e industriali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8" idx="3"/>
            <a:endCxn id="9" idx="1"/>
          </p:cNvCxnSpPr>
          <p:nvPr/>
        </p:nvCxnSpPr>
        <p:spPr>
          <a:xfrm flipV="1">
            <a:off x="3314700" y="1959310"/>
            <a:ext cx="496887" cy="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cxnSpLocks/>
            <a:stCxn id="9" idx="3"/>
            <a:endCxn id="10" idx="1"/>
          </p:cNvCxnSpPr>
          <p:nvPr/>
        </p:nvCxnSpPr>
        <p:spPr>
          <a:xfrm>
            <a:off x="5667153" y="1959310"/>
            <a:ext cx="496887" cy="80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409574" y="2456993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1936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689099" y="2559149"/>
            <a:ext cx="1625601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forze politiche di sinistra si unirono nel FRONTE POPOLARE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314700" y="2844800"/>
            <a:ext cx="90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chiedevano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588539" y="2744936"/>
            <a:ext cx="201427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profonde riforme dello Stato e dell’economia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cxnSpLocks/>
          </p:cNvCxnSpPr>
          <p:nvPr/>
        </p:nvCxnSpPr>
        <p:spPr>
          <a:xfrm>
            <a:off x="4166651" y="2983300"/>
            <a:ext cx="428382" cy="62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8" idx="2"/>
            <a:endCxn id="17" idx="0"/>
          </p:cNvCxnSpPr>
          <p:nvPr/>
        </p:nvCxnSpPr>
        <p:spPr>
          <a:xfrm>
            <a:off x="2501900" y="2197675"/>
            <a:ext cx="0" cy="3614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689099" y="3778349"/>
            <a:ext cx="16256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vinse le elezioni e formò un governo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1295400" y="4553049"/>
            <a:ext cx="241299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generale dalle idee fasciste FRANCISCO FRANCO decise di rovesciarlo</a:t>
            </a:r>
          </a:p>
        </p:txBody>
      </p:sp>
      <p:cxnSp>
        <p:nvCxnSpPr>
          <p:cNvPr id="39" name="Connettore 2 38"/>
          <p:cNvCxnSpPr>
            <a:stCxn id="17" idx="2"/>
            <a:endCxn id="36" idx="0"/>
          </p:cNvCxnSpPr>
          <p:nvPr/>
        </p:nvCxnSpPr>
        <p:spPr>
          <a:xfrm>
            <a:off x="2501900" y="3410446"/>
            <a:ext cx="0" cy="3679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36" idx="2"/>
            <a:endCxn id="38" idx="0"/>
          </p:cNvCxnSpPr>
          <p:nvPr/>
        </p:nvCxnSpPr>
        <p:spPr>
          <a:xfrm>
            <a:off x="2501900" y="4255075"/>
            <a:ext cx="0" cy="2979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4115039" y="4553049"/>
            <a:ext cx="1244361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sostenuto dal Partito della FALANGE</a:t>
            </a:r>
          </a:p>
        </p:txBody>
      </p:sp>
      <p:cxnSp>
        <p:nvCxnSpPr>
          <p:cNvPr id="47" name="Connettore 2 46"/>
          <p:cNvCxnSpPr>
            <a:stCxn id="38" idx="3"/>
            <a:endCxn id="46" idx="1"/>
          </p:cNvCxnSpPr>
          <p:nvPr/>
        </p:nvCxnSpPr>
        <p:spPr>
          <a:xfrm>
            <a:off x="3708399" y="4885055"/>
            <a:ext cx="40664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1500590" y="5573495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scoppiò la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GUERRA CIVILE</a:t>
            </a:r>
          </a:p>
        </p:txBody>
      </p:sp>
      <p:cxnSp>
        <p:nvCxnSpPr>
          <p:cNvPr id="52" name="Connettore 2 51"/>
          <p:cNvCxnSpPr>
            <a:stCxn id="38" idx="2"/>
            <a:endCxn id="51" idx="0"/>
          </p:cNvCxnSpPr>
          <p:nvPr/>
        </p:nvCxnSpPr>
        <p:spPr>
          <a:xfrm>
            <a:off x="2501900" y="5217061"/>
            <a:ext cx="0" cy="3564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e 5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91D0B1FB-2A22-8027-2DD1-8192F7BFB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738" y="3621564"/>
            <a:ext cx="3556261" cy="2593476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BA1408A6-53B2-1DD7-86E9-8F10F45B90F5}"/>
              </a:ext>
            </a:extLst>
          </p:cNvPr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6158218-AD31-0F19-B0F1-324CC2345A8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D25AB5C-1B94-8263-3EAA-2BDFA05DEB8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1217B4CC-B156-3936-92CA-932F7D18EB6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A9ECFB-3189-07D7-6522-6C3E0CE835FD}"/>
              </a:ext>
            </a:extLst>
          </p:cNvPr>
          <p:cNvSpPr txBox="1"/>
          <p:nvPr/>
        </p:nvSpPr>
        <p:spPr>
          <a:xfrm>
            <a:off x="6684935" y="6154161"/>
            <a:ext cx="2652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Amsterdam, Rijksmuseum/CCO 1.0 </a:t>
            </a:r>
            <a:r>
              <a:rPr lang="it-IT" sz="800" dirty="0" err="1"/>
              <a:t>Dedication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70183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24000" y="1447822"/>
            <a:ext cx="17780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lo scoppio della guerra civile in Spagna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733800" y="1541464"/>
            <a:ext cx="16256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mondo si divise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3302001" y="1686185"/>
            <a:ext cx="431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634999" y="2638861"/>
            <a:ext cx="1778001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Germania e Italia fornirono soldati, armi e denaro all’esercito franchista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603499" y="2638861"/>
            <a:ext cx="1778001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Francia e Regno Unito solidarizzarono con il Fronte popolare, ma non intervennero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660901" y="2638861"/>
            <a:ext cx="1778001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l’Unione sovietica inviò aiuti al Fronte popolare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6626225" y="2638861"/>
            <a:ext cx="1778001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da tutto il mondo giunsero volontari per combattere le forze fasciste di Franco</a:t>
            </a:r>
          </a:p>
        </p:txBody>
      </p:sp>
      <p:cxnSp>
        <p:nvCxnSpPr>
          <p:cNvPr id="19" name="Connettore 2 18"/>
          <p:cNvCxnSpPr>
            <a:cxnSpLocks/>
            <a:stCxn id="10" idx="2"/>
            <a:endCxn id="15" idx="0"/>
          </p:cNvCxnSpPr>
          <p:nvPr/>
        </p:nvCxnSpPr>
        <p:spPr>
          <a:xfrm flipH="1">
            <a:off x="1524000" y="1830905"/>
            <a:ext cx="3022601" cy="8079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0" idx="2"/>
            <a:endCxn id="16" idx="0"/>
          </p:cNvCxnSpPr>
          <p:nvPr/>
        </p:nvCxnSpPr>
        <p:spPr>
          <a:xfrm flipH="1">
            <a:off x="3492500" y="1830905"/>
            <a:ext cx="1054101" cy="8079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0" idx="2"/>
            <a:endCxn id="17" idx="0"/>
          </p:cNvCxnSpPr>
          <p:nvPr/>
        </p:nvCxnSpPr>
        <p:spPr>
          <a:xfrm>
            <a:off x="4546601" y="1830905"/>
            <a:ext cx="1003301" cy="8079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10" idx="2"/>
            <a:endCxn id="18" idx="0"/>
          </p:cNvCxnSpPr>
          <p:nvPr/>
        </p:nvCxnSpPr>
        <p:spPr>
          <a:xfrm>
            <a:off x="4546601" y="1830905"/>
            <a:ext cx="2968625" cy="8079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1524000" y="4242435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1939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2740027" y="4433491"/>
            <a:ext cx="18669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guerra finì con la vittoria di Franco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5002616" y="4433491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instaurò un regime dittatoriale</a:t>
            </a:r>
          </a:p>
        </p:txBody>
      </p:sp>
      <p:cxnSp>
        <p:nvCxnSpPr>
          <p:cNvPr id="37" name="Connettore 2 36"/>
          <p:cNvCxnSpPr>
            <a:stCxn id="35" idx="3"/>
            <a:endCxn id="36" idx="1"/>
          </p:cNvCxnSpPr>
          <p:nvPr/>
        </p:nvCxnSpPr>
        <p:spPr>
          <a:xfrm>
            <a:off x="4606927" y="4671854"/>
            <a:ext cx="39568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45E2AAF3-B12C-358E-FA47-A156FF6B7A45}"/>
              </a:ext>
            </a:extLst>
          </p:cNvPr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4DB7AC2-B4CA-E51F-CD61-D82D1A02493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E998762-337E-A87F-D739-056ED190536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C5CC1A8-862E-C376-BEAD-6ACD79A2ECB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1743957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809626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L’espansionismo nazista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31800" y="1538526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1935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35127" y="1675468"/>
            <a:ext cx="1562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invase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SAAR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756026" y="1581825"/>
            <a:ext cx="177800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area tedesca ricca di carbone occupata dalla Francia nel 1919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</p:cNvCxnSpPr>
          <p:nvPr/>
        </p:nvCxnSpPr>
        <p:spPr>
          <a:xfrm>
            <a:off x="3197227" y="1913831"/>
            <a:ext cx="558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31800" y="2245837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1936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635127" y="2347993"/>
            <a:ext cx="1562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occupò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RENANIA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756026" y="2347993"/>
            <a:ext cx="17780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smilitarizzata in seguito al Trattato di Versailles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431800" y="3223220"/>
            <a:ext cx="1344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1938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636714" y="2930885"/>
            <a:ext cx="1562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occupò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AUSTRIA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756026" y="2963409"/>
            <a:ext cx="177800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cosiddetto 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ANSCHLUSS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/>
          <p:nvPr/>
        </p:nvCxnSpPr>
        <p:spPr>
          <a:xfrm>
            <a:off x="3198814" y="2573854"/>
            <a:ext cx="558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3198814" y="3220246"/>
            <a:ext cx="558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636713" y="3508333"/>
            <a:ext cx="257377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occupò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alcuni territori della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Cecoslovacchia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31800" y="4087793"/>
            <a:ext cx="134461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1939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612901" y="4189949"/>
            <a:ext cx="1562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occupò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l’ALBANIA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31799" y="4964202"/>
            <a:ext cx="14716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22 maggio </a:t>
            </a:r>
            <a:r>
              <a:rPr lang="it-IT" b="1" dirty="0"/>
              <a:t>1939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1549400" y="5285060"/>
            <a:ext cx="1625601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Italia e Germania firmarono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PATTO D’ACCIAIO</a:t>
            </a:r>
          </a:p>
        </p:txBody>
      </p:sp>
      <p:cxnSp>
        <p:nvCxnSpPr>
          <p:cNvPr id="34" name="Connettore 1 33"/>
          <p:cNvCxnSpPr>
            <a:stCxn id="9" idx="3"/>
          </p:cNvCxnSpPr>
          <p:nvPr/>
        </p:nvCxnSpPr>
        <p:spPr>
          <a:xfrm>
            <a:off x="5534027" y="1913831"/>
            <a:ext cx="9144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>
            <a:stCxn id="30" idx="3"/>
          </p:cNvCxnSpPr>
          <p:nvPr/>
        </p:nvCxnSpPr>
        <p:spPr>
          <a:xfrm>
            <a:off x="3175001" y="4428312"/>
            <a:ext cx="3273426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1 38"/>
          <p:cNvCxnSpPr/>
          <p:nvPr/>
        </p:nvCxnSpPr>
        <p:spPr>
          <a:xfrm>
            <a:off x="6448427" y="1913831"/>
            <a:ext cx="0" cy="251448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6448427" y="3056454"/>
            <a:ext cx="558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7007226" y="2830791"/>
            <a:ext cx="177800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 potenze europee non intervennero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3745393" y="5285060"/>
            <a:ext cx="2835274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se una delle due avesse dichiarato guerra a uno Stato, l’altra sarebbe intervenuta militarmente al suo fianco</a:t>
            </a:r>
          </a:p>
        </p:txBody>
      </p:sp>
      <p:cxnSp>
        <p:nvCxnSpPr>
          <p:cNvPr id="46" name="Connettore 2 45"/>
          <p:cNvCxnSpPr/>
          <p:nvPr/>
        </p:nvCxnSpPr>
        <p:spPr>
          <a:xfrm>
            <a:off x="3188181" y="5602403"/>
            <a:ext cx="557212" cy="28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e 4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47A9097-2D42-B689-363E-82DBC7B1EDCC}"/>
              </a:ext>
            </a:extLst>
          </p:cNvPr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A3FFB0A-75C5-3C22-AC49-EE2BCCE67FB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478F1F0-5402-C231-6CF8-9D6F8D3492A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7814FD9-275F-F4C7-FD0F-B92E941A947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</p:spTree>
    <p:extLst>
      <p:ext uri="{BB962C8B-B14F-4D97-AF65-F5344CB8AC3E}">
        <p14:creationId xmlns:p14="http://schemas.microsoft.com/office/powerpoint/2010/main" val="3453618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86317" y="1186810"/>
            <a:ext cx="14716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23 maggio </a:t>
            </a:r>
            <a:r>
              <a:rPr lang="it-IT" b="1" dirty="0"/>
              <a:t>1939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403352" y="1525006"/>
            <a:ext cx="1778001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Germania e Unione Sovietica siglarono il PATTO MOLOTOV-RIBBENTROP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476626" y="1714931"/>
            <a:ext cx="17780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patto di non aggressione della durata di 10 anni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3181353" y="1950655"/>
            <a:ext cx="295273" cy="26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175002" y="2801535"/>
            <a:ext cx="237489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it-IT" sz="1100" b="1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patto comprendeva anche un PROTOCOLLO SEGRETO</a:t>
            </a:r>
          </a:p>
        </p:txBody>
      </p:sp>
      <p:cxnSp>
        <p:nvCxnSpPr>
          <p:cNvPr id="15" name="Connettore 2 14"/>
          <p:cNvCxnSpPr>
            <a:stCxn id="9" idx="2"/>
            <a:endCxn id="14" idx="0"/>
          </p:cNvCxnSpPr>
          <p:nvPr/>
        </p:nvCxnSpPr>
        <p:spPr>
          <a:xfrm flipH="1">
            <a:off x="4362451" y="2191657"/>
            <a:ext cx="3176" cy="6098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175002" y="3824022"/>
            <a:ext cx="2374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prevedeva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spartizione della Polonia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tra i due 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14" idx="2"/>
            <a:endCxn id="18" idx="0"/>
          </p:cNvCxnSpPr>
          <p:nvPr/>
        </p:nvCxnSpPr>
        <p:spPr>
          <a:xfrm>
            <a:off x="4362451" y="3278261"/>
            <a:ext cx="0" cy="5457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cxnSpLocks/>
            <a:stCxn id="18" idx="2"/>
            <a:endCxn id="25" idx="0"/>
          </p:cNvCxnSpPr>
          <p:nvPr/>
        </p:nvCxnSpPr>
        <p:spPr>
          <a:xfrm>
            <a:off x="4362451" y="4300748"/>
            <a:ext cx="0" cy="5317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175002" y="4832502"/>
            <a:ext cx="2374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 e Regno Unito si allearono alla Polonia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E0C3BF2-DECE-B3D3-EED0-2103E1AAC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23"/>
          <a:stretch>
            <a:fillRect/>
          </a:stretch>
        </p:blipFill>
        <p:spPr>
          <a:xfrm>
            <a:off x="5845174" y="1162983"/>
            <a:ext cx="3298826" cy="306819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D20F1DCE-1880-F316-2F24-0DB4361CFC52}"/>
              </a:ext>
            </a:extLst>
          </p:cNvPr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5AE7E23-311B-366F-B962-1375B3C6839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D09EDCE-3385-9A78-F866-756BA147F10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935D56B-5BD4-5303-FA98-70E8F126D79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5ACD20-242C-22C2-8644-9A940809CE00}"/>
              </a:ext>
            </a:extLst>
          </p:cNvPr>
          <p:cNvSpPr txBox="1"/>
          <p:nvPr/>
        </p:nvSpPr>
        <p:spPr>
          <a:xfrm>
            <a:off x="7406535" y="4193026"/>
            <a:ext cx="22306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11213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9A742B-B371-D453-5FF7-A0BD464DE6B0}"/>
              </a:ext>
            </a:extLst>
          </p:cNvPr>
          <p:cNvSpPr txBox="1"/>
          <p:nvPr/>
        </p:nvSpPr>
        <p:spPr>
          <a:xfrm>
            <a:off x="2358128" y="1617787"/>
            <a:ext cx="1471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1940</a:t>
            </a:r>
            <a:endParaRPr lang="it-IT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4F1642-2F3F-1EA6-CCE7-44988CD5818B}"/>
              </a:ext>
            </a:extLst>
          </p:cNvPr>
          <p:cNvSpPr txBox="1"/>
          <p:nvPr/>
        </p:nvSpPr>
        <p:spPr>
          <a:xfrm>
            <a:off x="1346406" y="2583612"/>
            <a:ext cx="2785803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regime fascista o autoritario di destra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7D10133-CC15-B4B3-2F4B-9290A05704C3}"/>
              </a:ext>
            </a:extLst>
          </p:cNvPr>
          <p:cNvSpPr txBox="1"/>
          <p:nvPr/>
        </p:nvSpPr>
        <p:spPr>
          <a:xfrm>
            <a:off x="3671762" y="1841589"/>
            <a:ext cx="185300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Europa esistevano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due forme di governo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71185A4-FACF-79BD-5C4C-3AC5BDECDAF6}"/>
              </a:ext>
            </a:extLst>
          </p:cNvPr>
          <p:cNvSpPr txBox="1"/>
          <p:nvPr/>
        </p:nvSpPr>
        <p:spPr>
          <a:xfrm>
            <a:off x="7859015" y="3442736"/>
            <a:ext cx="1097977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Stati dalla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solida tradizione democratica</a:t>
            </a:r>
          </a:p>
        </p:txBody>
      </p:sp>
      <p:cxnSp>
        <p:nvCxnSpPr>
          <p:cNvPr id="9" name="Connettore 2 18">
            <a:extLst>
              <a:ext uri="{FF2B5EF4-FFF2-40B4-BE49-F238E27FC236}">
                <a16:creationId xmlns:a16="http://schemas.microsoft.com/office/drawing/2014/main" id="{C8515BAE-9869-CD78-1F70-C11DC3E4BE05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2739308" y="2318315"/>
            <a:ext cx="1944925" cy="2652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6AA26926-010A-33DF-71D4-35A4F0552F92}"/>
              </a:ext>
            </a:extLst>
          </p:cNvPr>
          <p:cNvSpPr/>
          <p:nvPr/>
        </p:nvSpPr>
        <p:spPr>
          <a:xfrm>
            <a:off x="4892040" y="404813"/>
            <a:ext cx="2729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Una pace fragile, 1930-39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7B22DBE-1239-8178-30A7-94DF8E6C39D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fragile equilibrio internazionale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A3A9E47-BF12-8D8F-C892-B3E82535198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62276A5-C575-14B6-BD62-3A0C3CFFDC0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47D298D0-F662-BBCA-DEFC-39285C2A8CE0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B2827F3-0162-9FA7-6EAD-3AF262229B3D}"/>
              </a:ext>
            </a:extLst>
          </p:cNvPr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Democrazie e totalitarismi in Europa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014239A-3FEE-FBC7-C444-A788C5651CDA}"/>
              </a:ext>
            </a:extLst>
          </p:cNvPr>
          <p:cNvSpPr txBox="1"/>
          <p:nvPr/>
        </p:nvSpPr>
        <p:spPr>
          <a:xfrm>
            <a:off x="5921340" y="2556895"/>
            <a:ext cx="1578528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democrazia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2176B57-5FF7-93CF-DDD9-BCBBFF01A315}"/>
              </a:ext>
            </a:extLst>
          </p:cNvPr>
          <p:cNvSpPr txBox="1"/>
          <p:nvPr/>
        </p:nvSpPr>
        <p:spPr>
          <a:xfrm>
            <a:off x="1359972" y="3087026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1D4D6F9-A4E5-5D47-21BC-2186A62C5AC7}"/>
              </a:ext>
            </a:extLst>
          </p:cNvPr>
          <p:cNvSpPr txBox="1"/>
          <p:nvPr/>
        </p:nvSpPr>
        <p:spPr>
          <a:xfrm>
            <a:off x="1359972" y="3449675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D001DA3-2C2C-F9A8-BEBE-38E0CFDF95D6}"/>
              </a:ext>
            </a:extLst>
          </p:cNvPr>
          <p:cNvSpPr txBox="1"/>
          <p:nvPr/>
        </p:nvSpPr>
        <p:spPr>
          <a:xfrm>
            <a:off x="1359972" y="4186425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Ungheria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4386DC9-26DE-66C7-27B8-902F68E68B09}"/>
              </a:ext>
            </a:extLst>
          </p:cNvPr>
          <p:cNvSpPr txBox="1"/>
          <p:nvPr/>
        </p:nvSpPr>
        <p:spPr>
          <a:xfrm>
            <a:off x="1359972" y="4547871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Polonia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410DA33-A850-87A8-2761-F842CF82A400}"/>
              </a:ext>
            </a:extLst>
          </p:cNvPr>
          <p:cNvSpPr txBox="1"/>
          <p:nvPr/>
        </p:nvSpPr>
        <p:spPr>
          <a:xfrm>
            <a:off x="1357040" y="5641492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Romania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49A2773-7E11-8FE3-C8EA-83168BF9473F}"/>
              </a:ext>
            </a:extLst>
          </p:cNvPr>
          <p:cNvSpPr txBox="1"/>
          <p:nvPr/>
        </p:nvSpPr>
        <p:spPr>
          <a:xfrm>
            <a:off x="1357040" y="5263277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Bulgaria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25F056D-913B-2EF9-8A59-3B8DC97F37A2}"/>
              </a:ext>
            </a:extLst>
          </p:cNvPr>
          <p:cNvSpPr txBox="1"/>
          <p:nvPr/>
        </p:nvSpPr>
        <p:spPr>
          <a:xfrm>
            <a:off x="1359972" y="4898708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Iugoslavia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96611F4-277A-3C2E-3E35-6454CA61818A}"/>
              </a:ext>
            </a:extLst>
          </p:cNvPr>
          <p:cNvSpPr txBox="1"/>
          <p:nvPr/>
        </p:nvSpPr>
        <p:spPr>
          <a:xfrm>
            <a:off x="1357040" y="6018236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Grecia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D717A24-2D8B-E119-3EBD-E24440B1C49E}"/>
              </a:ext>
            </a:extLst>
          </p:cNvPr>
          <p:cNvSpPr txBox="1"/>
          <p:nvPr/>
        </p:nvSpPr>
        <p:spPr>
          <a:xfrm>
            <a:off x="1357040" y="6377722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Portogallo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733ED78-EA6A-8A42-A773-6FB49ECE416E}"/>
              </a:ext>
            </a:extLst>
          </p:cNvPr>
          <p:cNvSpPr txBox="1"/>
          <p:nvPr/>
        </p:nvSpPr>
        <p:spPr>
          <a:xfrm>
            <a:off x="1359972" y="3808210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C1C7B884-9065-2E04-07B2-ABE89C81FD63}"/>
              </a:ext>
            </a:extLst>
          </p:cNvPr>
          <p:cNvSpPr txBox="1"/>
          <p:nvPr/>
        </p:nvSpPr>
        <p:spPr>
          <a:xfrm>
            <a:off x="5924271" y="3027780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66B02E1-64A0-5FFD-F559-60B20DA1392D}"/>
              </a:ext>
            </a:extLst>
          </p:cNvPr>
          <p:cNvSpPr txBox="1"/>
          <p:nvPr/>
        </p:nvSpPr>
        <p:spPr>
          <a:xfrm>
            <a:off x="5905369" y="3400934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Regno 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CDFD2185-63B7-CAB2-93E0-BBBEB0838F90}"/>
              </a:ext>
            </a:extLst>
          </p:cNvPr>
          <p:cNvSpPr txBox="1"/>
          <p:nvPr/>
        </p:nvSpPr>
        <p:spPr>
          <a:xfrm>
            <a:off x="5921340" y="3770352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Belgio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59B4ED7-E409-1019-814A-33E618DA99DE}"/>
              </a:ext>
            </a:extLst>
          </p:cNvPr>
          <p:cNvSpPr txBox="1"/>
          <p:nvPr/>
        </p:nvSpPr>
        <p:spPr>
          <a:xfrm>
            <a:off x="5930334" y="4140249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Paesi Bassi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8CB7209B-5A02-E825-3DDD-3FC1C541BB1A}"/>
              </a:ext>
            </a:extLst>
          </p:cNvPr>
          <p:cNvSpPr txBox="1"/>
          <p:nvPr/>
        </p:nvSpPr>
        <p:spPr>
          <a:xfrm>
            <a:off x="5924271" y="4511939"/>
            <a:ext cx="134354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Paesi scandinavi</a:t>
            </a:r>
          </a:p>
        </p:txBody>
      </p:sp>
      <p:cxnSp>
        <p:nvCxnSpPr>
          <p:cNvPr id="37" name="Connettore 2 18">
            <a:extLst>
              <a:ext uri="{FF2B5EF4-FFF2-40B4-BE49-F238E27FC236}">
                <a16:creationId xmlns:a16="http://schemas.microsoft.com/office/drawing/2014/main" id="{9495193B-9688-404F-F139-AB218F82734E}"/>
              </a:ext>
            </a:extLst>
          </p:cNvPr>
          <p:cNvCxnSpPr>
            <a:cxnSpLocks/>
            <a:stCxn id="4" idx="2"/>
            <a:endCxn id="19" idx="0"/>
          </p:cNvCxnSpPr>
          <p:nvPr/>
        </p:nvCxnSpPr>
        <p:spPr>
          <a:xfrm>
            <a:off x="4598265" y="2318315"/>
            <a:ext cx="2112339" cy="2385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3">
            <a:extLst>
              <a:ext uri="{FF2B5EF4-FFF2-40B4-BE49-F238E27FC236}">
                <a16:creationId xmlns:a16="http://schemas.microsoft.com/office/drawing/2014/main" id="{4E05C7C2-0C93-83B0-B1F8-3035EA7A85BB}"/>
              </a:ext>
            </a:extLst>
          </p:cNvPr>
          <p:cNvCxnSpPr>
            <a:cxnSpLocks/>
          </p:cNvCxnSpPr>
          <p:nvPr/>
        </p:nvCxnSpPr>
        <p:spPr>
          <a:xfrm>
            <a:off x="914400" y="2732538"/>
            <a:ext cx="44264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1 33">
            <a:extLst>
              <a:ext uri="{FF2B5EF4-FFF2-40B4-BE49-F238E27FC236}">
                <a16:creationId xmlns:a16="http://schemas.microsoft.com/office/drawing/2014/main" id="{BA56F144-41CD-FF6F-E1AE-036A1AE0D21B}"/>
              </a:ext>
            </a:extLst>
          </p:cNvPr>
          <p:cNvCxnSpPr>
            <a:cxnSpLocks/>
          </p:cNvCxnSpPr>
          <p:nvPr/>
        </p:nvCxnSpPr>
        <p:spPr>
          <a:xfrm flipV="1">
            <a:off x="925033" y="2736053"/>
            <a:ext cx="0" cy="378021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18">
            <a:extLst>
              <a:ext uri="{FF2B5EF4-FFF2-40B4-BE49-F238E27FC236}">
                <a16:creationId xmlns:a16="http://schemas.microsoft.com/office/drawing/2014/main" id="{DB72920A-F9E1-223A-06B3-422A21E86895}"/>
              </a:ext>
            </a:extLst>
          </p:cNvPr>
          <p:cNvCxnSpPr>
            <a:cxnSpLocks/>
          </p:cNvCxnSpPr>
          <p:nvPr/>
        </p:nvCxnSpPr>
        <p:spPr>
          <a:xfrm>
            <a:off x="925033" y="3220150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18">
            <a:extLst>
              <a:ext uri="{FF2B5EF4-FFF2-40B4-BE49-F238E27FC236}">
                <a16:creationId xmlns:a16="http://schemas.microsoft.com/office/drawing/2014/main" id="{684D8ABD-0491-F49B-ACA6-CE42FC8C2569}"/>
              </a:ext>
            </a:extLst>
          </p:cNvPr>
          <p:cNvCxnSpPr>
            <a:cxnSpLocks/>
          </p:cNvCxnSpPr>
          <p:nvPr/>
        </p:nvCxnSpPr>
        <p:spPr>
          <a:xfrm>
            <a:off x="917943" y="3585204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18">
            <a:extLst>
              <a:ext uri="{FF2B5EF4-FFF2-40B4-BE49-F238E27FC236}">
                <a16:creationId xmlns:a16="http://schemas.microsoft.com/office/drawing/2014/main" id="{25427AA5-82E8-BE46-3DAE-ACF6D4784DD2}"/>
              </a:ext>
            </a:extLst>
          </p:cNvPr>
          <p:cNvCxnSpPr>
            <a:cxnSpLocks/>
          </p:cNvCxnSpPr>
          <p:nvPr/>
        </p:nvCxnSpPr>
        <p:spPr>
          <a:xfrm>
            <a:off x="921485" y="3939626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18">
            <a:extLst>
              <a:ext uri="{FF2B5EF4-FFF2-40B4-BE49-F238E27FC236}">
                <a16:creationId xmlns:a16="http://schemas.microsoft.com/office/drawing/2014/main" id="{C8F77517-4C32-6D78-F430-854A19DE7A13}"/>
              </a:ext>
            </a:extLst>
          </p:cNvPr>
          <p:cNvCxnSpPr>
            <a:cxnSpLocks/>
          </p:cNvCxnSpPr>
          <p:nvPr/>
        </p:nvCxnSpPr>
        <p:spPr>
          <a:xfrm>
            <a:off x="914393" y="4315313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18">
            <a:extLst>
              <a:ext uri="{FF2B5EF4-FFF2-40B4-BE49-F238E27FC236}">
                <a16:creationId xmlns:a16="http://schemas.microsoft.com/office/drawing/2014/main" id="{0337D588-E717-EDD8-F972-E0B53648E216}"/>
              </a:ext>
            </a:extLst>
          </p:cNvPr>
          <p:cNvCxnSpPr>
            <a:cxnSpLocks/>
          </p:cNvCxnSpPr>
          <p:nvPr/>
        </p:nvCxnSpPr>
        <p:spPr>
          <a:xfrm>
            <a:off x="928569" y="4680369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18">
            <a:extLst>
              <a:ext uri="{FF2B5EF4-FFF2-40B4-BE49-F238E27FC236}">
                <a16:creationId xmlns:a16="http://schemas.microsoft.com/office/drawing/2014/main" id="{6ECA3585-5D8F-36C1-9175-23DD6D0632CF}"/>
              </a:ext>
            </a:extLst>
          </p:cNvPr>
          <p:cNvCxnSpPr>
            <a:cxnSpLocks/>
          </p:cNvCxnSpPr>
          <p:nvPr/>
        </p:nvCxnSpPr>
        <p:spPr>
          <a:xfrm>
            <a:off x="921479" y="5045423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18">
            <a:extLst>
              <a:ext uri="{FF2B5EF4-FFF2-40B4-BE49-F238E27FC236}">
                <a16:creationId xmlns:a16="http://schemas.microsoft.com/office/drawing/2014/main" id="{FEC5AAE3-E3F9-2393-C56A-5A5D72546CEA}"/>
              </a:ext>
            </a:extLst>
          </p:cNvPr>
          <p:cNvCxnSpPr>
            <a:cxnSpLocks/>
          </p:cNvCxnSpPr>
          <p:nvPr/>
        </p:nvCxnSpPr>
        <p:spPr>
          <a:xfrm>
            <a:off x="914389" y="5399844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18">
            <a:extLst>
              <a:ext uri="{FF2B5EF4-FFF2-40B4-BE49-F238E27FC236}">
                <a16:creationId xmlns:a16="http://schemas.microsoft.com/office/drawing/2014/main" id="{2825FF54-07D3-40B4-1BB9-E77262062768}"/>
              </a:ext>
            </a:extLst>
          </p:cNvPr>
          <p:cNvCxnSpPr>
            <a:cxnSpLocks/>
          </p:cNvCxnSpPr>
          <p:nvPr/>
        </p:nvCxnSpPr>
        <p:spPr>
          <a:xfrm>
            <a:off x="917929" y="5786163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18">
            <a:extLst>
              <a:ext uri="{FF2B5EF4-FFF2-40B4-BE49-F238E27FC236}">
                <a16:creationId xmlns:a16="http://schemas.microsoft.com/office/drawing/2014/main" id="{E8A24571-E52B-D947-9078-6855E16A2760}"/>
              </a:ext>
            </a:extLst>
          </p:cNvPr>
          <p:cNvCxnSpPr>
            <a:cxnSpLocks/>
          </p:cNvCxnSpPr>
          <p:nvPr/>
        </p:nvCxnSpPr>
        <p:spPr>
          <a:xfrm>
            <a:off x="910839" y="6161848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18">
            <a:extLst>
              <a:ext uri="{FF2B5EF4-FFF2-40B4-BE49-F238E27FC236}">
                <a16:creationId xmlns:a16="http://schemas.microsoft.com/office/drawing/2014/main" id="{F2AC0FDF-A7F7-D014-AF5A-EFAEF56B8380}"/>
              </a:ext>
            </a:extLst>
          </p:cNvPr>
          <p:cNvCxnSpPr>
            <a:cxnSpLocks/>
          </p:cNvCxnSpPr>
          <p:nvPr/>
        </p:nvCxnSpPr>
        <p:spPr>
          <a:xfrm>
            <a:off x="925012" y="6516267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33">
            <a:extLst>
              <a:ext uri="{FF2B5EF4-FFF2-40B4-BE49-F238E27FC236}">
                <a16:creationId xmlns:a16="http://schemas.microsoft.com/office/drawing/2014/main" id="{298276B8-88FF-A929-0621-C68B71532CF3}"/>
              </a:ext>
            </a:extLst>
          </p:cNvPr>
          <p:cNvCxnSpPr>
            <a:cxnSpLocks/>
          </p:cNvCxnSpPr>
          <p:nvPr/>
        </p:nvCxnSpPr>
        <p:spPr>
          <a:xfrm>
            <a:off x="5478700" y="2708829"/>
            <a:ext cx="44264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1 33">
            <a:extLst>
              <a:ext uri="{FF2B5EF4-FFF2-40B4-BE49-F238E27FC236}">
                <a16:creationId xmlns:a16="http://schemas.microsoft.com/office/drawing/2014/main" id="{8AC0F2C2-F291-7CB0-3CFA-7BD78BF77B93}"/>
              </a:ext>
            </a:extLst>
          </p:cNvPr>
          <p:cNvCxnSpPr>
            <a:cxnSpLocks/>
          </p:cNvCxnSpPr>
          <p:nvPr/>
        </p:nvCxnSpPr>
        <p:spPr>
          <a:xfrm flipV="1">
            <a:off x="5489333" y="2712344"/>
            <a:ext cx="0" cy="194431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18">
            <a:extLst>
              <a:ext uri="{FF2B5EF4-FFF2-40B4-BE49-F238E27FC236}">
                <a16:creationId xmlns:a16="http://schemas.microsoft.com/office/drawing/2014/main" id="{D1CBE648-9908-44F8-3734-C798A8BA0729}"/>
              </a:ext>
            </a:extLst>
          </p:cNvPr>
          <p:cNvCxnSpPr>
            <a:cxnSpLocks/>
          </p:cNvCxnSpPr>
          <p:nvPr/>
        </p:nvCxnSpPr>
        <p:spPr>
          <a:xfrm>
            <a:off x="5489333" y="3196441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18">
            <a:extLst>
              <a:ext uri="{FF2B5EF4-FFF2-40B4-BE49-F238E27FC236}">
                <a16:creationId xmlns:a16="http://schemas.microsoft.com/office/drawing/2014/main" id="{171855A2-E4CA-9731-A22A-E0FDC05D32E5}"/>
              </a:ext>
            </a:extLst>
          </p:cNvPr>
          <p:cNvCxnSpPr>
            <a:cxnSpLocks/>
          </p:cNvCxnSpPr>
          <p:nvPr/>
        </p:nvCxnSpPr>
        <p:spPr>
          <a:xfrm>
            <a:off x="5482243" y="3529596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18">
            <a:extLst>
              <a:ext uri="{FF2B5EF4-FFF2-40B4-BE49-F238E27FC236}">
                <a16:creationId xmlns:a16="http://schemas.microsoft.com/office/drawing/2014/main" id="{86BBA48F-28C9-832D-245A-0328A98B4962}"/>
              </a:ext>
            </a:extLst>
          </p:cNvPr>
          <p:cNvCxnSpPr>
            <a:cxnSpLocks/>
          </p:cNvCxnSpPr>
          <p:nvPr/>
        </p:nvCxnSpPr>
        <p:spPr>
          <a:xfrm>
            <a:off x="5485785" y="3915917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18">
            <a:extLst>
              <a:ext uri="{FF2B5EF4-FFF2-40B4-BE49-F238E27FC236}">
                <a16:creationId xmlns:a16="http://schemas.microsoft.com/office/drawing/2014/main" id="{D6E7B184-18BA-6B67-116B-6E7115BC2189}"/>
              </a:ext>
            </a:extLst>
          </p:cNvPr>
          <p:cNvCxnSpPr>
            <a:cxnSpLocks/>
          </p:cNvCxnSpPr>
          <p:nvPr/>
        </p:nvCxnSpPr>
        <p:spPr>
          <a:xfrm>
            <a:off x="5489326" y="4312870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18">
            <a:extLst>
              <a:ext uri="{FF2B5EF4-FFF2-40B4-BE49-F238E27FC236}">
                <a16:creationId xmlns:a16="http://schemas.microsoft.com/office/drawing/2014/main" id="{9EBEBA5E-6428-3F16-9C52-9B91D6EF0F97}"/>
              </a:ext>
            </a:extLst>
          </p:cNvPr>
          <p:cNvCxnSpPr>
            <a:cxnSpLocks/>
          </p:cNvCxnSpPr>
          <p:nvPr/>
        </p:nvCxnSpPr>
        <p:spPr>
          <a:xfrm>
            <a:off x="5492869" y="4656660"/>
            <a:ext cx="432007" cy="59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D2533BAF-3735-23D1-F9A6-B8C0B572ED19}"/>
              </a:ext>
            </a:extLst>
          </p:cNvPr>
          <p:cNvSpPr txBox="1"/>
          <p:nvPr/>
        </p:nvSpPr>
        <p:spPr>
          <a:xfrm>
            <a:off x="3286905" y="3087510"/>
            <a:ext cx="1105796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Stati di recente unificazione</a:t>
            </a:r>
          </a:p>
        </p:txBody>
      </p: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4B0487CD-4F6B-082F-3F98-9BE31CF89E8D}"/>
              </a:ext>
            </a:extLst>
          </p:cNvPr>
          <p:cNvSpPr txBox="1"/>
          <p:nvPr/>
        </p:nvSpPr>
        <p:spPr>
          <a:xfrm>
            <a:off x="3308958" y="4711448"/>
            <a:ext cx="1105796" cy="121515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Stati che avevano avuto una lunga storia di governo autoritario</a:t>
            </a:r>
          </a:p>
        </p:txBody>
      </p:sp>
      <p:cxnSp>
        <p:nvCxnSpPr>
          <p:cNvPr id="78" name="Connettore 1 33">
            <a:extLst>
              <a:ext uri="{FF2B5EF4-FFF2-40B4-BE49-F238E27FC236}">
                <a16:creationId xmlns:a16="http://schemas.microsoft.com/office/drawing/2014/main" id="{D3E8F559-F57F-DE84-4D61-9BF5BB21AB45}"/>
              </a:ext>
            </a:extLst>
          </p:cNvPr>
          <p:cNvCxnSpPr>
            <a:cxnSpLocks/>
          </p:cNvCxnSpPr>
          <p:nvPr/>
        </p:nvCxnSpPr>
        <p:spPr>
          <a:xfrm>
            <a:off x="2700580" y="3220150"/>
            <a:ext cx="25512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1 33">
            <a:extLst>
              <a:ext uri="{FF2B5EF4-FFF2-40B4-BE49-F238E27FC236}">
                <a16:creationId xmlns:a16="http://schemas.microsoft.com/office/drawing/2014/main" id="{B6B128B3-F74D-1F1F-8378-B30B80C2EB98}"/>
              </a:ext>
            </a:extLst>
          </p:cNvPr>
          <p:cNvCxnSpPr>
            <a:cxnSpLocks/>
          </p:cNvCxnSpPr>
          <p:nvPr/>
        </p:nvCxnSpPr>
        <p:spPr>
          <a:xfrm>
            <a:off x="2700580" y="3607057"/>
            <a:ext cx="25512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1 33">
            <a:extLst>
              <a:ext uri="{FF2B5EF4-FFF2-40B4-BE49-F238E27FC236}">
                <a16:creationId xmlns:a16="http://schemas.microsoft.com/office/drawing/2014/main" id="{4D36B0BB-8A43-96F1-4F52-BE955FB9F09A}"/>
              </a:ext>
            </a:extLst>
          </p:cNvPr>
          <p:cNvCxnSpPr>
            <a:cxnSpLocks/>
          </p:cNvCxnSpPr>
          <p:nvPr/>
        </p:nvCxnSpPr>
        <p:spPr>
          <a:xfrm flipV="1">
            <a:off x="2955707" y="3217707"/>
            <a:ext cx="0" cy="38935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1 33">
            <a:extLst>
              <a:ext uri="{FF2B5EF4-FFF2-40B4-BE49-F238E27FC236}">
                <a16:creationId xmlns:a16="http://schemas.microsoft.com/office/drawing/2014/main" id="{9C39BF6E-26E5-C637-9E61-68A91A378557}"/>
              </a:ext>
            </a:extLst>
          </p:cNvPr>
          <p:cNvCxnSpPr>
            <a:cxnSpLocks/>
          </p:cNvCxnSpPr>
          <p:nvPr/>
        </p:nvCxnSpPr>
        <p:spPr>
          <a:xfrm>
            <a:off x="2703980" y="3934315"/>
            <a:ext cx="25512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33">
            <a:extLst>
              <a:ext uri="{FF2B5EF4-FFF2-40B4-BE49-F238E27FC236}">
                <a16:creationId xmlns:a16="http://schemas.microsoft.com/office/drawing/2014/main" id="{66B3C26E-0912-4AD6-F297-E2ADF2FB2389}"/>
              </a:ext>
            </a:extLst>
          </p:cNvPr>
          <p:cNvCxnSpPr>
            <a:cxnSpLocks/>
          </p:cNvCxnSpPr>
          <p:nvPr/>
        </p:nvCxnSpPr>
        <p:spPr>
          <a:xfrm>
            <a:off x="2700580" y="6526900"/>
            <a:ext cx="25512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1 33">
            <a:extLst>
              <a:ext uri="{FF2B5EF4-FFF2-40B4-BE49-F238E27FC236}">
                <a16:creationId xmlns:a16="http://schemas.microsoft.com/office/drawing/2014/main" id="{17406821-2C11-A237-663A-AC6E093BC648}"/>
              </a:ext>
            </a:extLst>
          </p:cNvPr>
          <p:cNvCxnSpPr>
            <a:cxnSpLocks/>
          </p:cNvCxnSpPr>
          <p:nvPr/>
        </p:nvCxnSpPr>
        <p:spPr>
          <a:xfrm flipV="1">
            <a:off x="2955707" y="3942580"/>
            <a:ext cx="0" cy="258432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1 33">
            <a:extLst>
              <a:ext uri="{FF2B5EF4-FFF2-40B4-BE49-F238E27FC236}">
                <a16:creationId xmlns:a16="http://schemas.microsoft.com/office/drawing/2014/main" id="{B9F61703-00EA-1AC0-323D-F92F97F0B9BD}"/>
              </a:ext>
            </a:extLst>
          </p:cNvPr>
          <p:cNvCxnSpPr>
            <a:cxnSpLocks/>
          </p:cNvCxnSpPr>
          <p:nvPr/>
        </p:nvCxnSpPr>
        <p:spPr>
          <a:xfrm>
            <a:off x="7270175" y="3172500"/>
            <a:ext cx="25512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1 33">
            <a:extLst>
              <a:ext uri="{FF2B5EF4-FFF2-40B4-BE49-F238E27FC236}">
                <a16:creationId xmlns:a16="http://schemas.microsoft.com/office/drawing/2014/main" id="{8E90544D-DAA4-2F2B-2868-0D654427A3C3}"/>
              </a:ext>
            </a:extLst>
          </p:cNvPr>
          <p:cNvCxnSpPr>
            <a:cxnSpLocks/>
          </p:cNvCxnSpPr>
          <p:nvPr/>
        </p:nvCxnSpPr>
        <p:spPr>
          <a:xfrm>
            <a:off x="7264880" y="4658193"/>
            <a:ext cx="255127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33">
            <a:extLst>
              <a:ext uri="{FF2B5EF4-FFF2-40B4-BE49-F238E27FC236}">
                <a16:creationId xmlns:a16="http://schemas.microsoft.com/office/drawing/2014/main" id="{839201C9-FFA8-1F75-6FC3-F087BA785C42}"/>
              </a:ext>
            </a:extLst>
          </p:cNvPr>
          <p:cNvCxnSpPr>
            <a:cxnSpLocks/>
          </p:cNvCxnSpPr>
          <p:nvPr/>
        </p:nvCxnSpPr>
        <p:spPr>
          <a:xfrm flipV="1">
            <a:off x="7520007" y="3172500"/>
            <a:ext cx="0" cy="148569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2 18">
            <a:extLst>
              <a:ext uri="{FF2B5EF4-FFF2-40B4-BE49-F238E27FC236}">
                <a16:creationId xmlns:a16="http://schemas.microsoft.com/office/drawing/2014/main" id="{8D3D985E-94B9-1AFF-F600-9FDDFED9DC53}"/>
              </a:ext>
            </a:extLst>
          </p:cNvPr>
          <p:cNvCxnSpPr>
            <a:cxnSpLocks/>
            <a:endCxn id="76" idx="1"/>
          </p:cNvCxnSpPr>
          <p:nvPr/>
        </p:nvCxnSpPr>
        <p:spPr>
          <a:xfrm>
            <a:off x="2955707" y="3412382"/>
            <a:ext cx="331198" cy="7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ttore 2 18">
            <a:extLst>
              <a:ext uri="{FF2B5EF4-FFF2-40B4-BE49-F238E27FC236}">
                <a16:creationId xmlns:a16="http://schemas.microsoft.com/office/drawing/2014/main" id="{E59437B4-49AC-1DC6-A592-CD40851794D1}"/>
              </a:ext>
            </a:extLst>
          </p:cNvPr>
          <p:cNvCxnSpPr>
            <a:cxnSpLocks/>
          </p:cNvCxnSpPr>
          <p:nvPr/>
        </p:nvCxnSpPr>
        <p:spPr>
          <a:xfrm>
            <a:off x="2977760" y="5306659"/>
            <a:ext cx="331198" cy="7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2 18">
            <a:extLst>
              <a:ext uri="{FF2B5EF4-FFF2-40B4-BE49-F238E27FC236}">
                <a16:creationId xmlns:a16="http://schemas.microsoft.com/office/drawing/2014/main" id="{2AB73631-6330-F3FD-8479-A8ABB4256E3F}"/>
              </a:ext>
            </a:extLst>
          </p:cNvPr>
          <p:cNvCxnSpPr>
            <a:cxnSpLocks/>
          </p:cNvCxnSpPr>
          <p:nvPr/>
        </p:nvCxnSpPr>
        <p:spPr>
          <a:xfrm>
            <a:off x="7535978" y="3848177"/>
            <a:ext cx="331198" cy="7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0158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668</Words>
  <Application>Microsoft Office PowerPoint</Application>
  <PresentationFormat>Presentazione su schermo (4:3)</PresentationFormat>
  <Paragraphs>150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62</cp:revision>
  <dcterms:created xsi:type="dcterms:W3CDTF">2020-03-04T09:47:37Z</dcterms:created>
  <dcterms:modified xsi:type="dcterms:W3CDTF">2026-05-19T13:39:15Z</dcterms:modified>
</cp:coreProperties>
</file>