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287465-83E2-4F25-823C-801477DCBBD2}" v="7" dt="2026-05-19T13:22:04.2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55"/>
    <p:restoredTop sz="94686"/>
  </p:normalViewPr>
  <p:slideViewPr>
    <p:cSldViewPr snapToGrid="0" snapToObjects="1">
      <p:cViewPr varScale="1">
        <p:scale>
          <a:sx n="106" d="100"/>
          <a:sy n="106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9T13:22:29.918" v="76" actId="1076"/>
      <pc:docMkLst>
        <pc:docMk/>
      </pc:docMkLst>
      <pc:sldChg chg="addSp modSp mod">
        <pc:chgData name="Silvana Gallone" userId="7a5114527312c558" providerId="LiveId" clId="{D634AA42-852E-4215-B5D9-52DE406B3105}" dt="2026-05-19T13:18:32.713" v="28" actId="1076"/>
        <pc:sldMkLst>
          <pc:docMk/>
          <pc:sldMk cId="3545478998" sldId="256"/>
        </pc:sldMkLst>
        <pc:spChg chg="add mod">
          <ac:chgData name="Silvana Gallone" userId="7a5114527312c558" providerId="LiveId" clId="{D634AA42-852E-4215-B5D9-52DE406B3105}" dt="2026-05-19T13:18:32.713" v="28" actId="1076"/>
          <ac:spMkLst>
            <pc:docMk/>
            <pc:sldMk cId="3545478998" sldId="256"/>
            <ac:spMk id="4" creationId="{A68B4CEE-6D8D-7F8C-3EED-EB32324F14A5}"/>
          </ac:spMkLst>
        </pc:spChg>
        <pc:picChg chg="mod">
          <ac:chgData name="Silvana Gallone" userId="7a5114527312c558" providerId="LiveId" clId="{D634AA42-852E-4215-B5D9-52DE406B3105}" dt="2026-05-19T13:17:50.331" v="0" actId="1076"/>
          <ac:picMkLst>
            <pc:docMk/>
            <pc:sldMk cId="3545478998" sldId="256"/>
            <ac:picMk id="7" creationId="{34A82724-D1E4-D58C-A632-B4F3AFD23796}"/>
          </ac:picMkLst>
        </pc:picChg>
      </pc:sldChg>
      <pc:sldChg chg="addSp modSp mod">
        <pc:chgData name="Silvana Gallone" userId="7a5114527312c558" providerId="LiveId" clId="{D634AA42-852E-4215-B5D9-52DE406B3105}" dt="2026-05-19T13:20:29.890" v="33" actId="1076"/>
        <pc:sldMkLst>
          <pc:docMk/>
          <pc:sldMk cId="1371647785" sldId="257"/>
        </pc:sldMkLst>
        <pc:spChg chg="add mod">
          <ac:chgData name="Silvana Gallone" userId="7a5114527312c558" providerId="LiveId" clId="{D634AA42-852E-4215-B5D9-52DE406B3105}" dt="2026-05-19T13:20:29.890" v="33" actId="1076"/>
          <ac:spMkLst>
            <pc:docMk/>
            <pc:sldMk cId="1371647785" sldId="257"/>
            <ac:spMk id="2" creationId="{359D1B70-2880-31A1-7B1D-8E30735DC78A}"/>
          </ac:spMkLst>
        </pc:spChg>
      </pc:sldChg>
      <pc:sldChg chg="addSp modSp mod">
        <pc:chgData name="Silvana Gallone" userId="7a5114527312c558" providerId="LiveId" clId="{D634AA42-852E-4215-B5D9-52DE406B3105}" dt="2026-05-19T13:21:08.593" v="38" actId="1076"/>
        <pc:sldMkLst>
          <pc:docMk/>
          <pc:sldMk cId="69281200" sldId="259"/>
        </pc:sldMkLst>
        <pc:spChg chg="add mod">
          <ac:chgData name="Silvana Gallone" userId="7a5114527312c558" providerId="LiveId" clId="{D634AA42-852E-4215-B5D9-52DE406B3105}" dt="2026-05-19T13:21:08.593" v="38" actId="1076"/>
          <ac:spMkLst>
            <pc:docMk/>
            <pc:sldMk cId="69281200" sldId="259"/>
            <ac:spMk id="4" creationId="{AFB13B84-1112-A47A-B06B-AF39EDFFEFA9}"/>
          </ac:spMkLst>
        </pc:spChg>
      </pc:sldChg>
      <pc:sldChg chg="addSp modSp mod">
        <pc:chgData name="Silvana Gallone" userId="7a5114527312c558" providerId="LiveId" clId="{D634AA42-852E-4215-B5D9-52DE406B3105}" dt="2026-05-19T13:22:29.918" v="76" actId="1076"/>
        <pc:sldMkLst>
          <pc:docMk/>
          <pc:sldMk cId="3777089022" sldId="260"/>
        </pc:sldMkLst>
        <pc:spChg chg="add mod">
          <ac:chgData name="Silvana Gallone" userId="7a5114527312c558" providerId="LiveId" clId="{D634AA42-852E-4215-B5D9-52DE406B3105}" dt="2026-05-19T13:22:29.918" v="76" actId="1076"/>
          <ac:spMkLst>
            <pc:docMk/>
            <pc:sldMk cId="3777089022" sldId="260"/>
            <ac:spMk id="2" creationId="{BBB585F9-EB3F-6785-9676-A927E9905D25}"/>
          </ac:spMkLst>
        </pc:spChg>
        <pc:picChg chg="mod">
          <ac:chgData name="Silvana Gallone" userId="7a5114527312c558" providerId="LiveId" clId="{D634AA42-852E-4215-B5D9-52DE406B3105}" dt="2026-05-19T13:21:58.652" v="40" actId="1076"/>
          <ac:picMkLst>
            <pc:docMk/>
            <pc:sldMk cId="3777089022" sldId="260"/>
            <ac:picMk id="14" creationId="{6C695E0C-9A67-BDF5-F8B8-A6EE5DF62C9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80E0-E914-C84E-9454-47694587E2B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28AD7-8D89-6941-B126-DD1DA60CC9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8483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80E0-E914-C84E-9454-47694587E2B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28AD7-8D89-6941-B126-DD1DA60CC9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1577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80E0-E914-C84E-9454-47694587E2B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28AD7-8D89-6941-B126-DD1DA60CC9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961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80E0-E914-C84E-9454-47694587E2B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28AD7-8D89-6941-B126-DD1DA60CC9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8062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80E0-E914-C84E-9454-47694587E2B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28AD7-8D89-6941-B126-DD1DA60CC9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938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80E0-E914-C84E-9454-47694587E2B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28AD7-8D89-6941-B126-DD1DA60CC9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6548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80E0-E914-C84E-9454-47694587E2B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28AD7-8D89-6941-B126-DD1DA60CC9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04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80E0-E914-C84E-9454-47694587E2B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28AD7-8D89-6941-B126-DD1DA60CC9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969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80E0-E914-C84E-9454-47694587E2B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28AD7-8D89-6941-B126-DD1DA60CC9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804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80E0-E914-C84E-9454-47694587E2B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28AD7-8D89-6941-B126-DD1DA60CC9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6332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980E0-E914-C84E-9454-47694587E2B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28AD7-8D89-6941-B126-DD1DA60CC9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1379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980E0-E914-C84E-9454-47694587E2B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28AD7-8D89-6941-B126-DD1DA60CC9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45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e 7"/>
          <p:cNvSpPr>
            <a:spLocks noChangeAspect="1"/>
          </p:cNvSpPr>
          <p:nvPr/>
        </p:nvSpPr>
        <p:spPr>
          <a:xfrm>
            <a:off x="8711450" y="6358814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D093834-A452-519D-9576-4BD2AA161A9F}"/>
              </a:ext>
            </a:extLst>
          </p:cNvPr>
          <p:cNvSpPr txBox="1"/>
          <p:nvPr/>
        </p:nvSpPr>
        <p:spPr>
          <a:xfrm>
            <a:off x="2229019" y="2353965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Lo Stato sovietico</a:t>
            </a:r>
          </a:p>
        </p:txBody>
      </p:sp>
      <p:sp>
        <p:nvSpPr>
          <p:cNvPr id="6" name="Freccia a pentagono 5">
            <a:extLst>
              <a:ext uri="{FF2B5EF4-FFF2-40B4-BE49-F238E27FC236}">
                <a16:creationId xmlns:a16="http://schemas.microsoft.com/office/drawing/2014/main" id="{00657085-3FBF-3512-CE81-7A735EFA35DA}"/>
              </a:ext>
            </a:extLst>
          </p:cNvPr>
          <p:cNvSpPr/>
          <p:nvPr/>
        </p:nvSpPr>
        <p:spPr>
          <a:xfrm>
            <a:off x="0" y="1111287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CBF0CA0-17CE-2465-EC4A-134615415BD8}"/>
              </a:ext>
            </a:extLst>
          </p:cNvPr>
          <p:cNvSpPr txBox="1"/>
          <p:nvPr/>
        </p:nvSpPr>
        <p:spPr>
          <a:xfrm>
            <a:off x="-499258" y="1292136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6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4A82724-D1E4-D58C-A632-B4F3AFD23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12" y="3013726"/>
            <a:ext cx="4954296" cy="334508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5948E4A6-D548-CF6F-757C-5EE164A249B4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02B65DE-22F3-6B6D-7899-E7C433CC3092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68B4CEE-6D8D-7F8C-3EED-EB32324F14A5}"/>
              </a:ext>
            </a:extLst>
          </p:cNvPr>
          <p:cNvSpPr txBox="1"/>
          <p:nvPr/>
        </p:nvSpPr>
        <p:spPr>
          <a:xfrm>
            <a:off x="5801706" y="6317353"/>
            <a:ext cx="39292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3545478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542156" y="404813"/>
            <a:ext cx="2066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Lo Stato sovietico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L’industrializzazione forzata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96887" y="1715076"/>
            <a:ext cx="14335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Dopo la guerra civile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606171" y="2055595"/>
            <a:ext cx="154541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Russia era un Paese allo stremo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452850" y="2055595"/>
            <a:ext cx="317182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Stalin cercò di trasformarla in uno Stato forte ed economicamente indipendente</a:t>
            </a: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3151590" y="2293958"/>
            <a:ext cx="30126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2300287" y="2731075"/>
            <a:ext cx="14335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</a:t>
            </a:r>
            <a:r>
              <a:rPr lang="it-IT" b="1" dirty="0"/>
              <a:t>1928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3452850" y="2975869"/>
            <a:ext cx="3171826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furono imposti piani ferrei per un rapido sviluppo industriale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7096125" y="2975869"/>
            <a:ext cx="108267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della durata di 5 anni</a:t>
            </a:r>
          </a:p>
        </p:txBody>
      </p:sp>
      <p:cxnSp>
        <p:nvCxnSpPr>
          <p:cNvPr id="18" name="Connettore 2 17"/>
          <p:cNvCxnSpPr>
            <a:stCxn id="16" idx="3"/>
            <a:endCxn id="17" idx="1"/>
          </p:cNvCxnSpPr>
          <p:nvPr/>
        </p:nvCxnSpPr>
        <p:spPr>
          <a:xfrm>
            <a:off x="6624676" y="3214232"/>
            <a:ext cx="47144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stCxn id="9" idx="2"/>
            <a:endCxn id="16" idx="0"/>
          </p:cNvCxnSpPr>
          <p:nvPr/>
        </p:nvCxnSpPr>
        <p:spPr>
          <a:xfrm>
            <a:off x="5038763" y="2532321"/>
            <a:ext cx="0" cy="44354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1606171" y="3670875"/>
            <a:ext cx="212763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1928 e il 1940</a:t>
            </a:r>
            <a:endParaRPr lang="it-IT" b="1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3482193" y="3773031"/>
            <a:ext cx="313133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l’Unione sovietica divenne la seconda potenza industriale dopo gli Stati Uniti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5792083" y="4341595"/>
            <a:ext cx="254871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 una grande produzione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beni industriali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utili per lo Stato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5795181" y="4938495"/>
            <a:ext cx="254871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produzione di beni di consumo, utili per i cittadini rimase bassa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9" name="Connettore 1 28"/>
          <p:cNvCxnSpPr/>
          <p:nvPr/>
        </p:nvCxnSpPr>
        <p:spPr>
          <a:xfrm flipH="1">
            <a:off x="5027612" y="4249757"/>
            <a:ext cx="10123" cy="91914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stCxn id="16" idx="2"/>
            <a:endCxn id="25" idx="0"/>
          </p:cNvCxnSpPr>
          <p:nvPr/>
        </p:nvCxnSpPr>
        <p:spPr>
          <a:xfrm>
            <a:off x="5038763" y="3452595"/>
            <a:ext cx="9096" cy="3204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endCxn id="27" idx="1"/>
          </p:cNvCxnSpPr>
          <p:nvPr/>
        </p:nvCxnSpPr>
        <p:spPr>
          <a:xfrm>
            <a:off x="5027612" y="5168900"/>
            <a:ext cx="767569" cy="795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>
            <a:off x="5047859" y="4592658"/>
            <a:ext cx="75744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e 40"/>
          <p:cNvSpPr>
            <a:spLocks noChangeAspect="1"/>
          </p:cNvSpPr>
          <p:nvPr/>
        </p:nvSpPr>
        <p:spPr>
          <a:xfrm>
            <a:off x="8711450" y="6358814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98C5147A-7FB3-094B-4E94-640E82BB42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965"/>
          <a:stretch/>
        </p:blipFill>
        <p:spPr>
          <a:xfrm>
            <a:off x="727075" y="4341595"/>
            <a:ext cx="2724747" cy="2457395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FEF742BE-12E8-CD16-F646-395DE6917B1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57A07FE-ECFB-433A-B8BB-61BE64795CF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AD076F8-E75D-865F-E417-CE373B464252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59D1B70-2880-31A1-7B1D-8E30735DC78A}"/>
              </a:ext>
            </a:extLst>
          </p:cNvPr>
          <p:cNvSpPr txBox="1"/>
          <p:nvPr/>
        </p:nvSpPr>
        <p:spPr>
          <a:xfrm>
            <a:off x="3407206" y="6642556"/>
            <a:ext cx="23980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371647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e 1"/>
          <p:cNvSpPr>
            <a:spLocks noChangeAspect="1"/>
          </p:cNvSpPr>
          <p:nvPr/>
        </p:nvSpPr>
        <p:spPr>
          <a:xfrm>
            <a:off x="8711450" y="6358814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383393" y="1248668"/>
            <a:ext cx="313133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costi dell’industrializzazione forzata furono molto alti per la popolazione russa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215493" y="1969631"/>
            <a:ext cx="196610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tenore di vita non migliorò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215493" y="2384544"/>
            <a:ext cx="36409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persone lavoravano in condizioni di semi schiavitù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215493" y="2782431"/>
            <a:ext cx="255030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vigeva uno spietato regime di polizia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215493" y="3214844"/>
            <a:ext cx="407430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</a:t>
            </a:r>
            <a:r>
              <a:rPr lang="it-IT" sz="1100" b="1" i="1" dirty="0">
                <a:solidFill>
                  <a:srgbClr val="000000"/>
                </a:solidFill>
                <a:latin typeface="Arial"/>
                <a:cs typeface="Arial"/>
              </a:rPr>
              <a:t>kulaki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(contadini benestanti) furono deportati e le loro terre furono trasformate in aziende agricole statali, i </a:t>
            </a:r>
            <a:r>
              <a:rPr lang="it-IT" sz="1100" b="1" i="1" dirty="0">
                <a:solidFill>
                  <a:srgbClr val="000000"/>
                </a:solidFill>
                <a:latin typeface="Arial"/>
                <a:cs typeface="Arial"/>
              </a:rPr>
              <a:t>kolchoz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215493" y="3836531"/>
            <a:ext cx="255030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campagne furono depredate per rifornire le città, sedi delle industrie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cxnSpLocks/>
            <a:stCxn id="12" idx="2"/>
          </p:cNvCxnSpPr>
          <p:nvPr/>
        </p:nvCxnSpPr>
        <p:spPr>
          <a:xfrm>
            <a:off x="4490647" y="4313257"/>
            <a:ext cx="0" cy="3204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6161143" y="4633695"/>
            <a:ext cx="189065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causò la morte di 5 milioni di persone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0" name="Connettore 2 19"/>
          <p:cNvCxnSpPr>
            <a:cxnSpLocks/>
            <a:endCxn id="19" idx="1"/>
          </p:cNvCxnSpPr>
          <p:nvPr/>
        </p:nvCxnSpPr>
        <p:spPr>
          <a:xfrm>
            <a:off x="5816600" y="4872058"/>
            <a:ext cx="34454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1 23"/>
          <p:cNvCxnSpPr>
            <a:stCxn id="3" idx="2"/>
          </p:cNvCxnSpPr>
          <p:nvPr/>
        </p:nvCxnSpPr>
        <p:spPr>
          <a:xfrm>
            <a:off x="1949059" y="1725394"/>
            <a:ext cx="0" cy="235130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endCxn id="12" idx="1"/>
          </p:cNvCxnSpPr>
          <p:nvPr/>
        </p:nvCxnSpPr>
        <p:spPr>
          <a:xfrm flipV="1">
            <a:off x="1949059" y="4074894"/>
            <a:ext cx="1266434" cy="18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 flipV="1">
            <a:off x="1949059" y="3452594"/>
            <a:ext cx="1266434" cy="18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 flipV="1">
            <a:off x="1949059" y="2931894"/>
            <a:ext cx="1266434" cy="18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/>
          <p:nvPr/>
        </p:nvCxnSpPr>
        <p:spPr>
          <a:xfrm flipV="1">
            <a:off x="1949059" y="2538194"/>
            <a:ext cx="1266434" cy="18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 flipV="1">
            <a:off x="1949059" y="2119094"/>
            <a:ext cx="1266434" cy="18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ttangolo 14">
            <a:extLst>
              <a:ext uri="{FF2B5EF4-FFF2-40B4-BE49-F238E27FC236}">
                <a16:creationId xmlns:a16="http://schemas.microsoft.com/office/drawing/2014/main" id="{B017410B-19E2-B98B-3BB7-09B78644C3E5}"/>
              </a:ext>
            </a:extLst>
          </p:cNvPr>
          <p:cNvSpPr/>
          <p:nvPr/>
        </p:nvSpPr>
        <p:spPr>
          <a:xfrm>
            <a:off x="5542156" y="404813"/>
            <a:ext cx="2066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Lo Stato sovietico</a:t>
            </a:r>
            <a:endParaRPr lang="it-IT" dirty="0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7929E90-10D3-9E39-688C-4AF9A26990D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F881AC4-E9E9-E73F-558A-3F91D6BB608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70742BD-0AE8-F719-8C68-EC5ECF131C99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55E54F94-5D22-B398-C6B7-0834B8E3F245}"/>
              </a:ext>
            </a:extLst>
          </p:cNvPr>
          <p:cNvSpPr txBox="1"/>
          <p:nvPr/>
        </p:nvSpPr>
        <p:spPr>
          <a:xfrm>
            <a:off x="1478017" y="4402017"/>
            <a:ext cx="1890658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1931 e il 1933</a:t>
            </a:r>
            <a:endParaRPr lang="it-IT" b="1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747FD758-3DA9-DD12-711F-729474EA7802}"/>
              </a:ext>
            </a:extLst>
          </p:cNvPr>
          <p:cNvSpPr txBox="1"/>
          <p:nvPr/>
        </p:nvSpPr>
        <p:spPr>
          <a:xfrm>
            <a:off x="3164692" y="4639187"/>
            <a:ext cx="2651907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in Ucraina le requisizioni provocarono la grande carestia</a:t>
            </a:r>
          </a:p>
        </p:txBody>
      </p:sp>
    </p:spTree>
    <p:extLst>
      <p:ext uri="{BB962C8B-B14F-4D97-AF65-F5344CB8AC3E}">
        <p14:creationId xmlns:p14="http://schemas.microsoft.com/office/powerpoint/2010/main" val="1215338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Lo stalinismo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820539" y="2737506"/>
            <a:ext cx="1600201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PROPAGANDA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686658" y="2293958"/>
            <a:ext cx="231218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risvegliare l’orgoglio nazionale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686658" y="2737506"/>
            <a:ext cx="265508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indurre il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culto della sua personalità 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686658" y="3182958"/>
            <a:ext cx="231218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esaltare i successi ottenuti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6185649" y="3589358"/>
            <a:ext cx="166409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sviluppo industriale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185650" y="3983058"/>
            <a:ext cx="166409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lotta all’analfabetismo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185650" y="4376758"/>
            <a:ext cx="166409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servizi sociali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820539" y="4708665"/>
            <a:ext cx="1600201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TERRORE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6764609" y="4947396"/>
            <a:ext cx="953282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1930</a:t>
            </a:r>
            <a:endParaRPr lang="it-IT" b="1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5125200" y="5225671"/>
            <a:ext cx="1846653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iniziarono le “PURGHE”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4614819" y="5784950"/>
            <a:ext cx="286741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repressione di oppositori presunti o reali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>
            <a:stCxn id="19" idx="2"/>
            <a:endCxn id="20" idx="0"/>
          </p:cNvCxnSpPr>
          <p:nvPr/>
        </p:nvCxnSpPr>
        <p:spPr>
          <a:xfrm>
            <a:off x="6048527" y="5515112"/>
            <a:ext cx="0" cy="2698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4239972" y="6327438"/>
            <a:ext cx="1846653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furono creati i </a:t>
            </a:r>
            <a:r>
              <a:rPr lang="it-IT" sz="1100" b="1" i="1" dirty="0">
                <a:solidFill>
                  <a:srgbClr val="FFFFFF"/>
                </a:solidFill>
                <a:latin typeface="Arial"/>
                <a:cs typeface="Arial"/>
              </a:rPr>
              <a:t>GULAG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6353923" y="6233796"/>
            <a:ext cx="197563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campi di concentramento per oppositori politici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7" name="Connettore 2 26"/>
          <p:cNvCxnSpPr>
            <a:stCxn id="25" idx="3"/>
            <a:endCxn id="26" idx="1"/>
          </p:cNvCxnSpPr>
          <p:nvPr/>
        </p:nvCxnSpPr>
        <p:spPr>
          <a:xfrm>
            <a:off x="6086625" y="6472159"/>
            <a:ext cx="26729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e 30"/>
          <p:cNvSpPr>
            <a:spLocks noChangeAspect="1"/>
          </p:cNvSpPr>
          <p:nvPr/>
        </p:nvSpPr>
        <p:spPr>
          <a:xfrm>
            <a:off x="8711450" y="6358814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cxnSp>
        <p:nvCxnSpPr>
          <p:cNvPr id="33" name="Connettore 1 32"/>
          <p:cNvCxnSpPr>
            <a:cxnSpLocks/>
          </p:cNvCxnSpPr>
          <p:nvPr/>
        </p:nvCxnSpPr>
        <p:spPr>
          <a:xfrm>
            <a:off x="2353817" y="2487700"/>
            <a:ext cx="6875" cy="236568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cxnSpLocks/>
            <a:endCxn id="16" idx="1"/>
          </p:cNvCxnSpPr>
          <p:nvPr/>
        </p:nvCxnSpPr>
        <p:spPr>
          <a:xfrm>
            <a:off x="2360692" y="4853386"/>
            <a:ext cx="45984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>
            <a:endCxn id="9" idx="1"/>
          </p:cNvCxnSpPr>
          <p:nvPr/>
        </p:nvCxnSpPr>
        <p:spPr>
          <a:xfrm>
            <a:off x="2349500" y="2882227"/>
            <a:ext cx="47103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stCxn id="9" idx="3"/>
            <a:endCxn id="10" idx="1"/>
          </p:cNvCxnSpPr>
          <p:nvPr/>
        </p:nvCxnSpPr>
        <p:spPr>
          <a:xfrm flipV="1">
            <a:off x="4420740" y="2438679"/>
            <a:ext cx="265918" cy="44354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stCxn id="9" idx="3"/>
            <a:endCxn id="11" idx="1"/>
          </p:cNvCxnSpPr>
          <p:nvPr/>
        </p:nvCxnSpPr>
        <p:spPr>
          <a:xfrm>
            <a:off x="4420740" y="2882227"/>
            <a:ext cx="26591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stCxn id="9" idx="3"/>
            <a:endCxn id="12" idx="1"/>
          </p:cNvCxnSpPr>
          <p:nvPr/>
        </p:nvCxnSpPr>
        <p:spPr>
          <a:xfrm>
            <a:off x="4420740" y="2882227"/>
            <a:ext cx="265918" cy="44545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1 50"/>
          <p:cNvCxnSpPr>
            <a:stCxn id="12" idx="2"/>
          </p:cNvCxnSpPr>
          <p:nvPr/>
        </p:nvCxnSpPr>
        <p:spPr>
          <a:xfrm>
            <a:off x="5842749" y="3472399"/>
            <a:ext cx="0" cy="104880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>
            <a:cxnSpLocks/>
            <a:endCxn id="15" idx="1"/>
          </p:cNvCxnSpPr>
          <p:nvPr/>
        </p:nvCxnSpPr>
        <p:spPr>
          <a:xfrm>
            <a:off x="5842749" y="4521200"/>
            <a:ext cx="342901" cy="2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/>
          <p:nvPr/>
        </p:nvCxnSpPr>
        <p:spPr>
          <a:xfrm>
            <a:off x="5842749" y="4140200"/>
            <a:ext cx="342900" cy="2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/>
          <p:nvPr/>
        </p:nvCxnSpPr>
        <p:spPr>
          <a:xfrm>
            <a:off x="5842749" y="3746500"/>
            <a:ext cx="342900" cy="2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2 63"/>
          <p:cNvCxnSpPr>
            <a:endCxn id="25" idx="1"/>
          </p:cNvCxnSpPr>
          <p:nvPr/>
        </p:nvCxnSpPr>
        <p:spPr>
          <a:xfrm>
            <a:off x="3620640" y="6472159"/>
            <a:ext cx="61933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ttore 1 72"/>
          <p:cNvCxnSpPr>
            <a:stCxn id="16" idx="2"/>
          </p:cNvCxnSpPr>
          <p:nvPr/>
        </p:nvCxnSpPr>
        <p:spPr>
          <a:xfrm flipH="1">
            <a:off x="3619500" y="4998106"/>
            <a:ext cx="1140" cy="147405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ttore 2 75"/>
          <p:cNvCxnSpPr>
            <a:cxnSpLocks/>
            <a:endCxn id="19" idx="1"/>
          </p:cNvCxnSpPr>
          <p:nvPr/>
        </p:nvCxnSpPr>
        <p:spPr>
          <a:xfrm>
            <a:off x="3619500" y="5370392"/>
            <a:ext cx="1505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Immagine 21">
            <a:extLst>
              <a:ext uri="{FF2B5EF4-FFF2-40B4-BE49-F238E27FC236}">
                <a16:creationId xmlns:a16="http://schemas.microsoft.com/office/drawing/2014/main" id="{D7904889-2416-90D9-12B4-C5EEA726A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88" y="3700529"/>
            <a:ext cx="2146248" cy="3179627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15B4EE57-DFC0-DDA2-F61E-9B69FE9E401C}"/>
              </a:ext>
            </a:extLst>
          </p:cNvPr>
          <p:cNvSpPr/>
          <p:nvPr/>
        </p:nvSpPr>
        <p:spPr>
          <a:xfrm>
            <a:off x="5542156" y="404813"/>
            <a:ext cx="2066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Lo Stato sovietico</a:t>
            </a:r>
            <a:endParaRPr lang="it-IT" dirty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82158D42-DD7E-8793-30DD-C1139D021708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7A8C62DC-2BBD-0501-326E-9619C954D814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754AA069-F8FB-4271-2FEF-A20602FC13F9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AB260BC-E82B-A8EE-053E-FD9E6B7E7790}"/>
              </a:ext>
            </a:extLst>
          </p:cNvPr>
          <p:cNvSpPr txBox="1"/>
          <p:nvPr/>
        </p:nvSpPr>
        <p:spPr>
          <a:xfrm>
            <a:off x="148811" y="1496591"/>
            <a:ext cx="15859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Dopo aver eliminato </a:t>
            </a:r>
            <a:r>
              <a:rPr lang="it-IT" dirty="0" err="1"/>
              <a:t>Trockij</a:t>
            </a:r>
            <a:endParaRPr lang="it-IT" b="1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110295E-B242-50CB-1696-64ABCA09EB8E}"/>
              </a:ext>
            </a:extLst>
          </p:cNvPr>
          <p:cNvSpPr txBox="1"/>
          <p:nvPr/>
        </p:nvSpPr>
        <p:spPr>
          <a:xfrm>
            <a:off x="1558729" y="2003375"/>
            <a:ext cx="158154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Stalin creò un regime basato su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FB13B84-1112-A47A-B06B-AF39EDFFEFA9}"/>
              </a:ext>
            </a:extLst>
          </p:cNvPr>
          <p:cNvSpPr txBox="1"/>
          <p:nvPr/>
        </p:nvSpPr>
        <p:spPr>
          <a:xfrm>
            <a:off x="2082800" y="6699876"/>
            <a:ext cx="18466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69281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Lo Stato totalitario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12799" y="2001460"/>
            <a:ext cx="2595563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Quando un unico partito assume tutte le funzioni di governo e la direzione dello Stato 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657600" y="2106394"/>
            <a:ext cx="1600201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parla di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TOTALITARISMO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842749" y="1816953"/>
            <a:ext cx="157405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dittatura fascista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5842749" y="2188745"/>
            <a:ext cx="157405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dittatura sovietica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5842749" y="2584251"/>
            <a:ext cx="157405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dittatura nazista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>
            <a:stCxn id="8" idx="3"/>
            <a:endCxn id="9" idx="1"/>
          </p:cNvCxnSpPr>
          <p:nvPr/>
        </p:nvCxnSpPr>
        <p:spPr>
          <a:xfrm flipV="1">
            <a:off x="5257801" y="1961674"/>
            <a:ext cx="584948" cy="38308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8" idx="3"/>
            <a:endCxn id="10" idx="1"/>
          </p:cNvCxnSpPr>
          <p:nvPr/>
        </p:nvCxnSpPr>
        <p:spPr>
          <a:xfrm flipV="1">
            <a:off x="5257801" y="2333466"/>
            <a:ext cx="584948" cy="1129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stCxn id="8" idx="3"/>
            <a:endCxn id="11" idx="1"/>
          </p:cNvCxnSpPr>
          <p:nvPr/>
        </p:nvCxnSpPr>
        <p:spPr>
          <a:xfrm>
            <a:off x="5257801" y="2344757"/>
            <a:ext cx="584948" cy="3842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3408363" y="3147794"/>
            <a:ext cx="209867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aspetti fondamentali dello Stato totalitario sono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2" name="Connettore 2 21"/>
          <p:cNvCxnSpPr>
            <a:stCxn id="8" idx="2"/>
            <a:endCxn id="21" idx="0"/>
          </p:cNvCxnSpPr>
          <p:nvPr/>
        </p:nvCxnSpPr>
        <p:spPr>
          <a:xfrm>
            <a:off x="4457701" y="2583120"/>
            <a:ext cx="0" cy="5646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endCxn id="8" idx="1"/>
          </p:cNvCxnSpPr>
          <p:nvPr/>
        </p:nvCxnSpPr>
        <p:spPr>
          <a:xfrm>
            <a:off x="3408363" y="2344757"/>
            <a:ext cx="24923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5035218" y="3795396"/>
            <a:ext cx="3229106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presenza di un’unica ideologia ufficiale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5035217" y="4200398"/>
            <a:ext cx="3229097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esistenza di un PARTITO UNICO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guidato da un SOLO CAPO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5035218" y="4766221"/>
            <a:ext cx="3229096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repressione di ogni opposizione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5035218" y="5175997"/>
            <a:ext cx="322909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sostegno popolare attraverso il controllo dell’informazione e una propaganda capillare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5035217" y="5759489"/>
            <a:ext cx="3229092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storia è falsificata e reinterpretata a favore del regime</a:t>
            </a:r>
          </a:p>
        </p:txBody>
      </p:sp>
      <p:cxnSp>
        <p:nvCxnSpPr>
          <p:cNvPr id="37" name="Connettore 1 36"/>
          <p:cNvCxnSpPr>
            <a:cxnSpLocks/>
            <a:stCxn id="21" idx="2"/>
          </p:cNvCxnSpPr>
          <p:nvPr/>
        </p:nvCxnSpPr>
        <p:spPr>
          <a:xfrm>
            <a:off x="4457701" y="3624520"/>
            <a:ext cx="1" cy="2873718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>
            <a:cxnSpLocks/>
          </p:cNvCxnSpPr>
          <p:nvPr/>
        </p:nvCxnSpPr>
        <p:spPr>
          <a:xfrm>
            <a:off x="4457701" y="5928403"/>
            <a:ext cx="57751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/>
          <p:nvPr/>
        </p:nvCxnSpPr>
        <p:spPr>
          <a:xfrm>
            <a:off x="4457701" y="5330301"/>
            <a:ext cx="577516" cy="31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/>
          <p:nvPr/>
        </p:nvCxnSpPr>
        <p:spPr>
          <a:xfrm>
            <a:off x="4457701" y="4920525"/>
            <a:ext cx="577516" cy="31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/>
          <p:nvPr/>
        </p:nvCxnSpPr>
        <p:spPr>
          <a:xfrm>
            <a:off x="4457701" y="4459950"/>
            <a:ext cx="577516" cy="31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>
            <a:off x="4457701" y="3949700"/>
            <a:ext cx="577516" cy="31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3C1C81C-0192-A638-C500-5AD713576D7F}"/>
              </a:ext>
            </a:extLst>
          </p:cNvPr>
          <p:cNvSpPr txBox="1"/>
          <p:nvPr/>
        </p:nvSpPr>
        <p:spPr>
          <a:xfrm>
            <a:off x="5035218" y="6362261"/>
            <a:ext cx="3229088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richiede una fede simile a quella religiosa</a:t>
            </a:r>
          </a:p>
        </p:txBody>
      </p:sp>
      <p:sp>
        <p:nvSpPr>
          <p:cNvPr id="35" name="Ovale 34"/>
          <p:cNvSpPr>
            <a:spLocks noChangeAspect="1"/>
          </p:cNvSpPr>
          <p:nvPr/>
        </p:nvSpPr>
        <p:spPr>
          <a:xfrm>
            <a:off x="8711450" y="6358814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C6BA1BCD-C101-E16D-6C91-F580CF461A06}"/>
              </a:ext>
            </a:extLst>
          </p:cNvPr>
          <p:cNvCxnSpPr>
            <a:cxnSpLocks/>
          </p:cNvCxnSpPr>
          <p:nvPr/>
        </p:nvCxnSpPr>
        <p:spPr>
          <a:xfrm>
            <a:off x="4457702" y="6495121"/>
            <a:ext cx="577516" cy="31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magine 13">
            <a:extLst>
              <a:ext uri="{FF2B5EF4-FFF2-40B4-BE49-F238E27FC236}">
                <a16:creationId xmlns:a16="http://schemas.microsoft.com/office/drawing/2014/main" id="{6C695E0C-9A67-BDF5-F8B8-A6EE5DF62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89735"/>
            <a:ext cx="3866912" cy="2567516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8B659F8A-17AA-6C87-B1BE-93B9E2C85D76}"/>
              </a:ext>
            </a:extLst>
          </p:cNvPr>
          <p:cNvSpPr/>
          <p:nvPr/>
        </p:nvSpPr>
        <p:spPr>
          <a:xfrm>
            <a:off x="5542156" y="404813"/>
            <a:ext cx="2066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Lo Stato sovietico</a:t>
            </a:r>
            <a:endParaRPr lang="it-IT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5F0F17D-829C-AA97-5258-507A9D10D0AD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CD42102-2A19-F9B1-076E-334EFF36298A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44E48187-4965-22C2-7D8D-F56F36DF75C9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BB585F9-EB3F-6785-9676-A927E9905D25}"/>
              </a:ext>
            </a:extLst>
          </p:cNvPr>
          <p:cNvSpPr txBox="1"/>
          <p:nvPr/>
        </p:nvSpPr>
        <p:spPr>
          <a:xfrm>
            <a:off x="945816" y="6506981"/>
            <a:ext cx="38658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Grigory Petrovich Goldstein/Wikimedia Commons </a:t>
            </a:r>
            <a:r>
              <a:rPr lang="en-US" sz="800" dirty="0" err="1"/>
              <a:t>Pubblico</a:t>
            </a:r>
            <a:r>
              <a:rPr lang="en-US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37770890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403</Words>
  <Application>Microsoft Office PowerPoint</Application>
  <PresentationFormat>Presentazione su schermo (4:3)</PresentationFormat>
  <Paragraphs>81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29</cp:revision>
  <dcterms:created xsi:type="dcterms:W3CDTF">2020-03-03T16:45:14Z</dcterms:created>
  <dcterms:modified xsi:type="dcterms:W3CDTF">2026-05-19T13:22:31Z</dcterms:modified>
</cp:coreProperties>
</file>