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AA8F2E-3C1E-4145-B257-F32CE25645F6}" v="6" dt="2026-05-19T13:17:06.8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65"/>
    <p:restoredTop sz="94627"/>
  </p:normalViewPr>
  <p:slideViewPr>
    <p:cSldViewPr snapToGrid="0" snapToObjects="1">
      <p:cViewPr varScale="1">
        <p:scale>
          <a:sx n="106" d="100"/>
          <a:sy n="106" d="100"/>
        </p:scale>
        <p:origin x="214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9T13:17:19.997" v="142" actId="1076"/>
      <pc:docMkLst>
        <pc:docMk/>
      </pc:docMkLst>
      <pc:sldChg chg="addSp modSp mod">
        <pc:chgData name="Silvana Gallone" userId="7a5114527312c558" providerId="LiveId" clId="{D634AA42-852E-4215-B5D9-52DE406B3105}" dt="2026-05-19T13:14:32.088" v="58" actId="1076"/>
        <pc:sldMkLst>
          <pc:docMk/>
          <pc:sldMk cId="4179912407" sldId="256"/>
        </pc:sldMkLst>
        <pc:spChg chg="add mod">
          <ac:chgData name="Silvana Gallone" userId="7a5114527312c558" providerId="LiveId" clId="{D634AA42-852E-4215-B5D9-52DE406B3105}" dt="2026-05-19T13:14:32.088" v="58" actId="1076"/>
          <ac:spMkLst>
            <pc:docMk/>
            <pc:sldMk cId="4179912407" sldId="256"/>
            <ac:spMk id="4" creationId="{6DCE357F-D755-CB78-B107-2D476A68918C}"/>
          </ac:spMkLst>
        </pc:spChg>
        <pc:picChg chg="mod">
          <ac:chgData name="Silvana Gallone" userId="7a5114527312c558" providerId="LiveId" clId="{D634AA42-852E-4215-B5D9-52DE406B3105}" dt="2026-05-19T13:12:24.501" v="2" actId="1076"/>
          <ac:picMkLst>
            <pc:docMk/>
            <pc:sldMk cId="4179912407" sldId="256"/>
            <ac:picMk id="7" creationId="{B2EFF393-54E2-D156-04F3-E5B5B748FC47}"/>
          </ac:picMkLst>
        </pc:picChg>
      </pc:sldChg>
      <pc:sldChg chg="addSp modSp mod">
        <pc:chgData name="Silvana Gallone" userId="7a5114527312c558" providerId="LiveId" clId="{D634AA42-852E-4215-B5D9-52DE406B3105}" dt="2026-05-19T13:15:49.118" v="92" actId="1076"/>
        <pc:sldMkLst>
          <pc:docMk/>
          <pc:sldMk cId="3257254193" sldId="258"/>
        </pc:sldMkLst>
        <pc:spChg chg="add mod">
          <ac:chgData name="Silvana Gallone" userId="7a5114527312c558" providerId="LiveId" clId="{D634AA42-852E-4215-B5D9-52DE406B3105}" dt="2026-05-19T13:15:49.118" v="92" actId="1076"/>
          <ac:spMkLst>
            <pc:docMk/>
            <pc:sldMk cId="3257254193" sldId="258"/>
            <ac:spMk id="2" creationId="{628E553B-C097-F60E-89D9-AA794BDEC32C}"/>
          </ac:spMkLst>
        </pc:spChg>
      </pc:sldChg>
      <pc:sldChg chg="addSp modSp mod">
        <pc:chgData name="Silvana Gallone" userId="7a5114527312c558" providerId="LiveId" clId="{D634AA42-852E-4215-B5D9-52DE406B3105}" dt="2026-05-19T13:16:36.220" v="114" actId="1076"/>
        <pc:sldMkLst>
          <pc:docMk/>
          <pc:sldMk cId="3605305145" sldId="263"/>
        </pc:sldMkLst>
        <pc:spChg chg="add mod">
          <ac:chgData name="Silvana Gallone" userId="7a5114527312c558" providerId="LiveId" clId="{D634AA42-852E-4215-B5D9-52DE406B3105}" dt="2026-05-19T13:16:36.220" v="114" actId="1076"/>
          <ac:spMkLst>
            <pc:docMk/>
            <pc:sldMk cId="3605305145" sldId="263"/>
            <ac:spMk id="2" creationId="{B70F26B0-1EFF-5091-BC01-D59BDFCD18C9}"/>
          </ac:spMkLst>
        </pc:spChg>
      </pc:sldChg>
      <pc:sldChg chg="addSp modSp mod">
        <pc:chgData name="Silvana Gallone" userId="7a5114527312c558" providerId="LiveId" clId="{D634AA42-852E-4215-B5D9-52DE406B3105}" dt="2026-05-19T13:17:19.997" v="142" actId="1076"/>
        <pc:sldMkLst>
          <pc:docMk/>
          <pc:sldMk cId="2251448010" sldId="264"/>
        </pc:sldMkLst>
        <pc:spChg chg="add mod">
          <ac:chgData name="Silvana Gallone" userId="7a5114527312c558" providerId="LiveId" clId="{D634AA42-852E-4215-B5D9-52DE406B3105}" dt="2026-05-19T13:17:19.997" v="142" actId="1076"/>
          <ac:spMkLst>
            <pc:docMk/>
            <pc:sldMk cId="2251448010" sldId="264"/>
            <ac:spMk id="7" creationId="{C57258E3-7F70-E6F1-B0F1-0D9C8806B56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673E-D132-6442-B7FA-CC6199362F2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7B1B-343F-DF46-B6C1-74F0F3DB1B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0854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673E-D132-6442-B7FA-CC6199362F2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7B1B-343F-DF46-B6C1-74F0F3DB1B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3892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673E-D132-6442-B7FA-CC6199362F2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7B1B-343F-DF46-B6C1-74F0F3DB1B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815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673E-D132-6442-B7FA-CC6199362F2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7B1B-343F-DF46-B6C1-74F0F3DB1B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4786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673E-D132-6442-B7FA-CC6199362F2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7B1B-343F-DF46-B6C1-74F0F3DB1B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1358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673E-D132-6442-B7FA-CC6199362F2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7B1B-343F-DF46-B6C1-74F0F3DB1B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502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673E-D132-6442-B7FA-CC6199362F2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7B1B-343F-DF46-B6C1-74F0F3DB1B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9822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673E-D132-6442-B7FA-CC6199362F2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7B1B-343F-DF46-B6C1-74F0F3DB1B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365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673E-D132-6442-B7FA-CC6199362F2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7B1B-343F-DF46-B6C1-74F0F3DB1B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7818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673E-D132-6442-B7FA-CC6199362F2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7B1B-343F-DF46-B6C1-74F0F3DB1B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4490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0673E-D132-6442-B7FA-CC6199362F2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F7B1B-343F-DF46-B6C1-74F0F3DB1B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2361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0673E-D132-6442-B7FA-CC6199362F2E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F7B1B-343F-DF46-B6C1-74F0F3DB1B3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8149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65B7CB3-EDCD-E910-68DB-3D9F667A1F58}"/>
              </a:ext>
            </a:extLst>
          </p:cNvPr>
          <p:cNvSpPr txBox="1"/>
          <p:nvPr/>
        </p:nvSpPr>
        <p:spPr>
          <a:xfrm>
            <a:off x="2395465" y="2348371"/>
            <a:ext cx="586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Il nazismo in Germania</a:t>
            </a:r>
          </a:p>
        </p:txBody>
      </p:sp>
      <p:sp>
        <p:nvSpPr>
          <p:cNvPr id="6" name="Freccia a pentagono 5">
            <a:extLst>
              <a:ext uri="{FF2B5EF4-FFF2-40B4-BE49-F238E27FC236}">
                <a16:creationId xmlns:a16="http://schemas.microsoft.com/office/drawing/2014/main" id="{00657085-3FBF-3512-CE81-7A735EFA35DA}"/>
              </a:ext>
            </a:extLst>
          </p:cNvPr>
          <p:cNvSpPr/>
          <p:nvPr/>
        </p:nvSpPr>
        <p:spPr>
          <a:xfrm>
            <a:off x="0" y="1049741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650CB46-0DF4-E6E5-D965-CC8791D74238}"/>
              </a:ext>
            </a:extLst>
          </p:cNvPr>
          <p:cNvSpPr txBox="1"/>
          <p:nvPr/>
        </p:nvSpPr>
        <p:spPr>
          <a:xfrm>
            <a:off x="-464089" y="1225967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5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2EFF393-54E2-D156-04F3-E5B5B748FC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75191" y="3117812"/>
            <a:ext cx="4793618" cy="3387108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19023209-8765-10A3-FD46-3F83687E61C9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34D3D3D-8075-43B5-BF8E-9996218AAE7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83372D60-113C-D549-0FBB-F1B3CAB7439B}"/>
              </a:ext>
            </a:extLst>
          </p:cNvPr>
          <p:cNvSpPr>
            <a:spLocks noChangeAspect="1"/>
          </p:cNvSpPr>
          <p:nvPr/>
        </p:nvSpPr>
        <p:spPr>
          <a:xfrm>
            <a:off x="8647200" y="6358814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DCE357F-D755-CB78-B107-2D476A68918C}"/>
              </a:ext>
            </a:extLst>
          </p:cNvPr>
          <p:cNvSpPr txBox="1"/>
          <p:nvPr/>
        </p:nvSpPr>
        <p:spPr>
          <a:xfrm>
            <a:off x="4448635" y="6487271"/>
            <a:ext cx="54920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Londra, Imperial War Museum/Opera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4179912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067759" y="404813"/>
            <a:ext cx="2535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nazismo in Germania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Il difficile dopoguerra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65530" y="1494736"/>
            <a:ext cx="196691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Alla fine della Prima guerra mondiale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975692" y="1879323"/>
            <a:ext cx="200261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Germania era sconfitta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487276" y="2375041"/>
            <a:ext cx="297455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l’imperatore Guglielmo II fuggì in Olanda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cxnSpLocks/>
            <a:stCxn id="8" idx="2"/>
            <a:endCxn id="9" idx="0"/>
          </p:cNvCxnSpPr>
          <p:nvPr/>
        </p:nvCxnSpPr>
        <p:spPr>
          <a:xfrm flipH="1">
            <a:off x="2974553" y="2168764"/>
            <a:ext cx="2449" cy="20627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221463" y="2782941"/>
            <a:ext cx="19669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9 novembre 1918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1964675" y="3033949"/>
            <a:ext cx="2002619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fu proclamata la REPUBBLICA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1964675" y="3832366"/>
            <a:ext cx="2002619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nuovo Stato prese il nome di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REPUBBLICA DI WEIMER</a:t>
            </a:r>
          </a:p>
        </p:txBody>
      </p:sp>
      <p:cxnSp>
        <p:nvCxnSpPr>
          <p:cNvPr id="16" name="Connettore 2 15"/>
          <p:cNvCxnSpPr>
            <a:cxnSpLocks/>
            <a:stCxn id="9" idx="2"/>
            <a:endCxn id="14" idx="0"/>
          </p:cNvCxnSpPr>
          <p:nvPr/>
        </p:nvCxnSpPr>
        <p:spPr>
          <a:xfrm flipH="1">
            <a:off x="2965985" y="2664482"/>
            <a:ext cx="8568" cy="3694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cxnSpLocks/>
            <a:endCxn id="15" idx="0"/>
          </p:cNvCxnSpPr>
          <p:nvPr/>
        </p:nvCxnSpPr>
        <p:spPr>
          <a:xfrm>
            <a:off x="2965985" y="3521692"/>
            <a:ext cx="0" cy="3106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cxnSpLocks/>
          </p:cNvCxnSpPr>
          <p:nvPr/>
        </p:nvCxnSpPr>
        <p:spPr>
          <a:xfrm>
            <a:off x="3967294" y="3283329"/>
            <a:ext cx="3175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4284794" y="3044966"/>
            <a:ext cx="2002619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 una COSTITUZIONE DEMOCRATICA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4284794" y="3819300"/>
            <a:ext cx="200261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cui si opponeva la vecchia casta militare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6642861" y="3819300"/>
            <a:ext cx="171894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ancora legata ai valori di ordine e autorità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8" name="Connettore 2 27"/>
          <p:cNvCxnSpPr>
            <a:stCxn id="25" idx="2"/>
            <a:endCxn id="26" idx="0"/>
          </p:cNvCxnSpPr>
          <p:nvPr/>
        </p:nvCxnSpPr>
        <p:spPr>
          <a:xfrm>
            <a:off x="5286104" y="3521692"/>
            <a:ext cx="0" cy="2976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cxnSpLocks/>
            <a:stCxn id="26" idx="3"/>
            <a:endCxn id="27" idx="1"/>
          </p:cNvCxnSpPr>
          <p:nvPr/>
        </p:nvCxnSpPr>
        <p:spPr>
          <a:xfrm>
            <a:off x="6287413" y="4057663"/>
            <a:ext cx="35544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4297493" y="4624323"/>
            <a:ext cx="1989919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nacquero i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CORPI FRANCHI</a:t>
            </a:r>
          </a:p>
        </p:txBody>
      </p:sp>
      <p:cxnSp>
        <p:nvCxnSpPr>
          <p:cNvPr id="35" name="Connettore 2 34"/>
          <p:cNvCxnSpPr>
            <a:stCxn id="26" idx="2"/>
            <a:endCxn id="34" idx="0"/>
          </p:cNvCxnSpPr>
          <p:nvPr/>
        </p:nvCxnSpPr>
        <p:spPr>
          <a:xfrm>
            <a:off x="5286104" y="4296026"/>
            <a:ext cx="6349" cy="32829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6642861" y="4624323"/>
            <a:ext cx="171894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organizzazioni militari nostalgiche della guerra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6642861" y="5386323"/>
            <a:ext cx="171894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animate dal culto della violenza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4" name="Connettore 2 43"/>
          <p:cNvCxnSpPr>
            <a:cxnSpLocks/>
            <a:stCxn id="40" idx="2"/>
            <a:endCxn id="41" idx="0"/>
          </p:cNvCxnSpPr>
          <p:nvPr/>
        </p:nvCxnSpPr>
        <p:spPr>
          <a:xfrm>
            <a:off x="7502332" y="5101049"/>
            <a:ext cx="0" cy="2852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/>
          <p:cNvCxnSpPr>
            <a:cxnSpLocks/>
          </p:cNvCxnSpPr>
          <p:nvPr/>
        </p:nvCxnSpPr>
        <p:spPr>
          <a:xfrm>
            <a:off x="7518316" y="5863049"/>
            <a:ext cx="6350" cy="2852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CasellaDiTesto 52"/>
          <p:cNvSpPr txBox="1"/>
          <p:nvPr/>
        </p:nvSpPr>
        <p:spPr>
          <a:xfrm>
            <a:off x="4830743" y="5978063"/>
            <a:ext cx="200261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1919 e il 1922</a:t>
            </a:r>
            <a:endParaRPr lang="it-IT" b="1" dirty="0"/>
          </a:p>
        </p:txBody>
      </p:sp>
      <p:sp>
        <p:nvSpPr>
          <p:cNvPr id="54" name="CasellaDiTesto 53"/>
          <p:cNvSpPr txBox="1"/>
          <p:nvPr/>
        </p:nvSpPr>
        <p:spPr>
          <a:xfrm>
            <a:off x="6655560" y="6148323"/>
            <a:ext cx="171894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commisero 376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assassini politici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2E5C8A1-1A80-569E-1650-18FEAAD4CFDC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1863D46-A6E7-91BB-CA91-854179FA191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E8EDD33-C2D0-5BA3-1B9A-7C051CAF0557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DBFE0866-2EF3-C0DF-8C37-9DE13EF13955}"/>
              </a:ext>
            </a:extLst>
          </p:cNvPr>
          <p:cNvSpPr>
            <a:spLocks noChangeAspect="1"/>
          </p:cNvSpPr>
          <p:nvPr/>
        </p:nvSpPr>
        <p:spPr>
          <a:xfrm>
            <a:off x="8647200" y="6358814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21" name="Connettore 2 30">
            <a:extLst>
              <a:ext uri="{FF2B5EF4-FFF2-40B4-BE49-F238E27FC236}">
                <a16:creationId xmlns:a16="http://schemas.microsoft.com/office/drawing/2014/main" id="{1C1F1337-EDF3-5AFE-8F1B-8A7960290D0C}"/>
              </a:ext>
            </a:extLst>
          </p:cNvPr>
          <p:cNvCxnSpPr>
            <a:cxnSpLocks/>
            <a:stCxn id="34" idx="3"/>
            <a:endCxn id="40" idx="1"/>
          </p:cNvCxnSpPr>
          <p:nvPr/>
        </p:nvCxnSpPr>
        <p:spPr>
          <a:xfrm>
            <a:off x="6287412" y="4862686"/>
            <a:ext cx="35544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8594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54000" y="1242421"/>
            <a:ext cx="22098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24</a:t>
            </a:r>
            <a:r>
              <a:rPr lang="it-IT" dirty="0"/>
              <a:t> </a:t>
            </a:r>
            <a:r>
              <a:rPr lang="it-IT" b="1" dirty="0"/>
              <a:t>febbraio 1920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222500" y="1445995"/>
            <a:ext cx="2002619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 fondato il PARTITO NAZIONALSOCIALISTA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610100" y="1539637"/>
            <a:ext cx="2002619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animato da Adolf Hitler</a:t>
            </a: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4225119" y="1684358"/>
            <a:ext cx="38498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2222500" y="1922721"/>
            <a:ext cx="1961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che si basava su questi punti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4063999" y="2199720"/>
            <a:ext cx="1943101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lotta alla democrazia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4063999" y="2605488"/>
            <a:ext cx="3032126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cancellazione dei trattati di Versailles 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4063999" y="3003176"/>
            <a:ext cx="2336801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avvio di una politica di riarmo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4063999" y="3395644"/>
            <a:ext cx="2336801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RAZZISMO e ANTISEMITISMO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6816838" y="3211967"/>
            <a:ext cx="2160531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difesa della “razza ariana” e lotta contro i nemici interni, soprattutto gli ebrei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9" name="Connettore 2 18"/>
          <p:cNvCxnSpPr>
            <a:cxnSpLocks/>
          </p:cNvCxnSpPr>
          <p:nvPr/>
        </p:nvCxnSpPr>
        <p:spPr>
          <a:xfrm>
            <a:off x="6417860" y="3534057"/>
            <a:ext cx="416038" cy="449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1 21"/>
          <p:cNvCxnSpPr>
            <a:cxnSpLocks/>
            <a:stCxn id="13" idx="2"/>
          </p:cNvCxnSpPr>
          <p:nvPr/>
        </p:nvCxnSpPr>
        <p:spPr>
          <a:xfrm>
            <a:off x="3203410" y="2199720"/>
            <a:ext cx="0" cy="1340645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endCxn id="17" idx="1"/>
          </p:cNvCxnSpPr>
          <p:nvPr/>
        </p:nvCxnSpPr>
        <p:spPr>
          <a:xfrm>
            <a:off x="3203410" y="3540365"/>
            <a:ext cx="86058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>
            <a:off x="3203410" y="3147897"/>
            <a:ext cx="86058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>
            <a:off x="3203410" y="2768949"/>
            <a:ext cx="86058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/>
          <p:nvPr/>
        </p:nvCxnSpPr>
        <p:spPr>
          <a:xfrm>
            <a:off x="3203410" y="2362549"/>
            <a:ext cx="86058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641431" y="3718620"/>
            <a:ext cx="22098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novembre 1923</a:t>
            </a:r>
            <a:endParaRPr lang="it-IT" b="1" dirty="0"/>
          </a:p>
        </p:txBody>
      </p:sp>
      <p:sp>
        <p:nvSpPr>
          <p:cNvPr id="35" name="CasellaDiTesto 34"/>
          <p:cNvSpPr txBox="1"/>
          <p:nvPr/>
        </p:nvSpPr>
        <p:spPr>
          <a:xfrm>
            <a:off x="2609931" y="3934894"/>
            <a:ext cx="2387600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Partito nazionalsocialista tentò un colpo di Stato a Monaco di Baviera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5300800" y="4122179"/>
            <a:ext cx="133503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 sventato</a:t>
            </a:r>
          </a:p>
        </p:txBody>
      </p:sp>
      <p:cxnSp>
        <p:nvCxnSpPr>
          <p:cNvPr id="37" name="Connettore 2 36"/>
          <p:cNvCxnSpPr>
            <a:stCxn id="35" idx="3"/>
            <a:endCxn id="36" idx="1"/>
          </p:cNvCxnSpPr>
          <p:nvPr/>
        </p:nvCxnSpPr>
        <p:spPr>
          <a:xfrm>
            <a:off x="4997531" y="4266900"/>
            <a:ext cx="30326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6974750" y="4122179"/>
            <a:ext cx="200261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Hitler fu arrestato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6974750" y="4706379"/>
            <a:ext cx="2002619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carcere scrisse la prima parte del </a:t>
            </a:r>
            <a:r>
              <a:rPr lang="it-IT" sz="1100" b="1" i="1" dirty="0" err="1">
                <a:solidFill>
                  <a:srgbClr val="000000"/>
                </a:solidFill>
                <a:latin typeface="Arial"/>
                <a:cs typeface="Arial"/>
              </a:rPr>
              <a:t>Mein</a:t>
            </a:r>
            <a:r>
              <a:rPr lang="it-IT" sz="1100" b="1" i="1" dirty="0">
                <a:solidFill>
                  <a:srgbClr val="000000"/>
                </a:solidFill>
                <a:latin typeface="Arial"/>
                <a:cs typeface="Arial"/>
              </a:rPr>
              <a:t> Kampf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, “La mia battaglia”</a:t>
            </a:r>
          </a:p>
        </p:txBody>
      </p:sp>
      <p:cxnSp>
        <p:nvCxnSpPr>
          <p:cNvPr id="43" name="Connettore 2 42"/>
          <p:cNvCxnSpPr>
            <a:stCxn id="36" idx="3"/>
            <a:endCxn id="41" idx="1"/>
          </p:cNvCxnSpPr>
          <p:nvPr/>
        </p:nvCxnSpPr>
        <p:spPr>
          <a:xfrm>
            <a:off x="6635832" y="4266900"/>
            <a:ext cx="33891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>
            <a:stCxn id="41" idx="2"/>
            <a:endCxn id="42" idx="0"/>
          </p:cNvCxnSpPr>
          <p:nvPr/>
        </p:nvCxnSpPr>
        <p:spPr>
          <a:xfrm>
            <a:off x="7976060" y="4411620"/>
            <a:ext cx="0" cy="2947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magine 10">
            <a:extLst>
              <a:ext uri="{FF2B5EF4-FFF2-40B4-BE49-F238E27FC236}">
                <a16:creationId xmlns:a16="http://schemas.microsoft.com/office/drawing/2014/main" id="{8F746038-F6B9-1E2D-3572-FA16EDDC5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576" y="4351275"/>
            <a:ext cx="1482887" cy="2512671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519A846B-581E-C881-F364-92CFD8C5250A}"/>
              </a:ext>
            </a:extLst>
          </p:cNvPr>
          <p:cNvSpPr/>
          <p:nvPr/>
        </p:nvSpPr>
        <p:spPr>
          <a:xfrm>
            <a:off x="5067759" y="404813"/>
            <a:ext cx="2535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nazismo in Germania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83598D2-C785-41B7-56D0-BE20F2CB23F6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E4F00E7-B85E-BB7E-F8D1-D7E7E7D58B9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43717C6C-EB6F-434D-E09A-A3142314A7E0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1624DE46-E0F8-C21D-7C64-A8BE7F2751EC}"/>
              </a:ext>
            </a:extLst>
          </p:cNvPr>
          <p:cNvSpPr>
            <a:spLocks noChangeAspect="1"/>
          </p:cNvSpPr>
          <p:nvPr/>
        </p:nvSpPr>
        <p:spPr>
          <a:xfrm>
            <a:off x="8647200" y="6358814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28E553B-C097-F60E-89D9-AA794BDEC32C}"/>
              </a:ext>
            </a:extLst>
          </p:cNvPr>
          <p:cNvSpPr txBox="1"/>
          <p:nvPr/>
        </p:nvSpPr>
        <p:spPr>
          <a:xfrm>
            <a:off x="1358900" y="6692350"/>
            <a:ext cx="34493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3257254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24619" y="1422878"/>
            <a:ext cx="200261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Germania c’erano tre schieramenti politici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616199" y="1082120"/>
            <a:ext cx="1320801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estrema destra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250519" y="1082120"/>
            <a:ext cx="200261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Partito nazionalsocialista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616199" y="1523961"/>
            <a:ext cx="1320801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centro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250519" y="1523961"/>
            <a:ext cx="406798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Partito socialdemocratico, Partito liberale, Partito cattolico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616199" y="1986182"/>
            <a:ext cx="1320801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estrema sinistra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250519" y="1986182"/>
            <a:ext cx="200261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Partito comunista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2 12"/>
          <p:cNvCxnSpPr>
            <a:stCxn id="6" idx="3"/>
            <a:endCxn id="11" idx="1"/>
          </p:cNvCxnSpPr>
          <p:nvPr/>
        </p:nvCxnSpPr>
        <p:spPr>
          <a:xfrm>
            <a:off x="2227238" y="1661241"/>
            <a:ext cx="388961" cy="4696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6" idx="3"/>
            <a:endCxn id="9" idx="1"/>
          </p:cNvCxnSpPr>
          <p:nvPr/>
        </p:nvCxnSpPr>
        <p:spPr>
          <a:xfrm>
            <a:off x="2227238" y="1661241"/>
            <a:ext cx="388961" cy="744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6" idx="3"/>
            <a:endCxn id="7" idx="1"/>
          </p:cNvCxnSpPr>
          <p:nvPr/>
        </p:nvCxnSpPr>
        <p:spPr>
          <a:xfrm flipV="1">
            <a:off x="2227238" y="1226841"/>
            <a:ext cx="388961" cy="4344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stCxn id="11" idx="3"/>
            <a:endCxn id="12" idx="1"/>
          </p:cNvCxnSpPr>
          <p:nvPr/>
        </p:nvCxnSpPr>
        <p:spPr>
          <a:xfrm>
            <a:off x="3937000" y="2130903"/>
            <a:ext cx="31351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stCxn id="9" idx="3"/>
            <a:endCxn id="10" idx="1"/>
          </p:cNvCxnSpPr>
          <p:nvPr/>
        </p:nvCxnSpPr>
        <p:spPr>
          <a:xfrm>
            <a:off x="3937000" y="1668682"/>
            <a:ext cx="31351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stCxn id="7" idx="3"/>
            <a:endCxn id="8" idx="1"/>
          </p:cNvCxnSpPr>
          <p:nvPr/>
        </p:nvCxnSpPr>
        <p:spPr>
          <a:xfrm>
            <a:off x="3937000" y="1226841"/>
            <a:ext cx="31351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224619" y="2861195"/>
            <a:ext cx="220980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1920 e il 1930</a:t>
            </a:r>
            <a:endParaRPr lang="it-IT" b="1" dirty="0"/>
          </a:p>
        </p:txBody>
      </p:sp>
      <p:sp>
        <p:nvSpPr>
          <p:cNvPr id="32" name="CasellaDiTesto 31"/>
          <p:cNvSpPr txBox="1"/>
          <p:nvPr/>
        </p:nvSpPr>
        <p:spPr>
          <a:xfrm>
            <a:off x="2299457" y="2963351"/>
            <a:ext cx="200261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Germania visse una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grave crisi economica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2880982" y="3442900"/>
            <a:ext cx="8528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causata da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3937000" y="3719899"/>
            <a:ext cx="21971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forte indennizzo di guerra imposto dalle potenze vincitrici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6511119" y="3630999"/>
            <a:ext cx="1972481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fronteggiare il debito fu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stampata una grande quantità di cartamoneta</a:t>
            </a:r>
          </a:p>
        </p:txBody>
      </p:sp>
      <p:cxnSp>
        <p:nvCxnSpPr>
          <p:cNvPr id="36" name="Connettore 2 35"/>
          <p:cNvCxnSpPr>
            <a:stCxn id="34" idx="3"/>
            <a:endCxn id="35" idx="1"/>
          </p:cNvCxnSpPr>
          <p:nvPr/>
        </p:nvCxnSpPr>
        <p:spPr>
          <a:xfrm>
            <a:off x="6134100" y="3958262"/>
            <a:ext cx="377019" cy="47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6500102" y="4613037"/>
            <a:ext cx="2002619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generando una fortissima INFLAZIONE</a:t>
            </a:r>
          </a:p>
        </p:txBody>
      </p:sp>
      <p:cxnSp>
        <p:nvCxnSpPr>
          <p:cNvPr id="40" name="Connettore 2 39"/>
          <p:cNvCxnSpPr>
            <a:stCxn id="35" idx="2"/>
            <a:endCxn id="39" idx="0"/>
          </p:cNvCxnSpPr>
          <p:nvPr/>
        </p:nvCxnSpPr>
        <p:spPr>
          <a:xfrm>
            <a:off x="7497360" y="4295011"/>
            <a:ext cx="4052" cy="3180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/>
          <p:cNvSpPr txBox="1"/>
          <p:nvPr/>
        </p:nvSpPr>
        <p:spPr>
          <a:xfrm>
            <a:off x="3937001" y="5500924"/>
            <a:ext cx="21971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effetti della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crisi del </a:t>
            </a:r>
            <a:r>
              <a:rPr lang="fr-FR" sz="1100" b="1" dirty="0">
                <a:solidFill>
                  <a:srgbClr val="000000"/>
                </a:solidFill>
                <a:latin typeface="Arial"/>
                <a:cs typeface="Arial"/>
              </a:rPr>
              <a:t>’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29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iniziata negli Stati Uniti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5" name="Connettore 1 44"/>
          <p:cNvCxnSpPr>
            <a:cxnSpLocks/>
            <a:stCxn id="33" idx="2"/>
          </p:cNvCxnSpPr>
          <p:nvPr/>
        </p:nvCxnSpPr>
        <p:spPr>
          <a:xfrm>
            <a:off x="3307391" y="3719899"/>
            <a:ext cx="0" cy="2019388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/>
          <p:cNvCxnSpPr/>
          <p:nvPr/>
        </p:nvCxnSpPr>
        <p:spPr>
          <a:xfrm>
            <a:off x="3307392" y="3963005"/>
            <a:ext cx="629608" cy="85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e 50"/>
          <p:cNvSpPr>
            <a:spLocks noChangeAspect="1"/>
          </p:cNvSpPr>
          <p:nvPr/>
        </p:nvSpPr>
        <p:spPr>
          <a:xfrm>
            <a:off x="8647200" y="6358814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0B070B2-2A5B-723A-4718-C86A62A01964}"/>
              </a:ext>
            </a:extLst>
          </p:cNvPr>
          <p:cNvSpPr/>
          <p:nvPr/>
        </p:nvSpPr>
        <p:spPr>
          <a:xfrm>
            <a:off x="5067759" y="404813"/>
            <a:ext cx="2535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nazismo in Germania</a:t>
            </a:r>
            <a:endParaRPr lang="it-IT" dirty="0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5519377-DDDA-6724-7DBC-7EA903F5BB1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164948A-4F99-263D-1084-E734BDD3AAD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9D7ED861-74C8-B433-B9D1-3FA062C9C26A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cxnSp>
        <p:nvCxnSpPr>
          <p:cNvPr id="26" name="Connettore 2 49">
            <a:extLst>
              <a:ext uri="{FF2B5EF4-FFF2-40B4-BE49-F238E27FC236}">
                <a16:creationId xmlns:a16="http://schemas.microsoft.com/office/drawing/2014/main" id="{8F7CA00F-C50F-520D-473C-FBC9B9137EB4}"/>
              </a:ext>
            </a:extLst>
          </p:cNvPr>
          <p:cNvCxnSpPr/>
          <p:nvPr/>
        </p:nvCxnSpPr>
        <p:spPr>
          <a:xfrm>
            <a:off x="3307391" y="5730726"/>
            <a:ext cx="629608" cy="85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553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L’avvento del nazismo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24619" y="1948688"/>
            <a:ext cx="154068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Dopo il 1929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634319" y="2191541"/>
            <a:ext cx="200261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Partito nazionalsocialista si rafforzò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009219" y="1803967"/>
            <a:ext cx="200261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fondò un proprio quotidiano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009219" y="2279127"/>
            <a:ext cx="142638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creò proprie milizie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5775324" y="2191541"/>
            <a:ext cx="2886076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le più importanti furono le SS (</a:t>
            </a:r>
            <a:r>
              <a:rPr lang="it-IT" sz="1100" b="1" i="1" dirty="0" err="1">
                <a:solidFill>
                  <a:srgbClr val="FFFFFF"/>
                </a:solidFill>
                <a:latin typeface="Arial"/>
                <a:cs typeface="Arial"/>
              </a:rPr>
              <a:t>Schutzstaffeln</a:t>
            </a:r>
            <a:r>
              <a:rPr lang="it-IT" sz="1100" b="1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“truppe di protezione”)</a:t>
            </a:r>
          </a:p>
        </p:txBody>
      </p:sp>
      <p:cxnSp>
        <p:nvCxnSpPr>
          <p:cNvPr id="12" name="Connettore 2 11"/>
          <p:cNvCxnSpPr>
            <a:stCxn id="10" idx="3"/>
            <a:endCxn id="11" idx="1"/>
          </p:cNvCxnSpPr>
          <p:nvPr/>
        </p:nvCxnSpPr>
        <p:spPr>
          <a:xfrm>
            <a:off x="5435600" y="2423848"/>
            <a:ext cx="339724" cy="605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4009219" y="2781867"/>
            <a:ext cx="268368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ottenne finanziamenti dagli industriali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6" name="Connettore 2 15"/>
          <p:cNvCxnSpPr>
            <a:stCxn id="8" idx="3"/>
            <a:endCxn id="10" idx="1"/>
          </p:cNvCxnSpPr>
          <p:nvPr/>
        </p:nvCxnSpPr>
        <p:spPr>
          <a:xfrm flipV="1">
            <a:off x="3636938" y="2423848"/>
            <a:ext cx="372281" cy="605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8" idx="3"/>
            <a:endCxn id="9" idx="1"/>
          </p:cNvCxnSpPr>
          <p:nvPr/>
        </p:nvCxnSpPr>
        <p:spPr>
          <a:xfrm flipV="1">
            <a:off x="3636938" y="1948688"/>
            <a:ext cx="372281" cy="48121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stCxn id="8" idx="3"/>
            <a:endCxn id="15" idx="1"/>
          </p:cNvCxnSpPr>
          <p:nvPr/>
        </p:nvCxnSpPr>
        <p:spPr>
          <a:xfrm>
            <a:off x="3636938" y="2429904"/>
            <a:ext cx="372281" cy="49668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224619" y="3289784"/>
            <a:ext cx="154068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1932</a:t>
            </a:r>
            <a:endParaRPr lang="it-IT" b="1" dirty="0"/>
          </a:p>
        </p:txBody>
      </p:sp>
      <p:sp>
        <p:nvSpPr>
          <p:cNvPr id="29" name="CasellaDiTesto 28"/>
          <p:cNvSpPr txBox="1"/>
          <p:nvPr/>
        </p:nvSpPr>
        <p:spPr>
          <a:xfrm>
            <a:off x="1634319" y="3485582"/>
            <a:ext cx="200261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furono le elezioni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984123" y="3391940"/>
            <a:ext cx="2002619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Partito nazista ottenne la maggioranza dei voti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6296024" y="3391940"/>
            <a:ext cx="2365376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Hitler fu incaricato di formare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il governo</a:t>
            </a:r>
          </a:p>
        </p:txBody>
      </p:sp>
      <p:cxnSp>
        <p:nvCxnSpPr>
          <p:cNvPr id="34" name="Connettore 2 33"/>
          <p:cNvCxnSpPr/>
          <p:nvPr/>
        </p:nvCxnSpPr>
        <p:spPr>
          <a:xfrm flipV="1">
            <a:off x="5923743" y="3625522"/>
            <a:ext cx="372281" cy="605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6296025" y="4130642"/>
            <a:ext cx="236537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formò un governo con altri partiti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6" name="Connettore 2 35"/>
          <p:cNvCxnSpPr>
            <a:stCxn id="31" idx="2"/>
            <a:endCxn id="35" idx="0"/>
          </p:cNvCxnSpPr>
          <p:nvPr/>
        </p:nvCxnSpPr>
        <p:spPr>
          <a:xfrm>
            <a:off x="7478712" y="3868666"/>
            <a:ext cx="1" cy="26197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/>
          <p:cNvSpPr txBox="1"/>
          <p:nvPr/>
        </p:nvSpPr>
        <p:spPr>
          <a:xfrm>
            <a:off x="224619" y="4385195"/>
            <a:ext cx="1540681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27 febbraio 1933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1634319" y="4725714"/>
            <a:ext cx="2002619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il Parlamento (</a:t>
            </a:r>
            <a:r>
              <a:rPr lang="it-IT" sz="1100" b="1" i="1" dirty="0" err="1">
                <a:solidFill>
                  <a:schemeClr val="bg1"/>
                </a:solidFill>
                <a:latin typeface="Arial"/>
                <a:cs typeface="Arial"/>
              </a:rPr>
              <a:t>Reichstag</a:t>
            </a:r>
            <a:r>
              <a:rPr lang="it-IT" sz="1100" b="1" i="1" dirty="0">
                <a:solidFill>
                  <a:schemeClr val="bg1"/>
                </a:solidFill>
                <a:latin typeface="Arial"/>
                <a:cs typeface="Arial"/>
              </a:rPr>
              <a:t>) </a:t>
            </a: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 fu incendiato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3993648" y="4725714"/>
            <a:ext cx="1993094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 responsabilità fu attribuita ai comunisti</a:t>
            </a:r>
          </a:p>
        </p:txBody>
      </p:sp>
      <p:cxnSp>
        <p:nvCxnSpPr>
          <p:cNvPr id="43" name="Connettore 2 42"/>
          <p:cNvCxnSpPr>
            <a:cxnSpLocks/>
            <a:stCxn id="41" idx="3"/>
            <a:endCxn id="42" idx="1"/>
          </p:cNvCxnSpPr>
          <p:nvPr/>
        </p:nvCxnSpPr>
        <p:spPr>
          <a:xfrm>
            <a:off x="3636938" y="4964077"/>
            <a:ext cx="35671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/>
          <p:cNvSpPr txBox="1"/>
          <p:nvPr/>
        </p:nvSpPr>
        <p:spPr>
          <a:xfrm>
            <a:off x="224619" y="5426595"/>
            <a:ext cx="1540681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</a:t>
            </a:r>
            <a:r>
              <a:rPr lang="it-IT"/>
              <a:t>l </a:t>
            </a:r>
            <a:r>
              <a:rPr lang="it-IT" b="1" dirty="0"/>
              <a:t>28 febbraio 1933</a:t>
            </a:r>
          </a:p>
        </p:txBody>
      </p:sp>
      <p:sp>
        <p:nvSpPr>
          <p:cNvPr id="47" name="CasellaDiTesto 46"/>
          <p:cNvSpPr txBox="1"/>
          <p:nvPr/>
        </p:nvSpPr>
        <p:spPr>
          <a:xfrm>
            <a:off x="1634319" y="5767114"/>
            <a:ext cx="2002619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furono emanate leggi eccezionali</a:t>
            </a:r>
          </a:p>
        </p:txBody>
      </p:sp>
      <p:sp>
        <p:nvSpPr>
          <p:cNvPr id="48" name="CasellaDiTesto 47"/>
          <p:cNvSpPr txBox="1"/>
          <p:nvPr/>
        </p:nvSpPr>
        <p:spPr>
          <a:xfrm>
            <a:off x="3930649" y="5860756"/>
            <a:ext cx="268368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resero nulla la Costituzione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9" name="Connettore 2 48"/>
          <p:cNvCxnSpPr>
            <a:stCxn id="41" idx="2"/>
            <a:endCxn id="47" idx="0"/>
          </p:cNvCxnSpPr>
          <p:nvPr/>
        </p:nvCxnSpPr>
        <p:spPr>
          <a:xfrm>
            <a:off x="2635629" y="5202440"/>
            <a:ext cx="0" cy="5646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CasellaDiTesto 51"/>
          <p:cNvSpPr txBox="1"/>
          <p:nvPr/>
        </p:nvSpPr>
        <p:spPr>
          <a:xfrm>
            <a:off x="6461543" y="4725714"/>
            <a:ext cx="196850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accusati di attentare alla sicurezza dello Stato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3" name="Connettore 2 52"/>
          <p:cNvCxnSpPr>
            <a:cxnSpLocks/>
            <a:stCxn id="42" idx="3"/>
            <a:endCxn id="52" idx="1"/>
          </p:cNvCxnSpPr>
          <p:nvPr/>
        </p:nvCxnSpPr>
        <p:spPr>
          <a:xfrm>
            <a:off x="5986742" y="4964077"/>
            <a:ext cx="4748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1 56"/>
          <p:cNvCxnSpPr>
            <a:cxnSpLocks/>
            <a:stCxn id="52" idx="2"/>
          </p:cNvCxnSpPr>
          <p:nvPr/>
        </p:nvCxnSpPr>
        <p:spPr>
          <a:xfrm>
            <a:off x="7445794" y="5202440"/>
            <a:ext cx="0" cy="80303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/>
          <p:cNvCxnSpPr>
            <a:cxnSpLocks/>
            <a:endCxn id="48" idx="3"/>
          </p:cNvCxnSpPr>
          <p:nvPr/>
        </p:nvCxnSpPr>
        <p:spPr>
          <a:xfrm flipH="1">
            <a:off x="6614330" y="6005477"/>
            <a:ext cx="83146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/>
          <p:nvPr/>
        </p:nvCxnSpPr>
        <p:spPr>
          <a:xfrm>
            <a:off x="3642882" y="6005477"/>
            <a:ext cx="29371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Ovale 62"/>
          <p:cNvSpPr>
            <a:spLocks noChangeAspect="1"/>
          </p:cNvSpPr>
          <p:nvPr/>
        </p:nvSpPr>
        <p:spPr>
          <a:xfrm>
            <a:off x="8647200" y="6358814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cxnSp>
        <p:nvCxnSpPr>
          <p:cNvPr id="64" name="Connettore 2 63"/>
          <p:cNvCxnSpPr>
            <a:stCxn id="29" idx="2"/>
            <a:endCxn id="41" idx="0"/>
          </p:cNvCxnSpPr>
          <p:nvPr/>
        </p:nvCxnSpPr>
        <p:spPr>
          <a:xfrm>
            <a:off x="2635629" y="3775023"/>
            <a:ext cx="0" cy="95069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ttangolo 12">
            <a:extLst>
              <a:ext uri="{FF2B5EF4-FFF2-40B4-BE49-F238E27FC236}">
                <a16:creationId xmlns:a16="http://schemas.microsoft.com/office/drawing/2014/main" id="{24174D9E-E7E8-CA29-CA34-0D6F34DB37AD}"/>
              </a:ext>
            </a:extLst>
          </p:cNvPr>
          <p:cNvSpPr/>
          <p:nvPr/>
        </p:nvSpPr>
        <p:spPr>
          <a:xfrm>
            <a:off x="5067759" y="404813"/>
            <a:ext cx="2535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nazismo in Germania</a:t>
            </a:r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6D37471-2F08-59AA-6B85-D4071444AEFC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E94DAC4-B52A-D5E5-720F-5E02DD04F32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650C53F-22FE-2AA5-5861-6842B179AC07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cxnSp>
        <p:nvCxnSpPr>
          <p:cNvPr id="33" name="Connettore 2 42">
            <a:extLst>
              <a:ext uri="{FF2B5EF4-FFF2-40B4-BE49-F238E27FC236}">
                <a16:creationId xmlns:a16="http://schemas.microsoft.com/office/drawing/2014/main" id="{75FF3E58-CC10-1265-F2BD-6B61405952F0}"/>
              </a:ext>
            </a:extLst>
          </p:cNvPr>
          <p:cNvCxnSpPr>
            <a:cxnSpLocks/>
          </p:cNvCxnSpPr>
          <p:nvPr/>
        </p:nvCxnSpPr>
        <p:spPr>
          <a:xfrm>
            <a:off x="3627413" y="3625522"/>
            <a:ext cx="35671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676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24619" y="1019695"/>
            <a:ext cx="154068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14 luglio 1933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634319" y="1285328"/>
            <a:ext cx="2002619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iniziò la dittatura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970393" y="1285328"/>
            <a:ext cx="3941708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con una legge che mise fine allo Stato democratico</a:t>
            </a: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3636938" y="1430049"/>
            <a:ext cx="3334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1634319" y="1948348"/>
            <a:ext cx="200261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Stato totalitario nazista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ebbe queste caratteristiche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2 12"/>
          <p:cNvCxnSpPr>
            <a:stCxn id="7" idx="2"/>
            <a:endCxn id="12" idx="0"/>
          </p:cNvCxnSpPr>
          <p:nvPr/>
        </p:nvCxnSpPr>
        <p:spPr>
          <a:xfrm>
            <a:off x="2635629" y="1574769"/>
            <a:ext cx="0" cy="3735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3260725" y="2546353"/>
            <a:ext cx="146367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Hitler, il </a:t>
            </a:r>
            <a:r>
              <a:rPr lang="it-IT" sz="1100" i="1" dirty="0">
                <a:solidFill>
                  <a:srgbClr val="000000"/>
                </a:solidFill>
                <a:latin typeface="Arial"/>
                <a:cs typeface="Arial"/>
              </a:rPr>
              <a:t>Führer,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5302249" y="1902796"/>
            <a:ext cx="236537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capo del Partito nazionalsocialista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5302249" y="2275965"/>
            <a:ext cx="121285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cancelliere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5302249" y="2656667"/>
            <a:ext cx="208915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Presidente della Repubblica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5302249" y="3054353"/>
            <a:ext cx="132715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capo dell’esercito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20"/>
          <p:cNvCxnSpPr>
            <a:stCxn id="16" idx="3"/>
            <a:endCxn id="17" idx="1"/>
          </p:cNvCxnSpPr>
          <p:nvPr/>
        </p:nvCxnSpPr>
        <p:spPr>
          <a:xfrm flipV="1">
            <a:off x="4724400" y="2047517"/>
            <a:ext cx="577849" cy="64355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>
            <a:stCxn id="16" idx="3"/>
            <a:endCxn id="18" idx="1"/>
          </p:cNvCxnSpPr>
          <p:nvPr/>
        </p:nvCxnSpPr>
        <p:spPr>
          <a:xfrm flipV="1">
            <a:off x="4724400" y="2420686"/>
            <a:ext cx="577849" cy="2703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stCxn id="16" idx="3"/>
            <a:endCxn id="19" idx="1"/>
          </p:cNvCxnSpPr>
          <p:nvPr/>
        </p:nvCxnSpPr>
        <p:spPr>
          <a:xfrm>
            <a:off x="4724400" y="2691074"/>
            <a:ext cx="577849" cy="11031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stCxn id="16" idx="3"/>
            <a:endCxn id="20" idx="1"/>
          </p:cNvCxnSpPr>
          <p:nvPr/>
        </p:nvCxnSpPr>
        <p:spPr>
          <a:xfrm>
            <a:off x="4724400" y="2691074"/>
            <a:ext cx="577849" cy="5080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3260724" y="3486153"/>
            <a:ext cx="383540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Parlamento c’erano solo esponenti del Partito nazista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3260725" y="3830088"/>
            <a:ext cx="383540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ammesso solo il sindacato nazista: il Fronte del lavoro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3260725" y="4229106"/>
            <a:ext cx="413067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polizia segreta,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Gestapo</a:t>
            </a:r>
            <a:r>
              <a:rPr lang="it-IT" sz="1100" b="1" i="1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le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SS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ebbero un potere enorme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3260724" y="4616453"/>
            <a:ext cx="543877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creato un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Tribunale speciale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giudicare le persone sospettate di antinazismo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3260726" y="5010153"/>
            <a:ext cx="38354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oppositori politici furono internati in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campi di prigionia 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3260725" y="5403853"/>
            <a:ext cx="383540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giovani furono inquadrati nella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Gioventù Hitleriana</a:t>
            </a:r>
          </a:p>
        </p:txBody>
      </p:sp>
      <p:cxnSp>
        <p:nvCxnSpPr>
          <p:cNvPr id="40" name="Connettore 1 39"/>
          <p:cNvCxnSpPr>
            <a:stCxn id="12" idx="2"/>
          </p:cNvCxnSpPr>
          <p:nvPr/>
        </p:nvCxnSpPr>
        <p:spPr>
          <a:xfrm>
            <a:off x="2635629" y="2425074"/>
            <a:ext cx="0" cy="312482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endCxn id="38" idx="1"/>
          </p:cNvCxnSpPr>
          <p:nvPr/>
        </p:nvCxnSpPr>
        <p:spPr>
          <a:xfrm flipV="1">
            <a:off x="2635629" y="5548574"/>
            <a:ext cx="625096" cy="13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/>
          <p:nvPr/>
        </p:nvCxnSpPr>
        <p:spPr>
          <a:xfrm flipV="1">
            <a:off x="2635629" y="5154874"/>
            <a:ext cx="625096" cy="13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/>
          <p:nvPr/>
        </p:nvCxnSpPr>
        <p:spPr>
          <a:xfrm flipV="1">
            <a:off x="2635629" y="4761174"/>
            <a:ext cx="625096" cy="13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/>
          <p:nvPr/>
        </p:nvCxnSpPr>
        <p:spPr>
          <a:xfrm flipV="1">
            <a:off x="2635629" y="4392874"/>
            <a:ext cx="625096" cy="13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/>
          <p:nvPr/>
        </p:nvCxnSpPr>
        <p:spPr>
          <a:xfrm flipV="1">
            <a:off x="2635628" y="4011874"/>
            <a:ext cx="625096" cy="13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/>
          <p:nvPr/>
        </p:nvCxnSpPr>
        <p:spPr>
          <a:xfrm flipV="1">
            <a:off x="2635629" y="3643574"/>
            <a:ext cx="625096" cy="13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/>
          <p:cNvCxnSpPr/>
          <p:nvPr/>
        </p:nvCxnSpPr>
        <p:spPr>
          <a:xfrm flipV="1">
            <a:off x="2635628" y="2720168"/>
            <a:ext cx="625096" cy="13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e 50"/>
          <p:cNvSpPr>
            <a:spLocks noChangeAspect="1"/>
          </p:cNvSpPr>
          <p:nvPr/>
        </p:nvSpPr>
        <p:spPr>
          <a:xfrm>
            <a:off x="8647200" y="6358814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9244DB0-AB00-A1F9-6D3E-916505046739}"/>
              </a:ext>
            </a:extLst>
          </p:cNvPr>
          <p:cNvSpPr/>
          <p:nvPr/>
        </p:nvSpPr>
        <p:spPr>
          <a:xfrm>
            <a:off x="5067759" y="404813"/>
            <a:ext cx="2535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nazismo in Germania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6273437-FFF7-BAA2-9DE2-B48AD1B8D336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60B351C-3537-BA3B-E465-FCC1A844951C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5D2B662-7F0A-A2B2-673D-12E1E3950793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</p:spTree>
    <p:extLst>
      <p:ext uri="{BB962C8B-B14F-4D97-AF65-F5344CB8AC3E}">
        <p14:creationId xmlns:p14="http://schemas.microsoft.com/office/powerpoint/2010/main" val="1641745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99219" y="1300648"/>
            <a:ext cx="200261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ottenere consenso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755900" y="1207005"/>
            <a:ext cx="25019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 creato un ministero per la PROPAGANDA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832704" y="1297996"/>
            <a:ext cx="2526841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affidato a JOSEPH GOEBBLES 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853850" y="1872148"/>
            <a:ext cx="394725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giornali, radio e cinema furono usati per avere consenso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853849" y="2265848"/>
            <a:ext cx="243595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imposta una censura totale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853849" y="2661231"/>
            <a:ext cx="303421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libri considerati pericolosi furono bruciati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1 12"/>
          <p:cNvCxnSpPr>
            <a:stCxn id="7" idx="2"/>
          </p:cNvCxnSpPr>
          <p:nvPr/>
        </p:nvCxnSpPr>
        <p:spPr>
          <a:xfrm>
            <a:off x="4006850" y="1683731"/>
            <a:ext cx="0" cy="1133238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stCxn id="7" idx="3"/>
            <a:endCxn id="8" idx="1"/>
          </p:cNvCxnSpPr>
          <p:nvPr/>
        </p:nvCxnSpPr>
        <p:spPr>
          <a:xfrm flipV="1">
            <a:off x="5257800" y="1442717"/>
            <a:ext cx="574904" cy="265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cxnSpLocks/>
            <a:endCxn id="11" idx="1"/>
          </p:cNvCxnSpPr>
          <p:nvPr/>
        </p:nvCxnSpPr>
        <p:spPr>
          <a:xfrm>
            <a:off x="4006850" y="2805952"/>
            <a:ext cx="8469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>
            <a:off x="4006850" y="2397869"/>
            <a:ext cx="8469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/>
          <p:nvPr/>
        </p:nvCxnSpPr>
        <p:spPr>
          <a:xfrm>
            <a:off x="4006850" y="2016869"/>
            <a:ext cx="8469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199219" y="3535848"/>
            <a:ext cx="200261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risollevare l’economia e avviare il riarmo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3" name="Connettore 2 42"/>
          <p:cNvCxnSpPr>
            <a:stCxn id="6" idx="3"/>
            <a:endCxn id="7" idx="1"/>
          </p:cNvCxnSpPr>
          <p:nvPr/>
        </p:nvCxnSpPr>
        <p:spPr>
          <a:xfrm flipV="1">
            <a:off x="2201838" y="1445368"/>
            <a:ext cx="554062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CasellaDiTesto 46"/>
          <p:cNvSpPr txBox="1"/>
          <p:nvPr/>
        </p:nvSpPr>
        <p:spPr>
          <a:xfrm>
            <a:off x="2880225" y="3391127"/>
            <a:ext cx="321309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avviato un programma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autarchia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6348357" y="3297215"/>
            <a:ext cx="190492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la produzione nazionale dei beni di base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0" name="Connettore 2 49"/>
          <p:cNvCxnSpPr>
            <a:cxnSpLocks/>
            <a:endCxn id="49" idx="1"/>
          </p:cNvCxnSpPr>
          <p:nvPr/>
        </p:nvCxnSpPr>
        <p:spPr>
          <a:xfrm>
            <a:off x="6087735" y="3535578"/>
            <a:ext cx="26062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CasellaDiTesto 52"/>
          <p:cNvSpPr txBox="1"/>
          <p:nvPr/>
        </p:nvSpPr>
        <p:spPr>
          <a:xfrm>
            <a:off x="2880225" y="3867853"/>
            <a:ext cx="321310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industrie belliche lavorarono a pieno ritmo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5" name="CasellaDiTesto 54"/>
          <p:cNvSpPr txBox="1"/>
          <p:nvPr/>
        </p:nvSpPr>
        <p:spPr>
          <a:xfrm>
            <a:off x="2880224" y="4432805"/>
            <a:ext cx="3213101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ci fu accordo totale tra il nazismo e i grandi industriali tedeschi</a:t>
            </a:r>
          </a:p>
        </p:txBody>
      </p:sp>
      <p:cxnSp>
        <p:nvCxnSpPr>
          <p:cNvPr id="56" name="Connettore 2 55"/>
          <p:cNvCxnSpPr>
            <a:stCxn id="53" idx="2"/>
            <a:endCxn id="55" idx="0"/>
          </p:cNvCxnSpPr>
          <p:nvPr/>
        </p:nvCxnSpPr>
        <p:spPr>
          <a:xfrm flipH="1">
            <a:off x="4486775" y="4157294"/>
            <a:ext cx="1" cy="2755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/>
          <p:cNvCxnSpPr>
            <a:cxnSpLocks/>
            <a:stCxn id="25" idx="3"/>
            <a:endCxn id="47" idx="1"/>
          </p:cNvCxnSpPr>
          <p:nvPr/>
        </p:nvCxnSpPr>
        <p:spPr>
          <a:xfrm flipV="1">
            <a:off x="2201838" y="3535848"/>
            <a:ext cx="678387" cy="238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>
            <a:stCxn id="25" idx="3"/>
            <a:endCxn id="53" idx="1"/>
          </p:cNvCxnSpPr>
          <p:nvPr/>
        </p:nvCxnSpPr>
        <p:spPr>
          <a:xfrm>
            <a:off x="2201838" y="3774211"/>
            <a:ext cx="678387" cy="238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Ovale 64"/>
          <p:cNvSpPr>
            <a:spLocks noChangeAspect="1"/>
          </p:cNvSpPr>
          <p:nvPr/>
        </p:nvSpPr>
        <p:spPr>
          <a:xfrm>
            <a:off x="8647200" y="6358814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F383C5D-BF89-4015-C206-8E92FBE93DE9}"/>
              </a:ext>
            </a:extLst>
          </p:cNvPr>
          <p:cNvSpPr/>
          <p:nvPr/>
        </p:nvSpPr>
        <p:spPr>
          <a:xfrm>
            <a:off x="5067759" y="404813"/>
            <a:ext cx="2535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nazismo in Germania</a:t>
            </a:r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35BF960-68D3-6613-F5F5-FD13DDD6EC02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15A3664-983A-C666-C44F-4062D05E2CC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2B2455A-635B-4F00-DE49-980E6CF5F460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</p:spTree>
    <p:extLst>
      <p:ext uri="{BB962C8B-B14F-4D97-AF65-F5344CB8AC3E}">
        <p14:creationId xmlns:p14="http://schemas.microsoft.com/office/powerpoint/2010/main" val="186676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Le persecuzioni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62648" y="2466352"/>
            <a:ext cx="1820152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nazisti avevano il mito della “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purezza del sangue tedesco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732490" y="2019080"/>
            <a:ext cx="2002619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adottarono una legislazione volta a “salvaguardare la razza ariana”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261781" y="1710183"/>
            <a:ext cx="353931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sterilizzazione di persone con malattie ereditarie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5261781" y="2103535"/>
            <a:ext cx="353931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eutanasia per malati cronici, malati mentali inguaribili, vecchi senza assistenza e disabili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5261781" y="2712005"/>
            <a:ext cx="353931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considerazione degli omosessuali come degenerati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2" name="Connettore 2 11"/>
          <p:cNvCxnSpPr>
            <a:cxnSpLocks/>
            <a:stCxn id="7" idx="3"/>
            <a:endCxn id="8" idx="1"/>
          </p:cNvCxnSpPr>
          <p:nvPr/>
        </p:nvCxnSpPr>
        <p:spPr>
          <a:xfrm flipV="1">
            <a:off x="2082800" y="2351086"/>
            <a:ext cx="649690" cy="447272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cxnSpLocks/>
            <a:stCxn id="8" idx="3"/>
            <a:endCxn id="10" idx="1"/>
          </p:cNvCxnSpPr>
          <p:nvPr/>
        </p:nvCxnSpPr>
        <p:spPr>
          <a:xfrm flipV="1">
            <a:off x="4735109" y="2341898"/>
            <a:ext cx="526672" cy="91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8" idx="3"/>
            <a:endCxn id="9" idx="1"/>
          </p:cNvCxnSpPr>
          <p:nvPr/>
        </p:nvCxnSpPr>
        <p:spPr>
          <a:xfrm flipV="1">
            <a:off x="4735109" y="1854904"/>
            <a:ext cx="526672" cy="49618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8" idx="3"/>
            <a:endCxn id="11" idx="1"/>
          </p:cNvCxnSpPr>
          <p:nvPr/>
        </p:nvCxnSpPr>
        <p:spPr>
          <a:xfrm>
            <a:off x="4735109" y="2351086"/>
            <a:ext cx="526672" cy="50564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2732490" y="3001446"/>
            <a:ext cx="200261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considerarono inferiori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altre “razze”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2748863" y="3797080"/>
            <a:ext cx="197522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soprattutto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ebrei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persone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etnia rom</a:t>
            </a:r>
          </a:p>
        </p:txBody>
      </p:sp>
      <p:cxnSp>
        <p:nvCxnSpPr>
          <p:cNvPr id="27" name="Connettore 2 26"/>
          <p:cNvCxnSpPr>
            <a:cxnSpLocks/>
            <a:stCxn id="7" idx="3"/>
            <a:endCxn id="25" idx="1"/>
          </p:cNvCxnSpPr>
          <p:nvPr/>
        </p:nvCxnSpPr>
        <p:spPr>
          <a:xfrm>
            <a:off x="2082800" y="2798358"/>
            <a:ext cx="649690" cy="441451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stCxn id="8" idx="2"/>
            <a:endCxn id="25" idx="0"/>
          </p:cNvCxnSpPr>
          <p:nvPr/>
        </p:nvCxnSpPr>
        <p:spPr>
          <a:xfrm>
            <a:off x="3733800" y="2683092"/>
            <a:ext cx="0" cy="31835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stCxn id="25" idx="2"/>
            <a:endCxn id="26" idx="0"/>
          </p:cNvCxnSpPr>
          <p:nvPr/>
        </p:nvCxnSpPr>
        <p:spPr>
          <a:xfrm>
            <a:off x="3733800" y="3478172"/>
            <a:ext cx="2678" cy="318908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/>
          <p:cNvSpPr txBox="1"/>
          <p:nvPr/>
        </p:nvSpPr>
        <p:spPr>
          <a:xfrm>
            <a:off x="5249918" y="3885216"/>
            <a:ext cx="346228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che furono prima discriminati e poi sterminati</a:t>
            </a:r>
          </a:p>
        </p:txBody>
      </p:sp>
      <p:cxnSp>
        <p:nvCxnSpPr>
          <p:cNvPr id="45" name="Connettore 2 44"/>
          <p:cNvCxnSpPr>
            <a:stCxn id="26" idx="3"/>
            <a:endCxn id="44" idx="1"/>
          </p:cNvCxnSpPr>
          <p:nvPr/>
        </p:nvCxnSpPr>
        <p:spPr>
          <a:xfrm flipV="1">
            <a:off x="4724092" y="4029937"/>
            <a:ext cx="525826" cy="5506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Ovale 66"/>
          <p:cNvSpPr>
            <a:spLocks noChangeAspect="1"/>
          </p:cNvSpPr>
          <p:nvPr/>
        </p:nvSpPr>
        <p:spPr>
          <a:xfrm>
            <a:off x="8647200" y="6358814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963A587-D682-CD8E-81A3-3D55C2853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96" y="3478172"/>
            <a:ext cx="2271612" cy="3379828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D7CE896B-EC36-D2EE-B4CD-9266C3FAD31B}"/>
              </a:ext>
            </a:extLst>
          </p:cNvPr>
          <p:cNvSpPr/>
          <p:nvPr/>
        </p:nvSpPr>
        <p:spPr>
          <a:xfrm>
            <a:off x="5067759" y="404813"/>
            <a:ext cx="2535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nazismo in Germania</a:t>
            </a:r>
            <a:endParaRPr lang="it-IT" dirty="0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D7A09309-BF33-06C7-AB44-A1B17E521DCC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6A8A59F-48D0-EB24-D9D4-0271FA81E8C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221E8F04-9618-4A39-2CB7-C5D31502CCBA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70F26B0-1EFF-5091-BC01-D59BDFCD18C9}"/>
              </a:ext>
            </a:extLst>
          </p:cNvPr>
          <p:cNvSpPr txBox="1"/>
          <p:nvPr/>
        </p:nvSpPr>
        <p:spPr>
          <a:xfrm>
            <a:off x="2190938" y="6682665"/>
            <a:ext cx="37481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 err="1"/>
              <a:t>Sueddeutsche</a:t>
            </a:r>
            <a:r>
              <a:rPr lang="de-DE" sz="800" dirty="0"/>
              <a:t> Zeitung </a:t>
            </a:r>
            <a:r>
              <a:rPr lang="de-DE" sz="800" dirty="0" err="1"/>
              <a:t>Photo</a:t>
            </a:r>
            <a:r>
              <a:rPr lang="de-DE" sz="800" dirty="0"/>
              <a:t>/Opera in </a:t>
            </a:r>
            <a:r>
              <a:rPr lang="de-DE" sz="800" dirty="0" err="1"/>
              <a:t>Pubblico</a:t>
            </a:r>
            <a:r>
              <a:rPr lang="de-DE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3605305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337801" y="990611"/>
            <a:ext cx="1540681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15 settembre 1935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616371" y="1399233"/>
            <a:ext cx="2526841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furono emanate le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LEGGI DI NORIMBERGA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4568894" y="1304232"/>
            <a:ext cx="1822680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ebrei furono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privati dei diritti politici e sociali</a:t>
            </a:r>
          </a:p>
        </p:txBody>
      </p:sp>
      <p:cxnSp>
        <p:nvCxnSpPr>
          <p:cNvPr id="6" name="Connettore 2 5"/>
          <p:cNvCxnSpPr>
            <a:cxnSpLocks/>
            <a:stCxn id="4" idx="3"/>
            <a:endCxn id="5" idx="1"/>
          </p:cNvCxnSpPr>
          <p:nvPr/>
        </p:nvCxnSpPr>
        <p:spPr>
          <a:xfrm flipV="1">
            <a:off x="4143212" y="1636238"/>
            <a:ext cx="425682" cy="1358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1616370" y="2863364"/>
            <a:ext cx="2526841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episodi di antisemitismo e violenza contro gli ebrei aumentarono notevolmente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2" name="Connettore 2 11"/>
          <p:cNvCxnSpPr>
            <a:stCxn id="4" idx="2"/>
            <a:endCxn id="11" idx="0"/>
          </p:cNvCxnSpPr>
          <p:nvPr/>
        </p:nvCxnSpPr>
        <p:spPr>
          <a:xfrm flipH="1">
            <a:off x="2879791" y="1875959"/>
            <a:ext cx="1" cy="987405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4238211" y="2313149"/>
            <a:ext cx="1822679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la notte tra il </a:t>
            </a:r>
            <a:r>
              <a:rPr lang="it-IT" b="1" dirty="0"/>
              <a:t>9</a:t>
            </a:r>
            <a:r>
              <a:rPr lang="it-IT" dirty="0"/>
              <a:t> e il </a:t>
            </a:r>
            <a:r>
              <a:rPr lang="it-IT" b="1" dirty="0"/>
              <a:t>10 novembre 1938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4552404" y="2858201"/>
            <a:ext cx="1822680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è passata alla storia come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NOTTE DEI CRISTALLI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6894600" y="2484574"/>
            <a:ext cx="214947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distrutte le vetrine di molti negozi di ebrei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6894600" y="3034970"/>
            <a:ext cx="214947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molti ebrei furono trucidati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6894600" y="3394308"/>
            <a:ext cx="214947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case di ebrei e sinagoghe furono danneggiate o bruciate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3" name="Connettore 2 22"/>
          <p:cNvCxnSpPr>
            <a:cxnSpLocks/>
            <a:stCxn id="11" idx="3"/>
            <a:endCxn id="16" idx="1"/>
          </p:cNvCxnSpPr>
          <p:nvPr/>
        </p:nvCxnSpPr>
        <p:spPr>
          <a:xfrm flipV="1">
            <a:off x="4143211" y="3190207"/>
            <a:ext cx="409193" cy="5163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cxnSpLocks/>
            <a:stCxn id="16" idx="3"/>
            <a:endCxn id="17" idx="1"/>
          </p:cNvCxnSpPr>
          <p:nvPr/>
        </p:nvCxnSpPr>
        <p:spPr>
          <a:xfrm flipV="1">
            <a:off x="6375084" y="2722937"/>
            <a:ext cx="519516" cy="46727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>
            <a:cxnSpLocks/>
            <a:stCxn id="16" idx="3"/>
            <a:endCxn id="19" idx="1"/>
          </p:cNvCxnSpPr>
          <p:nvPr/>
        </p:nvCxnSpPr>
        <p:spPr>
          <a:xfrm flipV="1">
            <a:off x="6375084" y="3179691"/>
            <a:ext cx="519516" cy="10516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cxnSpLocks/>
            <a:stCxn id="16" idx="3"/>
            <a:endCxn id="20" idx="1"/>
          </p:cNvCxnSpPr>
          <p:nvPr/>
        </p:nvCxnSpPr>
        <p:spPr>
          <a:xfrm>
            <a:off x="6375084" y="3190207"/>
            <a:ext cx="519516" cy="44246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e 35"/>
          <p:cNvSpPr>
            <a:spLocks noChangeAspect="1"/>
          </p:cNvSpPr>
          <p:nvPr/>
        </p:nvSpPr>
        <p:spPr>
          <a:xfrm>
            <a:off x="8647200" y="6358814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B21B6917-661C-8A32-CF0D-73AF4B12D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13321"/>
            <a:ext cx="2726415" cy="2244679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FE02A37-98F8-2151-11E8-C57F8DA020BA}"/>
              </a:ext>
            </a:extLst>
          </p:cNvPr>
          <p:cNvSpPr/>
          <p:nvPr/>
        </p:nvSpPr>
        <p:spPr>
          <a:xfrm>
            <a:off x="5067759" y="404813"/>
            <a:ext cx="2535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nazismo in Germania</a:t>
            </a:r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EF4D7E8-E6AA-9E5D-3FD5-88D7410E523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5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376DE2F-21A8-410D-BD3C-08B9052C0CA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393A056F-1884-3E0C-F3AB-1A1EC6628EF1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F9B8E06C-5DFE-49A8-54D6-F9DC47AEB876}"/>
              </a:ext>
            </a:extLst>
          </p:cNvPr>
          <p:cNvSpPr txBox="1"/>
          <p:nvPr/>
        </p:nvSpPr>
        <p:spPr>
          <a:xfrm>
            <a:off x="3425891" y="4256205"/>
            <a:ext cx="228942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dovettero portare segni di riconoscimento (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stella di David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D331F8C2-9B76-B8A0-61BE-5E540910C49B}"/>
              </a:ext>
            </a:extLst>
          </p:cNvPr>
          <p:cNvSpPr txBox="1"/>
          <p:nvPr/>
        </p:nvSpPr>
        <p:spPr>
          <a:xfrm>
            <a:off x="3425892" y="4986992"/>
            <a:ext cx="2289414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costretti a trasferirsi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ghetti</a:t>
            </a:r>
          </a:p>
        </p:txBody>
      </p:sp>
      <p:cxnSp>
        <p:nvCxnSpPr>
          <p:cNvPr id="25" name="Connettore 1 50">
            <a:extLst>
              <a:ext uri="{FF2B5EF4-FFF2-40B4-BE49-F238E27FC236}">
                <a16:creationId xmlns:a16="http://schemas.microsoft.com/office/drawing/2014/main" id="{31D8D268-5A4B-19FC-93A7-D5F3C23E2AC9}"/>
              </a:ext>
            </a:extLst>
          </p:cNvPr>
          <p:cNvCxnSpPr>
            <a:cxnSpLocks/>
          </p:cNvCxnSpPr>
          <p:nvPr/>
        </p:nvCxnSpPr>
        <p:spPr>
          <a:xfrm>
            <a:off x="2869845" y="3791093"/>
            <a:ext cx="0" cy="218623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55">
            <a:extLst>
              <a:ext uri="{FF2B5EF4-FFF2-40B4-BE49-F238E27FC236}">
                <a16:creationId xmlns:a16="http://schemas.microsoft.com/office/drawing/2014/main" id="{DE36AF86-7A6F-0B95-AA89-2E02249F7D61}"/>
              </a:ext>
            </a:extLst>
          </p:cNvPr>
          <p:cNvCxnSpPr>
            <a:cxnSpLocks/>
            <a:endCxn id="22" idx="1"/>
          </p:cNvCxnSpPr>
          <p:nvPr/>
        </p:nvCxnSpPr>
        <p:spPr>
          <a:xfrm>
            <a:off x="2879790" y="4494568"/>
            <a:ext cx="546101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64">
            <a:extLst>
              <a:ext uri="{FF2B5EF4-FFF2-40B4-BE49-F238E27FC236}">
                <a16:creationId xmlns:a16="http://schemas.microsoft.com/office/drawing/2014/main" id="{B17C7DC9-DCEF-C6DF-FB79-DDADB2F5D4FA}"/>
              </a:ext>
            </a:extLst>
          </p:cNvPr>
          <p:cNvCxnSpPr/>
          <p:nvPr/>
        </p:nvCxnSpPr>
        <p:spPr>
          <a:xfrm>
            <a:off x="2879791" y="5228718"/>
            <a:ext cx="546101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64">
            <a:extLst>
              <a:ext uri="{FF2B5EF4-FFF2-40B4-BE49-F238E27FC236}">
                <a16:creationId xmlns:a16="http://schemas.microsoft.com/office/drawing/2014/main" id="{BDF726D3-8CFA-18FB-52BC-D408D23F10E0}"/>
              </a:ext>
            </a:extLst>
          </p:cNvPr>
          <p:cNvCxnSpPr/>
          <p:nvPr/>
        </p:nvCxnSpPr>
        <p:spPr>
          <a:xfrm>
            <a:off x="2879790" y="5973685"/>
            <a:ext cx="546101" cy="0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D3C1E1FF-0483-BA9B-304C-63553747FFA6}"/>
              </a:ext>
            </a:extLst>
          </p:cNvPr>
          <p:cNvSpPr txBox="1"/>
          <p:nvPr/>
        </p:nvSpPr>
        <p:spPr>
          <a:xfrm>
            <a:off x="2529464" y="3521221"/>
            <a:ext cx="6827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gli ebrei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74EE88DF-97DC-6FC3-F32B-3B43DA080F1F}"/>
              </a:ext>
            </a:extLst>
          </p:cNvPr>
          <p:cNvSpPr txBox="1"/>
          <p:nvPr/>
        </p:nvSpPr>
        <p:spPr>
          <a:xfrm>
            <a:off x="5638195" y="5547519"/>
            <a:ext cx="103152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</a:t>
            </a:r>
            <a:r>
              <a:rPr lang="it-IT" b="1" dirty="0"/>
              <a:t>1941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50C19B74-9293-65E4-6B4D-C63251F8234B}"/>
              </a:ext>
            </a:extLst>
          </p:cNvPr>
          <p:cNvSpPr txBox="1"/>
          <p:nvPr/>
        </p:nvSpPr>
        <p:spPr>
          <a:xfrm>
            <a:off x="3412503" y="5711442"/>
            <a:ext cx="230279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internati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lager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C57258E3-7F70-E6F1-B0F1-0D9C8806B565}"/>
              </a:ext>
            </a:extLst>
          </p:cNvPr>
          <p:cNvSpPr txBox="1"/>
          <p:nvPr/>
        </p:nvSpPr>
        <p:spPr>
          <a:xfrm>
            <a:off x="2652562" y="6706158"/>
            <a:ext cx="27264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22514480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844</Words>
  <Application>Microsoft Office PowerPoint</Application>
  <PresentationFormat>Presentazione su schermo (4:3)</PresentationFormat>
  <Paragraphs>171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72</cp:revision>
  <dcterms:created xsi:type="dcterms:W3CDTF">2020-03-03T09:06:42Z</dcterms:created>
  <dcterms:modified xsi:type="dcterms:W3CDTF">2026-05-19T13:17:21Z</dcterms:modified>
</cp:coreProperties>
</file>