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59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E70BA38-C168-4317-AD06-8393C36ED284}" v="7" dt="2026-05-19T13:05:36.6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559"/>
    <p:restoredTop sz="94629"/>
  </p:normalViewPr>
  <p:slideViewPr>
    <p:cSldViewPr snapToGrid="0" snapToObjects="1">
      <p:cViewPr varScale="1">
        <p:scale>
          <a:sx n="106" d="100"/>
          <a:sy n="106" d="100"/>
        </p:scale>
        <p:origin x="2172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lvana Gallone" userId="7a5114527312c558" providerId="LiveId" clId="{D634AA42-852E-4215-B5D9-52DE406B3105}"/>
    <pc:docChg chg="modSld">
      <pc:chgData name="Silvana Gallone" userId="7a5114527312c558" providerId="LiveId" clId="{D634AA42-852E-4215-B5D9-52DE406B3105}" dt="2026-05-19T13:06:15.635" v="169" actId="1076"/>
      <pc:docMkLst>
        <pc:docMk/>
      </pc:docMkLst>
      <pc:sldChg chg="addSp modSp mod">
        <pc:chgData name="Silvana Gallone" userId="7a5114527312c558" providerId="LiveId" clId="{D634AA42-852E-4215-B5D9-52DE406B3105}" dt="2026-05-19T12:54:43.684" v="108" actId="1076"/>
        <pc:sldMkLst>
          <pc:docMk/>
          <pc:sldMk cId="3469622405" sldId="256"/>
        </pc:sldMkLst>
        <pc:spChg chg="add mod">
          <ac:chgData name="Silvana Gallone" userId="7a5114527312c558" providerId="LiveId" clId="{D634AA42-852E-4215-B5D9-52DE406B3105}" dt="2026-05-19T12:54:33.547" v="107" actId="20577"/>
          <ac:spMkLst>
            <pc:docMk/>
            <pc:sldMk cId="3469622405" sldId="256"/>
            <ac:spMk id="4" creationId="{08FC200A-02E6-706E-9C43-289E3EF78628}"/>
          </ac:spMkLst>
        </pc:spChg>
        <pc:picChg chg="mod">
          <ac:chgData name="Silvana Gallone" userId="7a5114527312c558" providerId="LiveId" clId="{D634AA42-852E-4215-B5D9-52DE406B3105}" dt="2026-05-19T12:54:43.684" v="108" actId="1076"/>
          <ac:picMkLst>
            <pc:docMk/>
            <pc:sldMk cId="3469622405" sldId="256"/>
            <ac:picMk id="12" creationId="{7352DDDB-800D-D289-5AC4-C3356CDFC75C}"/>
          </ac:picMkLst>
        </pc:picChg>
      </pc:sldChg>
      <pc:sldChg chg="addSp modSp mod">
        <pc:chgData name="Silvana Gallone" userId="7a5114527312c558" providerId="LiveId" clId="{D634AA42-852E-4215-B5D9-52DE406B3105}" dt="2026-05-19T12:52:16.536" v="62" actId="1076"/>
        <pc:sldMkLst>
          <pc:docMk/>
          <pc:sldMk cId="597759794" sldId="257"/>
        </pc:sldMkLst>
        <pc:spChg chg="add mod">
          <ac:chgData name="Silvana Gallone" userId="7a5114527312c558" providerId="LiveId" clId="{D634AA42-852E-4215-B5D9-52DE406B3105}" dt="2026-05-19T12:52:16.536" v="62" actId="1076"/>
          <ac:spMkLst>
            <pc:docMk/>
            <pc:sldMk cId="597759794" sldId="257"/>
            <ac:spMk id="2" creationId="{2D0A4A67-3395-D51C-3202-F16CE5C5B02A}"/>
          </ac:spMkLst>
        </pc:spChg>
      </pc:sldChg>
      <pc:sldChg chg="addSp modSp mod">
        <pc:chgData name="Silvana Gallone" userId="7a5114527312c558" providerId="LiveId" clId="{D634AA42-852E-4215-B5D9-52DE406B3105}" dt="2026-05-19T13:02:49.107" v="131" actId="1076"/>
        <pc:sldMkLst>
          <pc:docMk/>
          <pc:sldMk cId="791666610" sldId="258"/>
        </pc:sldMkLst>
        <pc:spChg chg="add mod">
          <ac:chgData name="Silvana Gallone" userId="7a5114527312c558" providerId="LiveId" clId="{D634AA42-852E-4215-B5D9-52DE406B3105}" dt="2026-05-19T13:02:49.107" v="131" actId="1076"/>
          <ac:spMkLst>
            <pc:docMk/>
            <pc:sldMk cId="791666610" sldId="258"/>
            <ac:spMk id="3" creationId="{4D62883F-CB7A-6B3A-E278-02181D372EDE}"/>
          </ac:spMkLst>
        </pc:spChg>
      </pc:sldChg>
      <pc:sldChg chg="addSp modSp mod">
        <pc:chgData name="Silvana Gallone" userId="7a5114527312c558" providerId="LiveId" clId="{D634AA42-852E-4215-B5D9-52DE406B3105}" dt="2026-05-19T13:06:15.635" v="169" actId="1076"/>
        <pc:sldMkLst>
          <pc:docMk/>
          <pc:sldMk cId="4021051910" sldId="263"/>
        </pc:sldMkLst>
        <pc:spChg chg="add mod">
          <ac:chgData name="Silvana Gallone" userId="7a5114527312c558" providerId="LiveId" clId="{D634AA42-852E-4215-B5D9-52DE406B3105}" dt="2026-05-19T13:06:15.635" v="169" actId="1076"/>
          <ac:spMkLst>
            <pc:docMk/>
            <pc:sldMk cId="4021051910" sldId="263"/>
            <ac:spMk id="2" creationId="{56F6BAB4-52C4-5FFC-3A3D-3A3CC62C4A37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BF873-B106-2343-88BF-A4C938BB6682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22BDD-C39D-094C-AF6F-461D33463F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03540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BF873-B106-2343-88BF-A4C938BB6682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22BDD-C39D-094C-AF6F-461D33463F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92166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BF873-B106-2343-88BF-A4C938BB6682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22BDD-C39D-094C-AF6F-461D33463F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08804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BF873-B106-2343-88BF-A4C938BB6682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22BDD-C39D-094C-AF6F-461D33463F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273232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BF873-B106-2343-88BF-A4C938BB6682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22BDD-C39D-094C-AF6F-461D33463F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199610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BF873-B106-2343-88BF-A4C938BB6682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22BDD-C39D-094C-AF6F-461D33463F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81004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BF873-B106-2343-88BF-A4C938BB6682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22BDD-C39D-094C-AF6F-461D33463F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344622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BF873-B106-2343-88BF-A4C938BB6682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22BDD-C39D-094C-AF6F-461D33463F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4471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BF873-B106-2343-88BF-A4C938BB6682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22BDD-C39D-094C-AF6F-461D33463F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92294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BF873-B106-2343-88BF-A4C938BB6682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22BDD-C39D-094C-AF6F-461D33463F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019116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BF873-B106-2343-88BF-A4C938BB6682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22BDD-C39D-094C-AF6F-461D33463F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45036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BBF873-B106-2343-88BF-A4C938BB6682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A22BDD-C39D-094C-AF6F-461D33463F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83656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e 7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98BBF7A7-F4CB-6171-5BEF-42CF222527E1}"/>
              </a:ext>
            </a:extLst>
          </p:cNvPr>
          <p:cNvSpPr txBox="1"/>
          <p:nvPr/>
        </p:nvSpPr>
        <p:spPr>
          <a:xfrm>
            <a:off x="2122755" y="2339713"/>
            <a:ext cx="58625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b="1" dirty="0">
                <a:solidFill>
                  <a:schemeClr val="accent6"/>
                </a:solidFill>
              </a:rPr>
              <a:t>America e Asia, 1910-40</a:t>
            </a: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7352DDDB-800D-D289-5AC4-C3356CDFC75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522149" y="3059660"/>
            <a:ext cx="4099702" cy="3336675"/>
          </a:xfrm>
          <a:prstGeom prst="rect">
            <a:avLst/>
          </a:prstGeom>
        </p:spPr>
      </p:pic>
      <p:sp>
        <p:nvSpPr>
          <p:cNvPr id="6" name="Freccia a pentagono 5">
            <a:extLst>
              <a:ext uri="{FF2B5EF4-FFF2-40B4-BE49-F238E27FC236}">
                <a16:creationId xmlns:a16="http://schemas.microsoft.com/office/drawing/2014/main" id="{00657085-3FBF-3512-CE81-7A735EFA35DA}"/>
              </a:ext>
            </a:extLst>
          </p:cNvPr>
          <p:cNvSpPr/>
          <p:nvPr/>
        </p:nvSpPr>
        <p:spPr>
          <a:xfrm>
            <a:off x="0" y="1058913"/>
            <a:ext cx="1931376" cy="2068071"/>
          </a:xfrm>
          <a:prstGeom prst="homePlate">
            <a:avLst>
              <a:gd name="adj" fmla="val 20763"/>
            </a:avLst>
          </a:prstGeom>
          <a:solidFill>
            <a:srgbClr val="0070C0"/>
          </a:solidFill>
          <a:ln w="25400" cap="sq">
            <a:solidFill>
              <a:srgbClr val="0070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t-IT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B58D6451-DFB2-6EBB-8B35-5EDCC54A1505}"/>
              </a:ext>
            </a:extLst>
          </p:cNvPr>
          <p:cNvSpPr txBox="1"/>
          <p:nvPr/>
        </p:nvSpPr>
        <p:spPr>
          <a:xfrm>
            <a:off x="-531496" y="1225966"/>
            <a:ext cx="254977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</a:t>
            </a:r>
            <a:r>
              <a:rPr lang="it-IT" b="1" dirty="0" err="1">
                <a:solidFill>
                  <a:schemeClr val="bg1"/>
                </a:solidFill>
                <a:latin typeface="Calibri"/>
              </a:rPr>
              <a:t>PITOLO</a:t>
            </a:r>
            <a:endParaRPr lang="it-IT" b="1" dirty="0">
              <a:solidFill>
                <a:schemeClr val="bg1"/>
              </a:solidFill>
              <a:latin typeface="Calibri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9600" b="1" dirty="0">
                <a:solidFill>
                  <a:schemeClr val="bg1"/>
                </a:solidFill>
                <a:latin typeface="Calibri"/>
              </a:rPr>
              <a:t> 4</a:t>
            </a:r>
            <a:endParaRPr kumimoji="0" lang="it-IT" sz="9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dirty="0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F084F067-130E-07AA-23FD-F6BEC8269CFC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La Grande guerra cambia il mondo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D0EFCE73-58C1-58D2-3EE8-DE74C94DF850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08FC200A-02E6-706E-9C43-289E3EF78628}"/>
              </a:ext>
            </a:extLst>
          </p:cNvPr>
          <p:cNvSpPr txBox="1"/>
          <p:nvPr/>
        </p:nvSpPr>
        <p:spPr>
          <a:xfrm>
            <a:off x="4678190" y="6396335"/>
            <a:ext cx="23916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College Park, National Archives and Records Administration/Wikipedia Commons </a:t>
            </a:r>
            <a:r>
              <a:rPr lang="en-US" sz="800" dirty="0" err="1"/>
              <a:t>Pubblico</a:t>
            </a:r>
            <a:r>
              <a:rPr lang="en-US" sz="800" dirty="0"/>
              <a:t> Dominio</a:t>
            </a:r>
            <a:endParaRPr lang="it-IT" sz="800" dirty="0"/>
          </a:p>
        </p:txBody>
      </p:sp>
    </p:spTree>
    <p:extLst>
      <p:ext uri="{BB962C8B-B14F-4D97-AF65-F5344CB8AC3E}">
        <p14:creationId xmlns:p14="http://schemas.microsoft.com/office/powerpoint/2010/main" val="34696224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4980390" y="404813"/>
            <a:ext cx="26579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America e Asia 1910-40</a:t>
            </a:r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2082800" y="1015048"/>
            <a:ext cx="518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1.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Gli Stati Uniti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496887" y="1715076"/>
            <a:ext cx="1674813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Dopo la Prima guerra mondiale</a:t>
            </a:r>
            <a:endParaRPr lang="it-IT" b="1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1987550" y="2055595"/>
            <a:ext cx="2457450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gli Stati Uniti adottarono la politica dell’ISOLAZIONISMO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4980390" y="1766154"/>
            <a:ext cx="2817409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non intervenire nei problemi europei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4980391" y="2149237"/>
            <a:ext cx="168711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chiudere le frontiere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4980390" y="2543216"/>
            <a:ext cx="2817409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occuparsi quasi solo dei problemi interni</a:t>
            </a:r>
          </a:p>
        </p:txBody>
      </p:sp>
      <p:cxnSp>
        <p:nvCxnSpPr>
          <p:cNvPr id="12" name="Connettore 2 11"/>
          <p:cNvCxnSpPr>
            <a:stCxn id="8" idx="3"/>
            <a:endCxn id="9" idx="1"/>
          </p:cNvCxnSpPr>
          <p:nvPr/>
        </p:nvCxnSpPr>
        <p:spPr>
          <a:xfrm flipV="1">
            <a:off x="4445000" y="1910875"/>
            <a:ext cx="535390" cy="38308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2 14"/>
          <p:cNvCxnSpPr>
            <a:stCxn id="8" idx="3"/>
            <a:endCxn id="10" idx="1"/>
          </p:cNvCxnSpPr>
          <p:nvPr/>
        </p:nvCxnSpPr>
        <p:spPr>
          <a:xfrm>
            <a:off x="4445000" y="2293958"/>
            <a:ext cx="53539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2 17"/>
          <p:cNvCxnSpPr>
            <a:stCxn id="8" idx="3"/>
            <a:endCxn id="11" idx="1"/>
          </p:cNvCxnSpPr>
          <p:nvPr/>
        </p:nvCxnSpPr>
        <p:spPr>
          <a:xfrm>
            <a:off x="4445000" y="2293958"/>
            <a:ext cx="535390" cy="39397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CasellaDiTesto 20"/>
          <p:cNvSpPr txBox="1"/>
          <p:nvPr/>
        </p:nvSpPr>
        <p:spPr>
          <a:xfrm>
            <a:off x="1987550" y="3677030"/>
            <a:ext cx="2457450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si diffuse l’avversione verso minoranze e stranieri</a:t>
            </a:r>
          </a:p>
        </p:txBody>
      </p:sp>
      <p:cxnSp>
        <p:nvCxnSpPr>
          <p:cNvPr id="22" name="Connettore 2 21"/>
          <p:cNvCxnSpPr>
            <a:cxnSpLocks/>
            <a:stCxn id="20" idx="2"/>
            <a:endCxn id="21" idx="0"/>
          </p:cNvCxnSpPr>
          <p:nvPr/>
        </p:nvCxnSpPr>
        <p:spPr>
          <a:xfrm>
            <a:off x="3216275" y="2841219"/>
            <a:ext cx="0" cy="83581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CasellaDiTesto 24"/>
          <p:cNvSpPr txBox="1"/>
          <p:nvPr/>
        </p:nvSpPr>
        <p:spPr>
          <a:xfrm>
            <a:off x="4980390" y="3117327"/>
            <a:ext cx="2817409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processo e condanna a morte degli anarchici italiani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SACCO E VANZETTI</a:t>
            </a:r>
          </a:p>
        </p:txBody>
      </p:sp>
      <p:sp>
        <p:nvSpPr>
          <p:cNvPr id="27" name="CasellaDiTesto 26"/>
          <p:cNvSpPr txBox="1"/>
          <p:nvPr/>
        </p:nvSpPr>
        <p:spPr>
          <a:xfrm>
            <a:off x="4980390" y="3677030"/>
            <a:ext cx="303331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diffusione del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Ku Klux Klan, 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gruppo di fanatici convinti della superiorità dei bianchi</a:t>
            </a:r>
          </a:p>
        </p:txBody>
      </p:sp>
      <p:sp>
        <p:nvSpPr>
          <p:cNvPr id="29" name="CasellaDiTesto 28"/>
          <p:cNvSpPr txBox="1"/>
          <p:nvPr/>
        </p:nvSpPr>
        <p:spPr>
          <a:xfrm>
            <a:off x="4980390" y="4244721"/>
            <a:ext cx="3033309" cy="664012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PROIBIZIONISMO: 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divieto vendita e consumo di alcolici, considerato un’abitudine di immigrati e afroamericani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0" name="CasellaDiTesto 29"/>
          <p:cNvSpPr txBox="1"/>
          <p:nvPr/>
        </p:nvSpPr>
        <p:spPr>
          <a:xfrm>
            <a:off x="4980390" y="5232919"/>
            <a:ext cx="3033309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si sviluppò un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mercato illegale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, gestito dalla malavita organizzata</a:t>
            </a:r>
          </a:p>
        </p:txBody>
      </p:sp>
      <p:cxnSp>
        <p:nvCxnSpPr>
          <p:cNvPr id="31" name="Connettore 2 30"/>
          <p:cNvCxnSpPr>
            <a:stCxn id="29" idx="2"/>
            <a:endCxn id="30" idx="0"/>
          </p:cNvCxnSpPr>
          <p:nvPr/>
        </p:nvCxnSpPr>
        <p:spPr>
          <a:xfrm>
            <a:off x="6497045" y="4908733"/>
            <a:ext cx="0" cy="32418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ttore 2 33"/>
          <p:cNvCxnSpPr>
            <a:stCxn id="21" idx="3"/>
            <a:endCxn id="25" idx="1"/>
          </p:cNvCxnSpPr>
          <p:nvPr/>
        </p:nvCxnSpPr>
        <p:spPr>
          <a:xfrm flipV="1">
            <a:off x="4445000" y="3355690"/>
            <a:ext cx="535390" cy="55970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ttore 2 36"/>
          <p:cNvCxnSpPr>
            <a:stCxn id="21" idx="3"/>
            <a:endCxn id="27" idx="1"/>
          </p:cNvCxnSpPr>
          <p:nvPr/>
        </p:nvCxnSpPr>
        <p:spPr>
          <a:xfrm>
            <a:off x="4445000" y="3915393"/>
            <a:ext cx="53539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ttore 2 39"/>
          <p:cNvCxnSpPr>
            <a:stCxn id="21" idx="3"/>
            <a:endCxn id="29" idx="1"/>
          </p:cNvCxnSpPr>
          <p:nvPr/>
        </p:nvCxnSpPr>
        <p:spPr>
          <a:xfrm>
            <a:off x="4445000" y="3915393"/>
            <a:ext cx="535390" cy="66133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Ovale 43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1236219D-DC6E-539D-A667-33D3273E2F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787" y="4325680"/>
            <a:ext cx="3749526" cy="2450244"/>
          </a:xfrm>
          <a:prstGeom prst="rect">
            <a:avLst/>
          </a:prstGeom>
        </p:spPr>
      </p:pic>
      <p:sp>
        <p:nvSpPr>
          <p:cNvPr id="13" name="Rettangolo 12">
            <a:extLst>
              <a:ext uri="{FF2B5EF4-FFF2-40B4-BE49-F238E27FC236}">
                <a16:creationId xmlns:a16="http://schemas.microsoft.com/office/drawing/2014/main" id="{9F5DA321-E294-B2FC-32C7-02A410A5E526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4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00038E04-7B2B-3CF1-7829-56F2BC8C0287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La Grande guerra cambia il mondo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C8CB1AF3-CE50-930C-B186-D66742EF919E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644110DC-E9E0-079F-602F-88EBDD3EEFA7}"/>
              </a:ext>
            </a:extLst>
          </p:cNvPr>
          <p:cNvSpPr txBox="1"/>
          <p:nvPr/>
        </p:nvSpPr>
        <p:spPr>
          <a:xfrm>
            <a:off x="2645766" y="2564220"/>
            <a:ext cx="11410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di conseguenza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2D0A4A67-3395-D51C-3202-F16CE5C5B02A}"/>
              </a:ext>
            </a:extLst>
          </p:cNvPr>
          <p:cNvSpPr txBox="1"/>
          <p:nvPr/>
        </p:nvSpPr>
        <p:spPr>
          <a:xfrm>
            <a:off x="3815660" y="6623974"/>
            <a:ext cx="285184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Opera in Pubblico Dominio</a:t>
            </a:r>
          </a:p>
        </p:txBody>
      </p:sp>
    </p:spTree>
    <p:extLst>
      <p:ext uri="{BB962C8B-B14F-4D97-AF65-F5344CB8AC3E}">
        <p14:creationId xmlns:p14="http://schemas.microsoft.com/office/powerpoint/2010/main" val="597759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magine 15">
            <a:extLst>
              <a:ext uri="{FF2B5EF4-FFF2-40B4-BE49-F238E27FC236}">
                <a16:creationId xmlns:a16="http://schemas.microsoft.com/office/drawing/2014/main" id="{5269362D-E94D-5AF6-AC7E-CAA0F5BB46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71171"/>
            <a:ext cx="3392437" cy="2686829"/>
          </a:xfrm>
          <a:prstGeom prst="rect">
            <a:avLst/>
          </a:prstGeom>
        </p:spPr>
      </p:pic>
      <p:sp>
        <p:nvSpPr>
          <p:cNvPr id="2" name="Ovale 1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808066" y="1559721"/>
            <a:ext cx="2118558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</a:t>
            </a:r>
            <a:r>
              <a:rPr lang="it-IT" b="1" dirty="0"/>
              <a:t>1920</a:t>
            </a:r>
            <a:r>
              <a:rPr lang="it-IT" dirty="0"/>
              <a:t> e il </a:t>
            </a:r>
            <a:r>
              <a:rPr lang="it-IT" b="1" dirty="0"/>
              <a:t>1929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2660806" y="1793914"/>
            <a:ext cx="1762930" cy="664012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gli Stati Uniti vissero un periodo di grande crescita economica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4789303" y="1889609"/>
            <a:ext cx="1398836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i cosiddetti</a:t>
            </a:r>
          </a:p>
          <a:p>
            <a:pPr algn="ctr">
              <a:defRPr/>
            </a:pPr>
            <a:r>
              <a:rPr lang="it-IT" sz="1100" b="1" i="1" dirty="0" err="1">
                <a:solidFill>
                  <a:srgbClr val="000000"/>
                </a:solidFill>
                <a:latin typeface="Arial"/>
                <a:cs typeface="Arial"/>
              </a:rPr>
              <a:t>Roaring</a:t>
            </a:r>
            <a:r>
              <a:rPr lang="it-IT" sz="1100" b="1" i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it-IT" sz="1100" b="1" i="1" dirty="0" err="1">
                <a:solidFill>
                  <a:srgbClr val="000000"/>
                </a:solidFill>
                <a:latin typeface="Arial"/>
                <a:cs typeface="Arial"/>
              </a:rPr>
              <a:t>Twenties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4648348" y="2415051"/>
            <a:ext cx="165100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  <a:prstDash val="dash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“ruggenti anni Venti”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6671267" y="1889609"/>
            <a:ext cx="1549143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nacque il 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MITO AMERICANO</a:t>
            </a:r>
          </a:p>
        </p:txBody>
      </p:sp>
      <p:cxnSp>
        <p:nvCxnSpPr>
          <p:cNvPr id="12" name="Connettore 2 11"/>
          <p:cNvCxnSpPr>
            <a:cxnSpLocks/>
            <a:stCxn id="8" idx="3"/>
            <a:endCxn id="9" idx="1"/>
          </p:cNvCxnSpPr>
          <p:nvPr/>
        </p:nvCxnSpPr>
        <p:spPr>
          <a:xfrm>
            <a:off x="4423736" y="2125920"/>
            <a:ext cx="365567" cy="205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2 14"/>
          <p:cNvCxnSpPr>
            <a:cxnSpLocks/>
            <a:stCxn id="9" idx="3"/>
            <a:endCxn id="11" idx="1"/>
          </p:cNvCxnSpPr>
          <p:nvPr/>
        </p:nvCxnSpPr>
        <p:spPr>
          <a:xfrm>
            <a:off x="6188139" y="2127972"/>
            <a:ext cx="483128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CasellaDiTesto 17"/>
          <p:cNvSpPr txBox="1"/>
          <p:nvPr/>
        </p:nvSpPr>
        <p:spPr>
          <a:xfrm>
            <a:off x="6729379" y="2704492"/>
            <a:ext cx="1437866" cy="851297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successo, intraprendenza, ottimismo e ricchezza</a:t>
            </a:r>
          </a:p>
        </p:txBody>
      </p:sp>
      <p:cxnSp>
        <p:nvCxnSpPr>
          <p:cNvPr id="19" name="Connettore 2 18"/>
          <p:cNvCxnSpPr>
            <a:cxnSpLocks/>
            <a:stCxn id="11" idx="2"/>
            <a:endCxn id="18" idx="0"/>
          </p:cNvCxnSpPr>
          <p:nvPr/>
        </p:nvCxnSpPr>
        <p:spPr>
          <a:xfrm>
            <a:off x="7445839" y="2366335"/>
            <a:ext cx="2473" cy="33815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CasellaDiTesto 21"/>
          <p:cNvSpPr txBox="1"/>
          <p:nvPr/>
        </p:nvSpPr>
        <p:spPr>
          <a:xfrm>
            <a:off x="2666486" y="3277252"/>
            <a:ext cx="176293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fu la prima stagione del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CONSUMO DI MASSA</a:t>
            </a:r>
          </a:p>
        </p:txBody>
      </p:sp>
      <p:cxnSp>
        <p:nvCxnSpPr>
          <p:cNvPr id="23" name="Connettore 2 22"/>
          <p:cNvCxnSpPr>
            <a:cxnSpLocks/>
            <a:stCxn id="8" idx="2"/>
            <a:endCxn id="22" idx="0"/>
          </p:cNvCxnSpPr>
          <p:nvPr/>
        </p:nvCxnSpPr>
        <p:spPr>
          <a:xfrm>
            <a:off x="3542271" y="2457926"/>
            <a:ext cx="5680" cy="81932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CasellaDiTesto 25"/>
          <p:cNvSpPr txBox="1"/>
          <p:nvPr/>
        </p:nvSpPr>
        <p:spPr>
          <a:xfrm>
            <a:off x="4413103" y="3365198"/>
            <a:ext cx="6719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grazie a</a:t>
            </a:r>
          </a:p>
        </p:txBody>
      </p:sp>
      <p:sp>
        <p:nvSpPr>
          <p:cNvPr id="27" name="CasellaDiTesto 26"/>
          <p:cNvSpPr txBox="1"/>
          <p:nvPr/>
        </p:nvSpPr>
        <p:spPr>
          <a:xfrm>
            <a:off x="5451547" y="3047467"/>
            <a:ext cx="835996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vendita</a:t>
            </a:r>
          </a:p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 rate</a:t>
            </a:r>
          </a:p>
        </p:txBody>
      </p:sp>
      <p:sp>
        <p:nvSpPr>
          <p:cNvPr id="28" name="CasellaDiTesto 27"/>
          <p:cNvSpPr txBox="1"/>
          <p:nvPr/>
        </p:nvSpPr>
        <p:spPr>
          <a:xfrm>
            <a:off x="5451547" y="3630523"/>
            <a:ext cx="841676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pubblicità</a:t>
            </a:r>
          </a:p>
        </p:txBody>
      </p:sp>
      <p:cxnSp>
        <p:nvCxnSpPr>
          <p:cNvPr id="29" name="Connettore 2 28"/>
          <p:cNvCxnSpPr>
            <a:cxnSpLocks/>
          </p:cNvCxnSpPr>
          <p:nvPr/>
        </p:nvCxnSpPr>
        <p:spPr>
          <a:xfrm flipV="1">
            <a:off x="5042550" y="3277252"/>
            <a:ext cx="419630" cy="22644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2 31"/>
          <p:cNvCxnSpPr>
            <a:cxnSpLocks/>
          </p:cNvCxnSpPr>
          <p:nvPr/>
        </p:nvCxnSpPr>
        <p:spPr>
          <a:xfrm>
            <a:off x="5042550" y="3503698"/>
            <a:ext cx="419630" cy="25028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CasellaDiTesto 35"/>
          <p:cNvSpPr txBox="1"/>
          <p:nvPr/>
        </p:nvSpPr>
        <p:spPr>
          <a:xfrm>
            <a:off x="4413103" y="4958373"/>
            <a:ext cx="1992642" cy="851297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la ragione della crescita economica fu il grande AUMENTO DELLA PRODUTTIVITÀ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7" name="Connettore 2 36"/>
          <p:cNvCxnSpPr>
            <a:cxnSpLocks/>
            <a:endCxn id="36" idx="0"/>
          </p:cNvCxnSpPr>
          <p:nvPr/>
        </p:nvCxnSpPr>
        <p:spPr>
          <a:xfrm>
            <a:off x="5409424" y="4522814"/>
            <a:ext cx="0" cy="43555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ttangolo 12">
            <a:extLst>
              <a:ext uri="{FF2B5EF4-FFF2-40B4-BE49-F238E27FC236}">
                <a16:creationId xmlns:a16="http://schemas.microsoft.com/office/drawing/2014/main" id="{793096CD-4C03-E251-ADA6-C42FC5972F90}"/>
              </a:ext>
            </a:extLst>
          </p:cNvPr>
          <p:cNvSpPr/>
          <p:nvPr/>
        </p:nvSpPr>
        <p:spPr>
          <a:xfrm>
            <a:off x="4980390" y="404813"/>
            <a:ext cx="26579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America e Asia 1910-40</a:t>
            </a:r>
            <a:endParaRPr lang="it-IT" dirty="0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C84A1BD0-3BA6-E4C2-EAC2-729E94AEDB44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4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E48D3873-8549-CC1E-0EE1-2E86E4A8BBD1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La Grande guerra cambia il mondo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30B1BBDA-FD60-1036-2594-0F075E0C3CBE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  <p:cxnSp>
        <p:nvCxnSpPr>
          <p:cNvPr id="55" name="Connettore 1 23">
            <a:extLst>
              <a:ext uri="{FF2B5EF4-FFF2-40B4-BE49-F238E27FC236}">
                <a16:creationId xmlns:a16="http://schemas.microsoft.com/office/drawing/2014/main" id="{FF0CCE58-8E1E-47FC-633D-A166FCE1E343}"/>
              </a:ext>
            </a:extLst>
          </p:cNvPr>
          <p:cNvCxnSpPr>
            <a:cxnSpLocks/>
          </p:cNvCxnSpPr>
          <p:nvPr/>
        </p:nvCxnSpPr>
        <p:spPr>
          <a:xfrm>
            <a:off x="3549280" y="3753978"/>
            <a:ext cx="0" cy="782783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ttore 1 23">
            <a:extLst>
              <a:ext uri="{FF2B5EF4-FFF2-40B4-BE49-F238E27FC236}">
                <a16:creationId xmlns:a16="http://schemas.microsoft.com/office/drawing/2014/main" id="{465D646C-FDB5-4E7F-5A6C-FF777649FE20}"/>
              </a:ext>
            </a:extLst>
          </p:cNvPr>
          <p:cNvCxnSpPr>
            <a:cxnSpLocks/>
          </p:cNvCxnSpPr>
          <p:nvPr/>
        </p:nvCxnSpPr>
        <p:spPr>
          <a:xfrm>
            <a:off x="7458029" y="3548079"/>
            <a:ext cx="0" cy="988682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ttore 1 23">
            <a:extLst>
              <a:ext uri="{FF2B5EF4-FFF2-40B4-BE49-F238E27FC236}">
                <a16:creationId xmlns:a16="http://schemas.microsoft.com/office/drawing/2014/main" id="{C6235565-8602-F4BF-62AE-F876FA26724F}"/>
              </a:ext>
            </a:extLst>
          </p:cNvPr>
          <p:cNvCxnSpPr>
            <a:cxnSpLocks/>
          </p:cNvCxnSpPr>
          <p:nvPr/>
        </p:nvCxnSpPr>
        <p:spPr>
          <a:xfrm>
            <a:off x="3549280" y="4523175"/>
            <a:ext cx="3908749" cy="13586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4D62883F-CB7A-6B3A-E278-02181D372EDE}"/>
              </a:ext>
            </a:extLst>
          </p:cNvPr>
          <p:cNvSpPr txBox="1"/>
          <p:nvPr/>
        </p:nvSpPr>
        <p:spPr>
          <a:xfrm>
            <a:off x="3346400" y="6681017"/>
            <a:ext cx="326797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err="1"/>
              <a:t>Bettmann</a:t>
            </a:r>
            <a:r>
              <a:rPr lang="en-US" sz="800" dirty="0"/>
              <a:t> Archive/Wikimedia Commons </a:t>
            </a:r>
            <a:r>
              <a:rPr lang="en-US" sz="800" dirty="0" err="1"/>
              <a:t>Pubblico</a:t>
            </a:r>
            <a:r>
              <a:rPr lang="en-US" sz="800" dirty="0"/>
              <a:t> Dominio</a:t>
            </a:r>
            <a:endParaRPr lang="it-IT" sz="800" dirty="0"/>
          </a:p>
        </p:txBody>
      </p:sp>
    </p:spTree>
    <p:extLst>
      <p:ext uri="{BB962C8B-B14F-4D97-AF65-F5344CB8AC3E}">
        <p14:creationId xmlns:p14="http://schemas.microsoft.com/office/powerpoint/2010/main" val="7916666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210691" y="1004468"/>
            <a:ext cx="1674813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</a:t>
            </a:r>
            <a:r>
              <a:rPr lang="it-IT" b="1" dirty="0"/>
              <a:t>24 e il 29 ottobre 1929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1641692" y="1387519"/>
            <a:ext cx="1784350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crollò la borsa di Wall Street, a New York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3811861" y="1387519"/>
            <a:ext cx="2179581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crollò il valore dei titoli delle più importanti imprese americane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6377261" y="1387519"/>
            <a:ext cx="2446281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gli Stati Uniti divennero un Paese sull’orlo della povertà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0" name="Connettore 2 9"/>
          <p:cNvCxnSpPr>
            <a:stCxn id="7" idx="3"/>
            <a:endCxn id="8" idx="1"/>
          </p:cNvCxnSpPr>
          <p:nvPr/>
        </p:nvCxnSpPr>
        <p:spPr>
          <a:xfrm>
            <a:off x="3426042" y="1625882"/>
            <a:ext cx="38581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2 12"/>
          <p:cNvCxnSpPr>
            <a:stCxn id="8" idx="3"/>
            <a:endCxn id="9" idx="1"/>
          </p:cNvCxnSpPr>
          <p:nvPr/>
        </p:nvCxnSpPr>
        <p:spPr>
          <a:xfrm>
            <a:off x="5991442" y="1625882"/>
            <a:ext cx="38581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/>
          <p:cNvSpPr txBox="1"/>
          <p:nvPr/>
        </p:nvSpPr>
        <p:spPr>
          <a:xfrm>
            <a:off x="1546441" y="2362760"/>
            <a:ext cx="1968501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a causa di una CRISI DI SOVRAPPRODUZIONE</a:t>
            </a:r>
          </a:p>
        </p:txBody>
      </p:sp>
      <p:cxnSp>
        <p:nvCxnSpPr>
          <p:cNvPr id="17" name="Connettore 2 16"/>
          <p:cNvCxnSpPr>
            <a:stCxn id="7" idx="2"/>
            <a:endCxn id="16" idx="0"/>
          </p:cNvCxnSpPr>
          <p:nvPr/>
        </p:nvCxnSpPr>
        <p:spPr>
          <a:xfrm flipH="1">
            <a:off x="2530692" y="1864245"/>
            <a:ext cx="3175" cy="49851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CasellaDiTesto 20"/>
          <p:cNvSpPr txBox="1"/>
          <p:nvPr/>
        </p:nvSpPr>
        <p:spPr>
          <a:xfrm>
            <a:off x="3782988" y="2235720"/>
            <a:ext cx="5097406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dopo la Grane guerra le esportazioni di derrate agricole verso l’Europa diminuì 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3775530" y="2738462"/>
            <a:ext cx="5097406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comprando beni a rate le famiglie statunitensi si erano indebitate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4" name="Connettore 1 23"/>
          <p:cNvCxnSpPr>
            <a:cxnSpLocks/>
          </p:cNvCxnSpPr>
          <p:nvPr/>
        </p:nvCxnSpPr>
        <p:spPr>
          <a:xfrm flipH="1">
            <a:off x="2510739" y="3166402"/>
            <a:ext cx="7009" cy="3127832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2 25"/>
          <p:cNvCxnSpPr>
            <a:cxnSpLocks/>
            <a:stCxn id="16" idx="3"/>
            <a:endCxn id="22" idx="1"/>
          </p:cNvCxnSpPr>
          <p:nvPr/>
        </p:nvCxnSpPr>
        <p:spPr>
          <a:xfrm>
            <a:off x="3514942" y="2601123"/>
            <a:ext cx="260588" cy="28206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2 28"/>
          <p:cNvCxnSpPr>
            <a:cxnSpLocks/>
            <a:stCxn id="16" idx="3"/>
            <a:endCxn id="21" idx="1"/>
          </p:cNvCxnSpPr>
          <p:nvPr/>
        </p:nvCxnSpPr>
        <p:spPr>
          <a:xfrm flipV="1">
            <a:off x="3514942" y="2380441"/>
            <a:ext cx="268046" cy="22068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CasellaDiTesto 29"/>
          <p:cNvSpPr txBox="1"/>
          <p:nvPr/>
        </p:nvSpPr>
        <p:spPr>
          <a:xfrm>
            <a:off x="6377261" y="3286556"/>
            <a:ext cx="2446281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 un certo punto le famiglie dovettero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limitare gli acquisti</a:t>
            </a:r>
          </a:p>
        </p:txBody>
      </p:sp>
      <p:sp>
        <p:nvSpPr>
          <p:cNvPr id="31" name="CasellaDiTesto 30"/>
          <p:cNvSpPr txBox="1"/>
          <p:nvPr/>
        </p:nvSpPr>
        <p:spPr>
          <a:xfrm>
            <a:off x="6377261" y="4034861"/>
            <a:ext cx="2446281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le fabbriche dovettero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licenziare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 molti dipendenti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2" name="Connettore 2 31"/>
          <p:cNvCxnSpPr>
            <a:cxnSpLocks/>
            <a:endCxn id="30" idx="0"/>
          </p:cNvCxnSpPr>
          <p:nvPr/>
        </p:nvCxnSpPr>
        <p:spPr>
          <a:xfrm>
            <a:off x="7600401" y="3027903"/>
            <a:ext cx="1" cy="25865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ttore 2 34"/>
          <p:cNvCxnSpPr>
            <a:cxnSpLocks/>
            <a:stCxn id="30" idx="2"/>
            <a:endCxn id="31" idx="0"/>
          </p:cNvCxnSpPr>
          <p:nvPr/>
        </p:nvCxnSpPr>
        <p:spPr>
          <a:xfrm>
            <a:off x="7600402" y="3763282"/>
            <a:ext cx="0" cy="27157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Ovale 37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0C706E5F-5F52-DE1B-99B2-C6B0309E8A7F}"/>
              </a:ext>
            </a:extLst>
          </p:cNvPr>
          <p:cNvSpPr txBox="1"/>
          <p:nvPr/>
        </p:nvSpPr>
        <p:spPr>
          <a:xfrm>
            <a:off x="1979869" y="2889403"/>
            <a:ext cx="10023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in cinque fasi</a:t>
            </a:r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64CE4E81-159F-0602-646A-8E03E0AD21EC}"/>
              </a:ext>
            </a:extLst>
          </p:cNvPr>
          <p:cNvSpPr txBox="1"/>
          <p:nvPr/>
        </p:nvSpPr>
        <p:spPr>
          <a:xfrm>
            <a:off x="2823784" y="3289904"/>
            <a:ext cx="3278277" cy="664012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ottobre 1929-aprile 1931: rallentamento della produzione, ribasso dei prezzi, aumento della disoccupazione negli Usa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51AC7BE4-1B26-0D1A-F8F2-5367B9ABD563}"/>
              </a:ext>
            </a:extLst>
          </p:cNvPr>
          <p:cNvSpPr txBox="1"/>
          <p:nvPr/>
        </p:nvSpPr>
        <p:spPr>
          <a:xfrm>
            <a:off x="2823784" y="4160228"/>
            <a:ext cx="3278277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aprile-novembre 1931: la crisi arriva in Europa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489D2F80-EAD1-31E0-3869-7B41D2000656}"/>
              </a:ext>
            </a:extLst>
          </p:cNvPr>
          <p:cNvSpPr txBox="1"/>
          <p:nvPr/>
        </p:nvSpPr>
        <p:spPr>
          <a:xfrm>
            <a:off x="2823783" y="4655981"/>
            <a:ext cx="3278277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dicembre 1931-ottobre 1932: il momento peggiore della crisi negli Usa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A56E004E-FCEF-F4B0-78B5-93AC499BC501}"/>
              </a:ext>
            </a:extLst>
          </p:cNvPr>
          <p:cNvSpPr txBox="1"/>
          <p:nvPr/>
        </p:nvSpPr>
        <p:spPr>
          <a:xfrm>
            <a:off x="2823782" y="5338448"/>
            <a:ext cx="3278277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novembre 1932-marzo 1933: l’agricoltura statunitense è il settore più in difficoltà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6" name="CasellaDiTesto 35">
            <a:extLst>
              <a:ext uri="{FF2B5EF4-FFF2-40B4-BE49-F238E27FC236}">
                <a16:creationId xmlns:a16="http://schemas.microsoft.com/office/drawing/2014/main" id="{EE8845BC-D8F1-7F1B-B9A8-0EC89A7EF8FF}"/>
              </a:ext>
            </a:extLst>
          </p:cNvPr>
          <p:cNvSpPr txBox="1"/>
          <p:nvPr/>
        </p:nvSpPr>
        <p:spPr>
          <a:xfrm>
            <a:off x="2823781" y="6055871"/>
            <a:ext cx="3278277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da marzo 1933: l’economia mondiale ricomincia a crescere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7" name="Connettore 2 36">
            <a:extLst>
              <a:ext uri="{FF2B5EF4-FFF2-40B4-BE49-F238E27FC236}">
                <a16:creationId xmlns:a16="http://schemas.microsoft.com/office/drawing/2014/main" id="{82FE6831-7A85-227C-3526-166097D13B44}"/>
              </a:ext>
            </a:extLst>
          </p:cNvPr>
          <p:cNvCxnSpPr>
            <a:cxnSpLocks/>
          </p:cNvCxnSpPr>
          <p:nvPr/>
        </p:nvCxnSpPr>
        <p:spPr>
          <a:xfrm>
            <a:off x="2512601" y="3614942"/>
            <a:ext cx="31118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ttore 2 43">
            <a:extLst>
              <a:ext uri="{FF2B5EF4-FFF2-40B4-BE49-F238E27FC236}">
                <a16:creationId xmlns:a16="http://schemas.microsoft.com/office/drawing/2014/main" id="{4EC54DBC-1934-B39A-B8C2-528CEEF27ACE}"/>
              </a:ext>
            </a:extLst>
          </p:cNvPr>
          <p:cNvCxnSpPr>
            <a:cxnSpLocks/>
          </p:cNvCxnSpPr>
          <p:nvPr/>
        </p:nvCxnSpPr>
        <p:spPr>
          <a:xfrm>
            <a:off x="2509411" y="4309137"/>
            <a:ext cx="31118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ttore 2 44">
            <a:extLst>
              <a:ext uri="{FF2B5EF4-FFF2-40B4-BE49-F238E27FC236}">
                <a16:creationId xmlns:a16="http://schemas.microsoft.com/office/drawing/2014/main" id="{CAA447FA-4696-6841-8423-E1612D63162F}"/>
              </a:ext>
            </a:extLst>
          </p:cNvPr>
          <p:cNvCxnSpPr>
            <a:cxnSpLocks/>
          </p:cNvCxnSpPr>
          <p:nvPr/>
        </p:nvCxnSpPr>
        <p:spPr>
          <a:xfrm>
            <a:off x="2512601" y="4894344"/>
            <a:ext cx="31118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ttore 2 45">
            <a:extLst>
              <a:ext uri="{FF2B5EF4-FFF2-40B4-BE49-F238E27FC236}">
                <a16:creationId xmlns:a16="http://schemas.microsoft.com/office/drawing/2014/main" id="{F52EFCA2-C8EB-A9D5-EC05-53C17E41E8D5}"/>
              </a:ext>
            </a:extLst>
          </p:cNvPr>
          <p:cNvCxnSpPr>
            <a:cxnSpLocks/>
          </p:cNvCxnSpPr>
          <p:nvPr/>
        </p:nvCxnSpPr>
        <p:spPr>
          <a:xfrm>
            <a:off x="2512604" y="5555477"/>
            <a:ext cx="31118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ttore 2 46">
            <a:extLst>
              <a:ext uri="{FF2B5EF4-FFF2-40B4-BE49-F238E27FC236}">
                <a16:creationId xmlns:a16="http://schemas.microsoft.com/office/drawing/2014/main" id="{F8C06C34-C29E-8BDB-9B67-5B7F7DB73C5A}"/>
              </a:ext>
            </a:extLst>
          </p:cNvPr>
          <p:cNvCxnSpPr>
            <a:cxnSpLocks/>
          </p:cNvCxnSpPr>
          <p:nvPr/>
        </p:nvCxnSpPr>
        <p:spPr>
          <a:xfrm>
            <a:off x="2509411" y="6294234"/>
            <a:ext cx="31118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ttangolo 10">
            <a:extLst>
              <a:ext uri="{FF2B5EF4-FFF2-40B4-BE49-F238E27FC236}">
                <a16:creationId xmlns:a16="http://schemas.microsoft.com/office/drawing/2014/main" id="{97DB1D6F-66F7-8713-D27D-2E1EAD3DEBE7}"/>
              </a:ext>
            </a:extLst>
          </p:cNvPr>
          <p:cNvSpPr/>
          <p:nvPr/>
        </p:nvSpPr>
        <p:spPr>
          <a:xfrm>
            <a:off x="4980390" y="404813"/>
            <a:ext cx="26579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America e Asia 1910-40</a:t>
            </a:r>
            <a:endParaRPr lang="it-IT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23F4983-3AC9-4DC8-BC43-A7C78548F23E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4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844E0167-E52C-B501-9ED9-21CCFB7FD569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La Grande guerra cambia il mondo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CD70A7C1-7019-C82F-1230-8F0C318826CB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</p:spTree>
    <p:extLst>
      <p:ext uri="{BB962C8B-B14F-4D97-AF65-F5344CB8AC3E}">
        <p14:creationId xmlns:p14="http://schemas.microsoft.com/office/powerpoint/2010/main" val="22561454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306387" y="993835"/>
            <a:ext cx="1395413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1932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1536699" y="1191995"/>
            <a:ext cx="1968501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fu eletto presidente 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FRANKLIN D. ROOSVELT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1409700" y="2032854"/>
            <a:ext cx="2209799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varò un programma in più punti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9" name="Connettore 2 8"/>
          <p:cNvCxnSpPr>
            <a:stCxn id="7" idx="2"/>
            <a:endCxn id="8" idx="0"/>
          </p:cNvCxnSpPr>
          <p:nvPr/>
        </p:nvCxnSpPr>
        <p:spPr>
          <a:xfrm flipH="1">
            <a:off x="2514600" y="1668721"/>
            <a:ext cx="6350" cy="36413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asellaDiTesto 11"/>
          <p:cNvSpPr txBox="1"/>
          <p:nvPr/>
        </p:nvSpPr>
        <p:spPr>
          <a:xfrm>
            <a:off x="4203700" y="2032854"/>
            <a:ext cx="1651000" cy="289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chiamato NEW DEAL</a:t>
            </a:r>
          </a:p>
        </p:txBody>
      </p:sp>
      <p:cxnSp>
        <p:nvCxnSpPr>
          <p:cNvPr id="13" name="Connettore 2 12"/>
          <p:cNvCxnSpPr>
            <a:stCxn id="8" idx="3"/>
            <a:endCxn id="12" idx="1"/>
          </p:cNvCxnSpPr>
          <p:nvPr/>
        </p:nvCxnSpPr>
        <p:spPr>
          <a:xfrm>
            <a:off x="3619499" y="2177575"/>
            <a:ext cx="58420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/>
          <p:cNvSpPr txBox="1"/>
          <p:nvPr/>
        </p:nvSpPr>
        <p:spPr>
          <a:xfrm>
            <a:off x="5949951" y="2032854"/>
            <a:ext cx="126365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  <a:prstDash val="dash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“nuovo corso”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1960602" y="2322295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che prevedeva</a:t>
            </a:r>
          </a:p>
        </p:txBody>
      </p:sp>
      <p:sp>
        <p:nvSpPr>
          <p:cNvPr id="18" name="CasellaDiTesto 17"/>
          <p:cNvSpPr txBox="1"/>
          <p:nvPr/>
        </p:nvSpPr>
        <p:spPr>
          <a:xfrm>
            <a:off x="3068598" y="2690595"/>
            <a:ext cx="4741902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opere pubbliche</a:t>
            </a: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 finanziate dallo Stato per dare lavoro ai disoccupati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3068598" y="3153702"/>
            <a:ext cx="4741902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aiuti ai contadini attraverso un </a:t>
            </a: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prezzo minimo</a:t>
            </a: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 di vendita</a:t>
            </a:r>
          </a:p>
        </p:txBody>
      </p:sp>
      <p:sp>
        <p:nvSpPr>
          <p:cNvPr id="20" name="CasellaDiTesto 19"/>
          <p:cNvSpPr txBox="1"/>
          <p:nvPr/>
        </p:nvSpPr>
        <p:spPr>
          <a:xfrm>
            <a:off x="3068597" y="3615925"/>
            <a:ext cx="2786101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garanzie per  i risparmiatori</a:t>
            </a:r>
          </a:p>
        </p:txBody>
      </p:sp>
      <p:sp>
        <p:nvSpPr>
          <p:cNvPr id="21" name="CasellaDiTesto 20"/>
          <p:cNvSpPr txBox="1"/>
          <p:nvPr/>
        </p:nvSpPr>
        <p:spPr>
          <a:xfrm>
            <a:off x="3068597" y="4094095"/>
            <a:ext cx="4741887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riduzione delle ore lavorative</a:t>
            </a: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 per gli occupati secondo il principio “lavorare meno, ma lavorare tutti”</a:t>
            </a:r>
          </a:p>
        </p:txBody>
      </p:sp>
      <p:sp>
        <p:nvSpPr>
          <p:cNvPr id="22" name="CasellaDiTesto 21"/>
          <p:cNvSpPr txBox="1"/>
          <p:nvPr/>
        </p:nvSpPr>
        <p:spPr>
          <a:xfrm>
            <a:off x="3068596" y="4729094"/>
            <a:ext cx="4741871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aumento dei salari</a:t>
            </a: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 per creare maggiore possibilità di acquisto</a:t>
            </a:r>
          </a:p>
        </p:txBody>
      </p:sp>
      <p:sp>
        <p:nvSpPr>
          <p:cNvPr id="23" name="CasellaDiTesto 22"/>
          <p:cNvSpPr txBox="1"/>
          <p:nvPr/>
        </p:nvSpPr>
        <p:spPr>
          <a:xfrm>
            <a:off x="3068597" y="5205493"/>
            <a:ext cx="4741877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indennità di disoccupazione</a:t>
            </a: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 per coloro che avevano perso il lavoro</a:t>
            </a:r>
          </a:p>
        </p:txBody>
      </p:sp>
      <p:sp>
        <p:nvSpPr>
          <p:cNvPr id="24" name="CasellaDiTesto 23"/>
          <p:cNvSpPr txBox="1"/>
          <p:nvPr/>
        </p:nvSpPr>
        <p:spPr>
          <a:xfrm>
            <a:off x="3068598" y="5675095"/>
            <a:ext cx="2786102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potenziamento della </a:t>
            </a: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ricerca scientifica</a:t>
            </a:r>
          </a:p>
        </p:txBody>
      </p:sp>
      <p:cxnSp>
        <p:nvCxnSpPr>
          <p:cNvPr id="25" name="Connettore 1 24"/>
          <p:cNvCxnSpPr>
            <a:stCxn id="17" idx="2"/>
          </p:cNvCxnSpPr>
          <p:nvPr/>
        </p:nvCxnSpPr>
        <p:spPr>
          <a:xfrm>
            <a:off x="2514600" y="2599294"/>
            <a:ext cx="0" cy="3217306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2 27"/>
          <p:cNvCxnSpPr>
            <a:endCxn id="24" idx="1"/>
          </p:cNvCxnSpPr>
          <p:nvPr/>
        </p:nvCxnSpPr>
        <p:spPr>
          <a:xfrm>
            <a:off x="2514600" y="5816601"/>
            <a:ext cx="553998" cy="321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ttore 2 30"/>
          <p:cNvCxnSpPr/>
          <p:nvPr/>
        </p:nvCxnSpPr>
        <p:spPr>
          <a:xfrm>
            <a:off x="2520950" y="5355563"/>
            <a:ext cx="553998" cy="321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2 31"/>
          <p:cNvCxnSpPr/>
          <p:nvPr/>
        </p:nvCxnSpPr>
        <p:spPr>
          <a:xfrm>
            <a:off x="2514600" y="4885959"/>
            <a:ext cx="553998" cy="321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ttore 2 32"/>
          <p:cNvCxnSpPr/>
          <p:nvPr/>
        </p:nvCxnSpPr>
        <p:spPr>
          <a:xfrm>
            <a:off x="2514599" y="4320661"/>
            <a:ext cx="553998" cy="321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ttore 2 33"/>
          <p:cNvCxnSpPr/>
          <p:nvPr/>
        </p:nvCxnSpPr>
        <p:spPr>
          <a:xfrm>
            <a:off x="2520950" y="3782831"/>
            <a:ext cx="553998" cy="321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ttore 2 34"/>
          <p:cNvCxnSpPr/>
          <p:nvPr/>
        </p:nvCxnSpPr>
        <p:spPr>
          <a:xfrm>
            <a:off x="2514599" y="3323267"/>
            <a:ext cx="553998" cy="321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ttore 2 35"/>
          <p:cNvCxnSpPr/>
          <p:nvPr/>
        </p:nvCxnSpPr>
        <p:spPr>
          <a:xfrm>
            <a:off x="2514599" y="2857501"/>
            <a:ext cx="553998" cy="321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Ovale 36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2B550062-6805-7734-CC38-39BBE1D17FA1}"/>
              </a:ext>
            </a:extLst>
          </p:cNvPr>
          <p:cNvSpPr/>
          <p:nvPr/>
        </p:nvSpPr>
        <p:spPr>
          <a:xfrm>
            <a:off x="4980390" y="404813"/>
            <a:ext cx="26579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America e Asia 1910-40</a:t>
            </a:r>
            <a:endParaRPr lang="it-IT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EA52FC15-F60F-5EEE-3F42-369A0990A157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4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D42422DB-23A3-BDAF-02C2-3372759348A7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La Grande guerra cambia il mondo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552F11F9-5AB9-10DF-674A-C4780AF603CC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</p:spTree>
    <p:extLst>
      <p:ext uri="{BB962C8B-B14F-4D97-AF65-F5344CB8AC3E}">
        <p14:creationId xmlns:p14="http://schemas.microsoft.com/office/powerpoint/2010/main" val="26166892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2082800" y="1015048"/>
            <a:ext cx="518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2.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L’America latina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1229491" y="2076030"/>
            <a:ext cx="2179581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L’America latina era un’area povera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3962400" y="1610540"/>
            <a:ext cx="3421772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economia basata su latifondo e monocoltura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3962400" y="2031446"/>
            <a:ext cx="2291472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industria poco sviluppata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3962400" y="2461440"/>
            <a:ext cx="3421772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mancanza di ferrovie e vie di comunicazione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2" name="Connettore 2 11"/>
          <p:cNvCxnSpPr>
            <a:stCxn id="7" idx="3"/>
            <a:endCxn id="10" idx="1"/>
          </p:cNvCxnSpPr>
          <p:nvPr/>
        </p:nvCxnSpPr>
        <p:spPr>
          <a:xfrm flipV="1">
            <a:off x="3409072" y="2176167"/>
            <a:ext cx="553328" cy="13822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2 15"/>
          <p:cNvCxnSpPr>
            <a:stCxn id="7" idx="3"/>
            <a:endCxn id="8" idx="1"/>
          </p:cNvCxnSpPr>
          <p:nvPr/>
        </p:nvCxnSpPr>
        <p:spPr>
          <a:xfrm flipV="1">
            <a:off x="3409072" y="1755261"/>
            <a:ext cx="553328" cy="55913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2 18"/>
          <p:cNvCxnSpPr>
            <a:stCxn id="7" idx="3"/>
            <a:endCxn id="11" idx="1"/>
          </p:cNvCxnSpPr>
          <p:nvPr/>
        </p:nvCxnSpPr>
        <p:spPr>
          <a:xfrm>
            <a:off x="3409072" y="2314393"/>
            <a:ext cx="553328" cy="29176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CasellaDiTesto 21"/>
          <p:cNvSpPr txBox="1"/>
          <p:nvPr/>
        </p:nvSpPr>
        <p:spPr>
          <a:xfrm>
            <a:off x="1229491" y="3020518"/>
            <a:ext cx="2179581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sotto il controllo indiretto degli Stati Uniti</a:t>
            </a:r>
          </a:p>
        </p:txBody>
      </p:sp>
      <p:sp>
        <p:nvSpPr>
          <p:cNvPr id="23" name="CasellaDiTesto 22"/>
          <p:cNvSpPr txBox="1"/>
          <p:nvPr/>
        </p:nvSpPr>
        <p:spPr>
          <a:xfrm>
            <a:off x="1229491" y="3846018"/>
            <a:ext cx="2179581" cy="289441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a eccezione del Messico</a:t>
            </a:r>
          </a:p>
        </p:txBody>
      </p:sp>
      <p:sp>
        <p:nvSpPr>
          <p:cNvPr id="24" name="CasellaDiTesto 23"/>
          <p:cNvSpPr txBox="1"/>
          <p:nvPr/>
        </p:nvSpPr>
        <p:spPr>
          <a:xfrm>
            <a:off x="3962399" y="3846018"/>
            <a:ext cx="4971173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dove c’erano pochi proprietari terrieri e una massa di contadini poverissimi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5" name="Connettore 2 24"/>
          <p:cNvCxnSpPr>
            <a:stCxn id="23" idx="3"/>
            <a:endCxn id="24" idx="1"/>
          </p:cNvCxnSpPr>
          <p:nvPr/>
        </p:nvCxnSpPr>
        <p:spPr>
          <a:xfrm>
            <a:off x="3409072" y="3990739"/>
            <a:ext cx="553327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2 27"/>
          <p:cNvCxnSpPr>
            <a:stCxn id="7" idx="2"/>
            <a:endCxn id="22" idx="0"/>
          </p:cNvCxnSpPr>
          <p:nvPr/>
        </p:nvCxnSpPr>
        <p:spPr>
          <a:xfrm>
            <a:off x="2319282" y="2552756"/>
            <a:ext cx="0" cy="46776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ttore 2 30"/>
          <p:cNvCxnSpPr>
            <a:stCxn id="22" idx="2"/>
            <a:endCxn id="23" idx="0"/>
          </p:cNvCxnSpPr>
          <p:nvPr/>
        </p:nvCxnSpPr>
        <p:spPr>
          <a:xfrm>
            <a:off x="2319282" y="3497244"/>
            <a:ext cx="0" cy="34877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CasellaDiTesto 33"/>
          <p:cNvSpPr txBox="1"/>
          <p:nvPr/>
        </p:nvSpPr>
        <p:spPr>
          <a:xfrm>
            <a:off x="395287" y="4346635"/>
            <a:ext cx="950913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1910</a:t>
            </a:r>
          </a:p>
        </p:txBody>
      </p:sp>
      <p:sp>
        <p:nvSpPr>
          <p:cNvPr id="35" name="CasellaDiTesto 34"/>
          <p:cNvSpPr txBox="1"/>
          <p:nvPr/>
        </p:nvSpPr>
        <p:spPr>
          <a:xfrm>
            <a:off x="1229490" y="4560154"/>
            <a:ext cx="2179581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FRANCISCO MADERO diede vita a una ribellione</a:t>
            </a:r>
          </a:p>
        </p:txBody>
      </p:sp>
      <p:cxnSp>
        <p:nvCxnSpPr>
          <p:cNvPr id="37" name="Connettore 2 36"/>
          <p:cNvCxnSpPr>
            <a:stCxn id="23" idx="2"/>
            <a:endCxn id="35" idx="0"/>
          </p:cNvCxnSpPr>
          <p:nvPr/>
        </p:nvCxnSpPr>
        <p:spPr>
          <a:xfrm flipH="1">
            <a:off x="2319281" y="4135459"/>
            <a:ext cx="1" cy="42469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CasellaDiTesto 39"/>
          <p:cNvSpPr txBox="1"/>
          <p:nvPr/>
        </p:nvSpPr>
        <p:spPr>
          <a:xfrm>
            <a:off x="3962399" y="4560154"/>
            <a:ext cx="2179581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appoggiato da PANCHO VILLA e EMILIANO ZAPATA</a:t>
            </a:r>
          </a:p>
        </p:txBody>
      </p:sp>
      <p:cxnSp>
        <p:nvCxnSpPr>
          <p:cNvPr id="41" name="Connettore 2 40"/>
          <p:cNvCxnSpPr>
            <a:stCxn id="35" idx="3"/>
            <a:endCxn id="40" idx="1"/>
          </p:cNvCxnSpPr>
          <p:nvPr/>
        </p:nvCxnSpPr>
        <p:spPr>
          <a:xfrm>
            <a:off x="3409071" y="4798517"/>
            <a:ext cx="553328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CasellaDiTesto 44"/>
          <p:cNvSpPr txBox="1"/>
          <p:nvPr/>
        </p:nvSpPr>
        <p:spPr>
          <a:xfrm>
            <a:off x="6577835" y="4560154"/>
            <a:ext cx="1766066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per distribuire la terra ai contadini più poveri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46" name="Connettore 2 45"/>
          <p:cNvCxnSpPr>
            <a:stCxn id="40" idx="3"/>
            <a:endCxn id="45" idx="1"/>
          </p:cNvCxnSpPr>
          <p:nvPr/>
        </p:nvCxnSpPr>
        <p:spPr>
          <a:xfrm>
            <a:off x="6141980" y="4798517"/>
            <a:ext cx="43585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CasellaDiTesto 48"/>
          <p:cNvSpPr txBox="1"/>
          <p:nvPr/>
        </p:nvSpPr>
        <p:spPr>
          <a:xfrm>
            <a:off x="395287" y="5172135"/>
            <a:ext cx="950913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1917</a:t>
            </a:r>
          </a:p>
        </p:txBody>
      </p:sp>
      <p:sp>
        <p:nvSpPr>
          <p:cNvPr id="50" name="CasellaDiTesto 49"/>
          <p:cNvSpPr txBox="1"/>
          <p:nvPr/>
        </p:nvSpPr>
        <p:spPr>
          <a:xfrm>
            <a:off x="1229491" y="5395418"/>
            <a:ext cx="2179581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fu varata una costituzione democratica </a:t>
            </a:r>
          </a:p>
        </p:txBody>
      </p:sp>
      <p:sp>
        <p:nvSpPr>
          <p:cNvPr id="52" name="CasellaDiTesto 51"/>
          <p:cNvSpPr txBox="1"/>
          <p:nvPr/>
        </p:nvSpPr>
        <p:spPr>
          <a:xfrm>
            <a:off x="3832990" y="5395418"/>
            <a:ext cx="3263135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cui seguì una RIFORMA AGRARIA per ridistribuire la terra con maggiore equità</a:t>
            </a:r>
          </a:p>
        </p:txBody>
      </p:sp>
      <p:cxnSp>
        <p:nvCxnSpPr>
          <p:cNvPr id="53" name="Connettore 2 52"/>
          <p:cNvCxnSpPr>
            <a:stCxn id="50" idx="3"/>
            <a:endCxn id="52" idx="1"/>
          </p:cNvCxnSpPr>
          <p:nvPr/>
        </p:nvCxnSpPr>
        <p:spPr>
          <a:xfrm>
            <a:off x="3409072" y="5633781"/>
            <a:ext cx="423918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Ovale 55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6</a:t>
            </a:r>
          </a:p>
        </p:txBody>
      </p:sp>
      <p:cxnSp>
        <p:nvCxnSpPr>
          <p:cNvPr id="57" name="Connettore 2 56"/>
          <p:cNvCxnSpPr>
            <a:stCxn id="35" idx="2"/>
            <a:endCxn id="50" idx="0"/>
          </p:cNvCxnSpPr>
          <p:nvPr/>
        </p:nvCxnSpPr>
        <p:spPr>
          <a:xfrm>
            <a:off x="2319281" y="5036880"/>
            <a:ext cx="1" cy="35853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ttangolo 8">
            <a:extLst>
              <a:ext uri="{FF2B5EF4-FFF2-40B4-BE49-F238E27FC236}">
                <a16:creationId xmlns:a16="http://schemas.microsoft.com/office/drawing/2014/main" id="{8492C9E2-C35D-1A78-B9C8-8B69A09F4EBB}"/>
              </a:ext>
            </a:extLst>
          </p:cNvPr>
          <p:cNvSpPr/>
          <p:nvPr/>
        </p:nvSpPr>
        <p:spPr>
          <a:xfrm>
            <a:off x="4980390" y="404813"/>
            <a:ext cx="26579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America e Asia 1910-40</a:t>
            </a:r>
            <a:endParaRPr lang="it-IT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F1DCDD7D-39E8-AB7E-2100-2A53739AD296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4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BA14B54A-47AC-E470-22CD-A1FB6664D817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La Grande guerra cambia il mondo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45A683BE-F7D7-0830-088C-ADE61B983CBA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F75EE92-5EEE-1811-5B0F-119CCA7983AA}"/>
              </a:ext>
            </a:extLst>
          </p:cNvPr>
          <p:cNvSpPr txBox="1"/>
          <p:nvPr/>
        </p:nvSpPr>
        <p:spPr>
          <a:xfrm>
            <a:off x="3962399" y="2845132"/>
            <a:ext cx="2229819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diffuso analfabetismo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8" name="Connettore 2 18">
            <a:extLst>
              <a:ext uri="{FF2B5EF4-FFF2-40B4-BE49-F238E27FC236}">
                <a16:creationId xmlns:a16="http://schemas.microsoft.com/office/drawing/2014/main" id="{EA86C064-BC8F-F402-7989-FA8791AC1AAE}"/>
              </a:ext>
            </a:extLst>
          </p:cNvPr>
          <p:cNvCxnSpPr>
            <a:cxnSpLocks/>
            <a:stCxn id="7" idx="3"/>
            <a:endCxn id="17" idx="1"/>
          </p:cNvCxnSpPr>
          <p:nvPr/>
        </p:nvCxnSpPr>
        <p:spPr>
          <a:xfrm>
            <a:off x="3409072" y="2314393"/>
            <a:ext cx="553327" cy="67546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16972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2082800" y="1015048"/>
            <a:ext cx="518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3.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Il Vicino e il Medio Oriente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395287" y="1420041"/>
            <a:ext cx="950913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1918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1229491" y="1653962"/>
            <a:ext cx="2593209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l’Impero ottomano era uscito sconfitto dalla Prima guerra mondiale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4376028" y="1628562"/>
            <a:ext cx="2179581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aveva perso i territori in Medio Oriente e in Iraq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0" name="Connettore 2 9"/>
          <p:cNvCxnSpPr/>
          <p:nvPr/>
        </p:nvCxnSpPr>
        <p:spPr>
          <a:xfrm>
            <a:off x="3822700" y="1866925"/>
            <a:ext cx="553328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asellaDiTesto 11"/>
          <p:cNvSpPr txBox="1"/>
          <p:nvPr/>
        </p:nvSpPr>
        <p:spPr>
          <a:xfrm>
            <a:off x="4356293" y="2573707"/>
            <a:ext cx="1517953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detto </a:t>
            </a:r>
            <a:r>
              <a:rPr lang="it-IT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ATATÜRK</a:t>
            </a:r>
          </a:p>
        </p:txBody>
      </p:sp>
      <p:cxnSp>
        <p:nvCxnSpPr>
          <p:cNvPr id="13" name="Connettore 2 12"/>
          <p:cNvCxnSpPr>
            <a:cxnSpLocks/>
            <a:stCxn id="22" idx="3"/>
            <a:endCxn id="12" idx="1"/>
          </p:cNvCxnSpPr>
          <p:nvPr/>
        </p:nvCxnSpPr>
        <p:spPr>
          <a:xfrm>
            <a:off x="3822700" y="2713581"/>
            <a:ext cx="533593" cy="484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2 15"/>
          <p:cNvCxnSpPr>
            <a:cxnSpLocks/>
            <a:stCxn id="8" idx="2"/>
          </p:cNvCxnSpPr>
          <p:nvPr/>
        </p:nvCxnSpPr>
        <p:spPr>
          <a:xfrm>
            <a:off x="2526096" y="2130688"/>
            <a:ext cx="0" cy="35113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CasellaDiTesto 22"/>
          <p:cNvSpPr txBox="1"/>
          <p:nvPr/>
        </p:nvSpPr>
        <p:spPr>
          <a:xfrm>
            <a:off x="395287" y="3701318"/>
            <a:ext cx="950913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1923</a:t>
            </a:r>
          </a:p>
        </p:txBody>
      </p:sp>
      <p:sp>
        <p:nvSpPr>
          <p:cNvPr id="24" name="CasellaDiTesto 23"/>
          <p:cNvSpPr txBox="1"/>
          <p:nvPr/>
        </p:nvSpPr>
        <p:spPr>
          <a:xfrm>
            <a:off x="1218857" y="3981274"/>
            <a:ext cx="2593210" cy="289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fu proclamata la REPUBBLICA</a:t>
            </a:r>
          </a:p>
        </p:txBody>
      </p:sp>
      <p:sp>
        <p:nvSpPr>
          <p:cNvPr id="25" name="CasellaDiTesto 24"/>
          <p:cNvSpPr txBox="1"/>
          <p:nvPr/>
        </p:nvSpPr>
        <p:spPr>
          <a:xfrm>
            <a:off x="4188589" y="3887632"/>
            <a:ext cx="1640711" cy="47672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la Turchia divenne uno Stato LAICO</a:t>
            </a:r>
          </a:p>
        </p:txBody>
      </p:sp>
      <p:cxnSp>
        <p:nvCxnSpPr>
          <p:cNvPr id="26" name="Connettore 2 25"/>
          <p:cNvCxnSpPr>
            <a:cxnSpLocks/>
            <a:stCxn id="22" idx="2"/>
            <a:endCxn id="24" idx="0"/>
          </p:cNvCxnSpPr>
          <p:nvPr/>
        </p:nvCxnSpPr>
        <p:spPr>
          <a:xfrm flipH="1">
            <a:off x="2515462" y="2951944"/>
            <a:ext cx="10634" cy="102933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2 28"/>
          <p:cNvCxnSpPr>
            <a:stCxn id="24" idx="3"/>
            <a:endCxn id="25" idx="1"/>
          </p:cNvCxnSpPr>
          <p:nvPr/>
        </p:nvCxnSpPr>
        <p:spPr>
          <a:xfrm>
            <a:off x="3812067" y="4125995"/>
            <a:ext cx="376522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CasellaDiTesto 31"/>
          <p:cNvSpPr txBox="1"/>
          <p:nvPr/>
        </p:nvSpPr>
        <p:spPr>
          <a:xfrm>
            <a:off x="6278618" y="3122436"/>
            <a:ext cx="2204982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fu abolita la legge islamica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3" name="CasellaDiTesto 32"/>
          <p:cNvSpPr txBox="1"/>
          <p:nvPr/>
        </p:nvSpPr>
        <p:spPr>
          <a:xfrm>
            <a:off x="6278618" y="3556597"/>
            <a:ext cx="2725682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furono riconosciute tutte le religioni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7" name="CasellaDiTesto 36"/>
          <p:cNvSpPr txBox="1"/>
          <p:nvPr/>
        </p:nvSpPr>
        <p:spPr>
          <a:xfrm>
            <a:off x="6278618" y="3981274"/>
            <a:ext cx="1785882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fu abolita la poligamia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8" name="CasellaDiTesto 37"/>
          <p:cNvSpPr txBox="1"/>
          <p:nvPr/>
        </p:nvSpPr>
        <p:spPr>
          <a:xfrm>
            <a:off x="6278618" y="4364358"/>
            <a:ext cx="2725682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si consentì alle donne di togliere il velo, votare e assumere cariche pubbliche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9" name="CasellaDiTesto 38"/>
          <p:cNvSpPr txBox="1"/>
          <p:nvPr/>
        </p:nvSpPr>
        <p:spPr>
          <a:xfrm>
            <a:off x="6278618" y="4936458"/>
            <a:ext cx="2725682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capitale fu spostata ad Ankara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40" name="Connettore 2 39"/>
          <p:cNvCxnSpPr>
            <a:stCxn id="25" idx="3"/>
            <a:endCxn id="32" idx="1"/>
          </p:cNvCxnSpPr>
          <p:nvPr/>
        </p:nvCxnSpPr>
        <p:spPr>
          <a:xfrm flipV="1">
            <a:off x="5829300" y="3267157"/>
            <a:ext cx="449318" cy="85883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ttore 2 42"/>
          <p:cNvCxnSpPr>
            <a:stCxn id="25" idx="3"/>
            <a:endCxn id="33" idx="1"/>
          </p:cNvCxnSpPr>
          <p:nvPr/>
        </p:nvCxnSpPr>
        <p:spPr>
          <a:xfrm flipV="1">
            <a:off x="5829300" y="3701318"/>
            <a:ext cx="449318" cy="42467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ttore 2 45"/>
          <p:cNvCxnSpPr>
            <a:stCxn id="25" idx="3"/>
            <a:endCxn id="37" idx="1"/>
          </p:cNvCxnSpPr>
          <p:nvPr/>
        </p:nvCxnSpPr>
        <p:spPr>
          <a:xfrm>
            <a:off x="5829300" y="4125995"/>
            <a:ext cx="449318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ttore 2 48"/>
          <p:cNvCxnSpPr>
            <a:stCxn id="25" idx="3"/>
            <a:endCxn id="38" idx="1"/>
          </p:cNvCxnSpPr>
          <p:nvPr/>
        </p:nvCxnSpPr>
        <p:spPr>
          <a:xfrm>
            <a:off x="5829300" y="4125995"/>
            <a:ext cx="449318" cy="47672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ttore 2 51"/>
          <p:cNvCxnSpPr>
            <a:stCxn id="25" idx="3"/>
            <a:endCxn id="39" idx="1"/>
          </p:cNvCxnSpPr>
          <p:nvPr/>
        </p:nvCxnSpPr>
        <p:spPr>
          <a:xfrm>
            <a:off x="5829300" y="4125995"/>
            <a:ext cx="449318" cy="95518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CasellaDiTesto 54"/>
          <p:cNvSpPr txBox="1"/>
          <p:nvPr/>
        </p:nvSpPr>
        <p:spPr>
          <a:xfrm>
            <a:off x="385733" y="4551643"/>
            <a:ext cx="1687513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Durante la Prima guerra mondiale</a:t>
            </a:r>
            <a:endParaRPr lang="it-IT" b="1" dirty="0"/>
          </a:p>
        </p:txBody>
      </p:sp>
      <p:sp>
        <p:nvSpPr>
          <p:cNvPr id="56" name="CasellaDiTesto 55"/>
          <p:cNvSpPr txBox="1"/>
          <p:nvPr/>
        </p:nvSpPr>
        <p:spPr>
          <a:xfrm>
            <a:off x="1938364" y="4892162"/>
            <a:ext cx="242811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Regno Unito aveva occupato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Siria, Mesopotamia e Palestina</a:t>
            </a:r>
          </a:p>
        </p:txBody>
      </p:sp>
      <p:sp>
        <p:nvSpPr>
          <p:cNvPr id="62" name="CasellaDiTesto 61"/>
          <p:cNvSpPr txBox="1"/>
          <p:nvPr/>
        </p:nvSpPr>
        <p:spPr>
          <a:xfrm>
            <a:off x="1488719" y="5580648"/>
            <a:ext cx="332740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concesse agli ebrei di tornare in Palestina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63" name="Connettore 2 62"/>
          <p:cNvCxnSpPr>
            <a:stCxn id="56" idx="2"/>
            <a:endCxn id="62" idx="0"/>
          </p:cNvCxnSpPr>
          <p:nvPr/>
        </p:nvCxnSpPr>
        <p:spPr>
          <a:xfrm>
            <a:off x="3152419" y="5368888"/>
            <a:ext cx="0" cy="21176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CasellaDiTesto 66"/>
          <p:cNvSpPr txBox="1"/>
          <p:nvPr/>
        </p:nvSpPr>
        <p:spPr>
          <a:xfrm>
            <a:off x="622870" y="5979198"/>
            <a:ext cx="950913" cy="361355"/>
          </a:xfrm>
          <a:prstGeom prst="roundRect">
            <a:avLst>
              <a:gd name="adj" fmla="val 26107"/>
            </a:avLst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1920</a:t>
            </a:r>
          </a:p>
        </p:txBody>
      </p:sp>
      <p:sp>
        <p:nvSpPr>
          <p:cNvPr id="69" name="CasellaDiTesto 68"/>
          <p:cNvSpPr txBox="1"/>
          <p:nvPr/>
        </p:nvSpPr>
        <p:spPr>
          <a:xfrm>
            <a:off x="1488719" y="6191990"/>
            <a:ext cx="3327400" cy="289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iniziò l’IMMIGRAZIONE EBRAICA in Palestina</a:t>
            </a:r>
          </a:p>
        </p:txBody>
      </p:sp>
      <p:cxnSp>
        <p:nvCxnSpPr>
          <p:cNvPr id="70" name="Connettore 2 69"/>
          <p:cNvCxnSpPr>
            <a:stCxn id="62" idx="2"/>
            <a:endCxn id="69" idx="0"/>
          </p:cNvCxnSpPr>
          <p:nvPr/>
        </p:nvCxnSpPr>
        <p:spPr>
          <a:xfrm>
            <a:off x="3152419" y="5870089"/>
            <a:ext cx="0" cy="32190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CasellaDiTesto 72"/>
          <p:cNvSpPr txBox="1"/>
          <p:nvPr/>
        </p:nvSpPr>
        <p:spPr>
          <a:xfrm>
            <a:off x="5130800" y="6123886"/>
            <a:ext cx="2536821" cy="47672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scoppiarono tensioni con la popolazione arabo-palestinese</a:t>
            </a:r>
          </a:p>
        </p:txBody>
      </p:sp>
      <p:cxnSp>
        <p:nvCxnSpPr>
          <p:cNvPr id="74" name="Connettore 2 73"/>
          <p:cNvCxnSpPr>
            <a:cxnSpLocks/>
            <a:endCxn id="73" idx="1"/>
          </p:cNvCxnSpPr>
          <p:nvPr/>
        </p:nvCxnSpPr>
        <p:spPr>
          <a:xfrm>
            <a:off x="4816119" y="6362249"/>
            <a:ext cx="31468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Ovale 75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7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7D856CB8-04F6-C992-CD7C-2D7D8FAA9D90}"/>
              </a:ext>
            </a:extLst>
          </p:cNvPr>
          <p:cNvSpPr/>
          <p:nvPr/>
        </p:nvSpPr>
        <p:spPr>
          <a:xfrm>
            <a:off x="4980390" y="404813"/>
            <a:ext cx="26579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America e Asia 1910-40</a:t>
            </a:r>
            <a:endParaRPr lang="it-IT" dirty="0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80D3C72F-65C0-4C79-43AA-D30F5ABD135A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4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4B7D9A60-C5E2-08B5-1FA1-68AD3E753D0A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La Grande guerra cambia il mondo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8813952D-4729-BC86-0E92-0EA08AD62758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DBA90864-2F84-1CFE-A6E3-0389E09148F1}"/>
              </a:ext>
            </a:extLst>
          </p:cNvPr>
          <p:cNvSpPr txBox="1"/>
          <p:nvPr/>
        </p:nvSpPr>
        <p:spPr>
          <a:xfrm>
            <a:off x="395287" y="2258646"/>
            <a:ext cx="950913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1922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D584617C-63D1-14BA-C6A5-C90D88FC686D}"/>
              </a:ext>
            </a:extLst>
          </p:cNvPr>
          <p:cNvSpPr txBox="1"/>
          <p:nvPr/>
        </p:nvSpPr>
        <p:spPr>
          <a:xfrm>
            <a:off x="1229491" y="2475218"/>
            <a:ext cx="2593209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prese il potere il generale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MUSTAFA KEMAL</a:t>
            </a:r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7A23DA1A-9BE6-6C8C-54A6-F79F845ABF55}"/>
              </a:ext>
            </a:extLst>
          </p:cNvPr>
          <p:cNvSpPr txBox="1"/>
          <p:nvPr/>
        </p:nvSpPr>
        <p:spPr>
          <a:xfrm>
            <a:off x="5945050" y="2577781"/>
            <a:ext cx="1351249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  <a:prstDash val="dash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“padre dei turchi”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191178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magine 11">
            <a:extLst>
              <a:ext uri="{FF2B5EF4-FFF2-40B4-BE49-F238E27FC236}">
                <a16:creationId xmlns:a16="http://schemas.microsoft.com/office/drawing/2014/main" id="{8A96E0F9-5022-E012-5519-C47886848E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71" y="4205260"/>
            <a:ext cx="2208208" cy="2671537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2082800" y="1015048"/>
            <a:ext cx="518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4.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L’India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1840864" y="1630255"/>
            <a:ext cx="3456809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Regno Unito manteneva uno stretto controllo sull’India, mal sopportato dalla popolazione locale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723261" y="2199532"/>
            <a:ext cx="1275558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1919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1840864" y="2369792"/>
            <a:ext cx="3456809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ci fu una rivolta ad </a:t>
            </a:r>
            <a:r>
              <a:rPr lang="it-IT" sz="1100" dirty="0" err="1">
                <a:solidFill>
                  <a:srgbClr val="000000"/>
                </a:solidFill>
                <a:latin typeface="Arial"/>
                <a:cs typeface="Arial"/>
              </a:rPr>
              <a:t>Amristar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3" name="Connettore 2 12"/>
          <p:cNvCxnSpPr>
            <a:stCxn id="8" idx="2"/>
            <a:endCxn id="11" idx="0"/>
          </p:cNvCxnSpPr>
          <p:nvPr/>
        </p:nvCxnSpPr>
        <p:spPr>
          <a:xfrm>
            <a:off x="3569269" y="2106981"/>
            <a:ext cx="0" cy="26281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/>
          <p:cNvSpPr txBox="1"/>
          <p:nvPr/>
        </p:nvSpPr>
        <p:spPr>
          <a:xfrm>
            <a:off x="5593313" y="2369792"/>
            <a:ext cx="226060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 britannici spararono sulla folla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7" name="Connettore 2 16"/>
          <p:cNvCxnSpPr>
            <a:stCxn id="11" idx="3"/>
            <a:endCxn id="16" idx="1"/>
          </p:cNvCxnSpPr>
          <p:nvPr/>
        </p:nvCxnSpPr>
        <p:spPr>
          <a:xfrm>
            <a:off x="5297673" y="2514513"/>
            <a:ext cx="29564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CasellaDiTesto 20"/>
          <p:cNvSpPr txBox="1"/>
          <p:nvPr/>
        </p:nvSpPr>
        <p:spPr>
          <a:xfrm>
            <a:off x="1840865" y="2902320"/>
            <a:ext cx="3456808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la resistenza indiana al Regno Unito fu guidata da MOHANDAS GANDHI</a:t>
            </a:r>
          </a:p>
        </p:txBody>
      </p:sp>
      <p:cxnSp>
        <p:nvCxnSpPr>
          <p:cNvPr id="22" name="Connettore 2 21"/>
          <p:cNvCxnSpPr>
            <a:cxnSpLocks/>
            <a:stCxn id="11" idx="2"/>
            <a:endCxn id="21" idx="0"/>
          </p:cNvCxnSpPr>
          <p:nvPr/>
        </p:nvCxnSpPr>
        <p:spPr>
          <a:xfrm>
            <a:off x="3569269" y="2659233"/>
            <a:ext cx="0" cy="24308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CasellaDiTesto 23"/>
          <p:cNvSpPr txBox="1"/>
          <p:nvPr/>
        </p:nvSpPr>
        <p:spPr>
          <a:xfrm>
            <a:off x="5596124" y="2997041"/>
            <a:ext cx="1687179" cy="289441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detto MAHATMA</a:t>
            </a:r>
          </a:p>
        </p:txBody>
      </p:sp>
      <p:cxnSp>
        <p:nvCxnSpPr>
          <p:cNvPr id="25" name="Connettore 2 24"/>
          <p:cNvCxnSpPr>
            <a:cxnSpLocks/>
            <a:stCxn id="21" idx="3"/>
            <a:endCxn id="24" idx="1"/>
          </p:cNvCxnSpPr>
          <p:nvPr/>
        </p:nvCxnSpPr>
        <p:spPr>
          <a:xfrm>
            <a:off x="5297673" y="3140683"/>
            <a:ext cx="298451" cy="107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CasellaDiTesto 28"/>
          <p:cNvSpPr txBox="1"/>
          <p:nvPr/>
        </p:nvSpPr>
        <p:spPr>
          <a:xfrm>
            <a:off x="1840865" y="3678460"/>
            <a:ext cx="3456808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voleva ottenere l’indipendenza dell’India senza ricorrere alla violenza</a:t>
            </a:r>
          </a:p>
        </p:txBody>
      </p:sp>
      <p:cxnSp>
        <p:nvCxnSpPr>
          <p:cNvPr id="30" name="Connettore 2 29"/>
          <p:cNvCxnSpPr>
            <a:stCxn id="21" idx="2"/>
            <a:endCxn id="29" idx="0"/>
          </p:cNvCxnSpPr>
          <p:nvPr/>
        </p:nvCxnSpPr>
        <p:spPr>
          <a:xfrm>
            <a:off x="3569269" y="3379046"/>
            <a:ext cx="0" cy="29941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CasellaDiTesto 32"/>
          <p:cNvSpPr txBox="1"/>
          <p:nvPr/>
        </p:nvSpPr>
        <p:spPr>
          <a:xfrm>
            <a:off x="2357919" y="4218984"/>
            <a:ext cx="24316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i concetti principali del suo pensiero</a:t>
            </a:r>
          </a:p>
        </p:txBody>
      </p:sp>
      <p:sp>
        <p:nvSpPr>
          <p:cNvPr id="34" name="CasellaDiTesto 33"/>
          <p:cNvSpPr txBox="1"/>
          <p:nvPr/>
        </p:nvSpPr>
        <p:spPr>
          <a:xfrm>
            <a:off x="3821708" y="4575090"/>
            <a:ext cx="998154" cy="289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VERITÀ</a:t>
            </a:r>
          </a:p>
        </p:txBody>
      </p:sp>
      <p:sp>
        <p:nvSpPr>
          <p:cNvPr id="35" name="CasellaDiTesto 34"/>
          <p:cNvSpPr txBox="1"/>
          <p:nvPr/>
        </p:nvSpPr>
        <p:spPr>
          <a:xfrm>
            <a:off x="5264362" y="4468730"/>
            <a:ext cx="309880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lotta contro ingiustizia, odio e oppressione in nome dell’ordine divino del mondo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6" name="Connettore 2 35"/>
          <p:cNvCxnSpPr>
            <a:stCxn id="34" idx="3"/>
            <a:endCxn id="35" idx="1"/>
          </p:cNvCxnSpPr>
          <p:nvPr/>
        </p:nvCxnSpPr>
        <p:spPr>
          <a:xfrm flipV="1">
            <a:off x="4819862" y="4707093"/>
            <a:ext cx="444500" cy="1271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CasellaDiTesto 39"/>
          <p:cNvSpPr txBox="1"/>
          <p:nvPr/>
        </p:nvSpPr>
        <p:spPr>
          <a:xfrm>
            <a:off x="3821708" y="5667884"/>
            <a:ext cx="1296605" cy="289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NON VIOLENZA </a:t>
            </a:r>
          </a:p>
        </p:txBody>
      </p:sp>
      <p:sp>
        <p:nvSpPr>
          <p:cNvPr id="41" name="CasellaDiTesto 40"/>
          <p:cNvSpPr txBox="1"/>
          <p:nvPr/>
        </p:nvSpPr>
        <p:spPr>
          <a:xfrm>
            <a:off x="5264362" y="5231292"/>
            <a:ext cx="1279526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non cooperazione</a:t>
            </a:r>
          </a:p>
        </p:txBody>
      </p:sp>
      <p:sp>
        <p:nvSpPr>
          <p:cNvPr id="42" name="CasellaDiTesto 41"/>
          <p:cNvSpPr txBox="1"/>
          <p:nvPr/>
        </p:nvSpPr>
        <p:spPr>
          <a:xfrm>
            <a:off x="6806965" y="5129071"/>
            <a:ext cx="1460500" cy="664012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boicottaggio di elezioni, scuole e tribunali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43" name="Connettore 2 42"/>
          <p:cNvCxnSpPr>
            <a:cxnSpLocks/>
            <a:stCxn id="41" idx="3"/>
            <a:endCxn id="42" idx="1"/>
          </p:cNvCxnSpPr>
          <p:nvPr/>
        </p:nvCxnSpPr>
        <p:spPr>
          <a:xfrm flipV="1">
            <a:off x="6543888" y="5461077"/>
            <a:ext cx="263077" cy="857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CasellaDiTesto 46"/>
          <p:cNvSpPr txBox="1"/>
          <p:nvPr/>
        </p:nvSpPr>
        <p:spPr>
          <a:xfrm>
            <a:off x="5264362" y="5999854"/>
            <a:ext cx="1279525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disobbedienza civile</a:t>
            </a:r>
          </a:p>
        </p:txBody>
      </p:sp>
      <p:sp>
        <p:nvSpPr>
          <p:cNvPr id="48" name="CasellaDiTesto 47"/>
          <p:cNvSpPr txBox="1"/>
          <p:nvPr/>
        </p:nvSpPr>
        <p:spPr>
          <a:xfrm>
            <a:off x="6794712" y="5852971"/>
            <a:ext cx="1460500" cy="664012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disobbedienza a leggi e divieti ritenuti ingiusti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49" name="Connettore 2 48"/>
          <p:cNvCxnSpPr>
            <a:stCxn id="47" idx="3"/>
          </p:cNvCxnSpPr>
          <p:nvPr/>
        </p:nvCxnSpPr>
        <p:spPr>
          <a:xfrm flipV="1">
            <a:off x="6543887" y="6227506"/>
            <a:ext cx="250825" cy="1071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Ovale 50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8</a:t>
            </a:r>
          </a:p>
        </p:txBody>
      </p:sp>
      <p:cxnSp>
        <p:nvCxnSpPr>
          <p:cNvPr id="53" name="Connettore 1 52"/>
          <p:cNvCxnSpPr>
            <a:cxnSpLocks/>
          </p:cNvCxnSpPr>
          <p:nvPr/>
        </p:nvCxnSpPr>
        <p:spPr>
          <a:xfrm flipH="1">
            <a:off x="3575800" y="4502514"/>
            <a:ext cx="4496" cy="1316622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nettore 2 54"/>
          <p:cNvCxnSpPr>
            <a:endCxn id="34" idx="1"/>
          </p:cNvCxnSpPr>
          <p:nvPr/>
        </p:nvCxnSpPr>
        <p:spPr>
          <a:xfrm flipV="1">
            <a:off x="3590535" y="4719811"/>
            <a:ext cx="231173" cy="238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ttore 2 56"/>
          <p:cNvCxnSpPr>
            <a:endCxn id="40" idx="1"/>
          </p:cNvCxnSpPr>
          <p:nvPr/>
        </p:nvCxnSpPr>
        <p:spPr>
          <a:xfrm>
            <a:off x="3590535" y="5812605"/>
            <a:ext cx="231173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Connettore 2 68"/>
          <p:cNvCxnSpPr>
            <a:cxnSpLocks/>
            <a:stCxn id="40" idx="3"/>
            <a:endCxn id="41" idx="1"/>
          </p:cNvCxnSpPr>
          <p:nvPr/>
        </p:nvCxnSpPr>
        <p:spPr>
          <a:xfrm flipV="1">
            <a:off x="5118313" y="5469655"/>
            <a:ext cx="146049" cy="34295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Connettore 2 71"/>
          <p:cNvCxnSpPr>
            <a:stCxn id="40" idx="3"/>
            <a:endCxn id="47" idx="1"/>
          </p:cNvCxnSpPr>
          <p:nvPr/>
        </p:nvCxnSpPr>
        <p:spPr>
          <a:xfrm>
            <a:off x="5118313" y="5812605"/>
            <a:ext cx="146049" cy="42561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ttangolo 8">
            <a:extLst>
              <a:ext uri="{FF2B5EF4-FFF2-40B4-BE49-F238E27FC236}">
                <a16:creationId xmlns:a16="http://schemas.microsoft.com/office/drawing/2014/main" id="{B26A3707-CA7F-B4C8-2F5B-E56A373AE58D}"/>
              </a:ext>
            </a:extLst>
          </p:cNvPr>
          <p:cNvSpPr/>
          <p:nvPr/>
        </p:nvSpPr>
        <p:spPr>
          <a:xfrm>
            <a:off x="4980390" y="404813"/>
            <a:ext cx="26579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America e Asia 1910-40</a:t>
            </a:r>
            <a:endParaRPr lang="it-IT" dirty="0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5280E244-5385-1D1E-8A70-11D9EF54469D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4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F2C04B58-3FB6-6B2F-2B75-8F4C23C25EBE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La Grande guerra cambia il mondo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5844D3D0-6370-66B4-6A07-14ADB44A2ADD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96988465-0643-CC0F-1B93-333307130988}"/>
              </a:ext>
            </a:extLst>
          </p:cNvPr>
          <p:cNvSpPr txBox="1"/>
          <p:nvPr/>
        </p:nvSpPr>
        <p:spPr>
          <a:xfrm>
            <a:off x="7403232" y="2992684"/>
            <a:ext cx="1351249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  <a:prstDash val="dash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“grande anima”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56F6BAB4-52C4-5FFC-3A3D-3A3CC62C4A37}"/>
              </a:ext>
            </a:extLst>
          </p:cNvPr>
          <p:cNvSpPr txBox="1"/>
          <p:nvPr/>
        </p:nvSpPr>
        <p:spPr>
          <a:xfrm>
            <a:off x="2144266" y="6687571"/>
            <a:ext cx="212354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Wikimedia Commons Pubblico Dominio</a:t>
            </a:r>
          </a:p>
        </p:txBody>
      </p:sp>
    </p:spTree>
    <p:extLst>
      <p:ext uri="{BB962C8B-B14F-4D97-AF65-F5344CB8AC3E}">
        <p14:creationId xmlns:p14="http://schemas.microsoft.com/office/powerpoint/2010/main" val="40210519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2082800" y="1015048"/>
            <a:ext cx="518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5.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La Cina e il Giappone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385733" y="1567143"/>
            <a:ext cx="1687513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All’inizio del Novecento</a:t>
            </a:r>
            <a:endParaRPr lang="it-IT" b="1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1915291" y="1907662"/>
            <a:ext cx="1818509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Cina ere guidata dalla dinastia Manciù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4154175" y="2003359"/>
            <a:ext cx="4168036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sottomessa economicamente alle potenze coloniali europee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0" name="Connettore 2 9"/>
          <p:cNvCxnSpPr>
            <a:cxnSpLocks/>
            <a:stCxn id="8" idx="3"/>
            <a:endCxn id="9" idx="1"/>
          </p:cNvCxnSpPr>
          <p:nvPr/>
        </p:nvCxnSpPr>
        <p:spPr>
          <a:xfrm>
            <a:off x="3733800" y="2146025"/>
            <a:ext cx="420375" cy="205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asellaDiTesto 12"/>
          <p:cNvSpPr txBox="1"/>
          <p:nvPr/>
        </p:nvSpPr>
        <p:spPr>
          <a:xfrm>
            <a:off x="797688" y="2476939"/>
            <a:ext cx="1275558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1905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1915292" y="2685022"/>
            <a:ext cx="1818508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SUN YAT-SEN fondò un movimento nazionalista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3733800" y="2817458"/>
            <a:ext cx="15290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con un programma di</a:t>
            </a:r>
          </a:p>
        </p:txBody>
      </p:sp>
      <p:sp>
        <p:nvSpPr>
          <p:cNvPr id="16" name="CasellaDiTesto 15"/>
          <p:cNvSpPr txBox="1"/>
          <p:nvPr/>
        </p:nvSpPr>
        <p:spPr>
          <a:xfrm>
            <a:off x="1915291" y="3452894"/>
            <a:ext cx="1818509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chiamato 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KUOMINTANG</a:t>
            </a:r>
          </a:p>
        </p:txBody>
      </p:sp>
      <p:cxnSp>
        <p:nvCxnSpPr>
          <p:cNvPr id="17" name="Connettore 2 16"/>
          <p:cNvCxnSpPr>
            <a:stCxn id="8" idx="2"/>
            <a:endCxn id="14" idx="0"/>
          </p:cNvCxnSpPr>
          <p:nvPr/>
        </p:nvCxnSpPr>
        <p:spPr>
          <a:xfrm>
            <a:off x="2824546" y="2384388"/>
            <a:ext cx="0" cy="30063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2 19"/>
          <p:cNvCxnSpPr>
            <a:stCxn id="14" idx="2"/>
            <a:endCxn id="16" idx="0"/>
          </p:cNvCxnSpPr>
          <p:nvPr/>
        </p:nvCxnSpPr>
        <p:spPr>
          <a:xfrm>
            <a:off x="2824546" y="3161748"/>
            <a:ext cx="0" cy="29114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CasellaDiTesto 22"/>
          <p:cNvSpPr txBox="1"/>
          <p:nvPr/>
        </p:nvSpPr>
        <p:spPr>
          <a:xfrm>
            <a:off x="5630392" y="2476939"/>
            <a:ext cx="1285661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indipendenza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4" name="CasellaDiTesto 23"/>
          <p:cNvSpPr txBox="1"/>
          <p:nvPr/>
        </p:nvSpPr>
        <p:spPr>
          <a:xfrm>
            <a:off x="5640667" y="2817458"/>
            <a:ext cx="1285666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democrazia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5" name="CasellaDiTesto 24"/>
          <p:cNvSpPr txBox="1"/>
          <p:nvPr/>
        </p:nvSpPr>
        <p:spPr>
          <a:xfrm>
            <a:off x="5650941" y="3186633"/>
            <a:ext cx="1285666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modernizzazione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7" name="Connettore 2 26"/>
          <p:cNvCxnSpPr>
            <a:cxnSpLocks/>
            <a:stCxn id="15" idx="3"/>
            <a:endCxn id="23" idx="1"/>
          </p:cNvCxnSpPr>
          <p:nvPr/>
        </p:nvCxnSpPr>
        <p:spPr>
          <a:xfrm flipV="1">
            <a:off x="5262809" y="2621660"/>
            <a:ext cx="367583" cy="33429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ttore 2 29"/>
          <p:cNvCxnSpPr>
            <a:cxnSpLocks/>
            <a:stCxn id="15" idx="3"/>
            <a:endCxn id="24" idx="1"/>
          </p:cNvCxnSpPr>
          <p:nvPr/>
        </p:nvCxnSpPr>
        <p:spPr>
          <a:xfrm>
            <a:off x="5262809" y="2955958"/>
            <a:ext cx="377858" cy="622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ttore 2 32"/>
          <p:cNvCxnSpPr>
            <a:cxnSpLocks/>
            <a:stCxn id="15" idx="3"/>
            <a:endCxn id="25" idx="1"/>
          </p:cNvCxnSpPr>
          <p:nvPr/>
        </p:nvCxnSpPr>
        <p:spPr>
          <a:xfrm>
            <a:off x="5262809" y="2955958"/>
            <a:ext cx="388132" cy="37539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CasellaDiTesto 35"/>
          <p:cNvSpPr txBox="1"/>
          <p:nvPr/>
        </p:nvSpPr>
        <p:spPr>
          <a:xfrm>
            <a:off x="797688" y="4102539"/>
            <a:ext cx="1275558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1921</a:t>
            </a:r>
          </a:p>
        </p:txBody>
      </p:sp>
      <p:sp>
        <p:nvSpPr>
          <p:cNvPr id="37" name="CasellaDiTesto 36"/>
          <p:cNvSpPr txBox="1"/>
          <p:nvPr/>
        </p:nvSpPr>
        <p:spPr>
          <a:xfrm>
            <a:off x="1915291" y="4204695"/>
            <a:ext cx="1818509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nacque il PARTITO COMUNISTA CINESE</a:t>
            </a:r>
          </a:p>
        </p:txBody>
      </p:sp>
      <p:sp>
        <p:nvSpPr>
          <p:cNvPr id="38" name="CasellaDiTesto 37"/>
          <p:cNvSpPr txBox="1"/>
          <p:nvPr/>
        </p:nvSpPr>
        <p:spPr>
          <a:xfrm>
            <a:off x="4099692" y="4111052"/>
            <a:ext cx="1818508" cy="664012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il cui principale esponente fu 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MAO ZEDONG</a:t>
            </a:r>
          </a:p>
        </p:txBody>
      </p:sp>
      <p:cxnSp>
        <p:nvCxnSpPr>
          <p:cNvPr id="39" name="Connettore 2 38"/>
          <p:cNvCxnSpPr/>
          <p:nvPr/>
        </p:nvCxnSpPr>
        <p:spPr>
          <a:xfrm>
            <a:off x="2824546" y="3929620"/>
            <a:ext cx="0" cy="29114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ttore 2 39"/>
          <p:cNvCxnSpPr>
            <a:stCxn id="37" idx="3"/>
            <a:endCxn id="38" idx="1"/>
          </p:cNvCxnSpPr>
          <p:nvPr/>
        </p:nvCxnSpPr>
        <p:spPr>
          <a:xfrm>
            <a:off x="3733800" y="4443058"/>
            <a:ext cx="365892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CasellaDiTesto 42"/>
          <p:cNvSpPr txBox="1"/>
          <p:nvPr/>
        </p:nvSpPr>
        <p:spPr>
          <a:xfrm>
            <a:off x="6309461" y="4204695"/>
            <a:ext cx="1704239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ispirato alla rivoluzione bolscevica russa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44" name="Connettore 2 43"/>
          <p:cNvCxnSpPr>
            <a:stCxn id="38" idx="3"/>
            <a:endCxn id="43" idx="1"/>
          </p:cNvCxnSpPr>
          <p:nvPr/>
        </p:nvCxnSpPr>
        <p:spPr>
          <a:xfrm>
            <a:off x="5918200" y="4443058"/>
            <a:ext cx="39126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CasellaDiTesto 46"/>
          <p:cNvSpPr txBox="1"/>
          <p:nvPr/>
        </p:nvSpPr>
        <p:spPr>
          <a:xfrm>
            <a:off x="175392" y="4904495"/>
            <a:ext cx="1831946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</a:t>
            </a:r>
            <a:r>
              <a:rPr lang="it-IT" b="1" dirty="0"/>
              <a:t>1930 </a:t>
            </a:r>
            <a:r>
              <a:rPr lang="it-IT" dirty="0"/>
              <a:t>e il </a:t>
            </a:r>
            <a:r>
              <a:rPr lang="it-IT" b="1" dirty="0"/>
              <a:t>1934</a:t>
            </a:r>
          </a:p>
        </p:txBody>
      </p:sp>
      <p:sp>
        <p:nvSpPr>
          <p:cNvPr id="48" name="CasellaDiTesto 47"/>
          <p:cNvSpPr txBox="1"/>
          <p:nvPr/>
        </p:nvSpPr>
        <p:spPr>
          <a:xfrm>
            <a:off x="1915291" y="5070293"/>
            <a:ext cx="1818508" cy="664012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scoppiò una GUERRA CIVILE tra Kuomintang e Partito comunista</a:t>
            </a:r>
          </a:p>
        </p:txBody>
      </p:sp>
      <p:sp>
        <p:nvSpPr>
          <p:cNvPr id="49" name="CasellaDiTesto 48"/>
          <p:cNvSpPr txBox="1"/>
          <p:nvPr/>
        </p:nvSpPr>
        <p:spPr>
          <a:xfrm>
            <a:off x="4099691" y="5162759"/>
            <a:ext cx="1818507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 comunisti furono sconfitti dai nazionalisti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50" name="Connettore 2 49"/>
          <p:cNvCxnSpPr/>
          <p:nvPr/>
        </p:nvCxnSpPr>
        <p:spPr>
          <a:xfrm>
            <a:off x="3733799" y="5397414"/>
            <a:ext cx="365892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CasellaDiTesto 50"/>
          <p:cNvSpPr txBox="1"/>
          <p:nvPr/>
        </p:nvSpPr>
        <p:spPr>
          <a:xfrm>
            <a:off x="6351253" y="5070293"/>
            <a:ext cx="2289307" cy="66401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ma evitarono l’annientamento compiendo la 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LUNGA MARCIA</a:t>
            </a:r>
          </a:p>
        </p:txBody>
      </p:sp>
      <p:cxnSp>
        <p:nvCxnSpPr>
          <p:cNvPr id="52" name="Connettore 2 51"/>
          <p:cNvCxnSpPr>
            <a:cxnSpLocks/>
            <a:stCxn id="49" idx="3"/>
            <a:endCxn id="51" idx="1"/>
          </p:cNvCxnSpPr>
          <p:nvPr/>
        </p:nvCxnSpPr>
        <p:spPr>
          <a:xfrm>
            <a:off x="5918198" y="5401122"/>
            <a:ext cx="433055" cy="117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CasellaDiTesto 54"/>
          <p:cNvSpPr txBox="1"/>
          <p:nvPr/>
        </p:nvSpPr>
        <p:spPr>
          <a:xfrm>
            <a:off x="6643786" y="6049499"/>
            <a:ext cx="1704239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marcia di 10</a:t>
            </a:r>
            <a:r>
              <a:rPr lang="it-IT" sz="8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000 km fino allo </a:t>
            </a:r>
            <a:r>
              <a:rPr lang="it-IT" sz="1100" dirty="0" err="1">
                <a:solidFill>
                  <a:srgbClr val="000000"/>
                </a:solidFill>
                <a:latin typeface="Arial"/>
                <a:cs typeface="Arial"/>
              </a:rPr>
              <a:t>Shansi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56" name="Connettore 2 55"/>
          <p:cNvCxnSpPr>
            <a:cxnSpLocks/>
            <a:stCxn id="37" idx="2"/>
            <a:endCxn id="48" idx="0"/>
          </p:cNvCxnSpPr>
          <p:nvPr/>
        </p:nvCxnSpPr>
        <p:spPr>
          <a:xfrm flipH="1">
            <a:off x="2824545" y="4681421"/>
            <a:ext cx="1" cy="38887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ttore 2 57"/>
          <p:cNvCxnSpPr>
            <a:cxnSpLocks/>
            <a:stCxn id="51" idx="2"/>
            <a:endCxn id="55" idx="0"/>
          </p:cNvCxnSpPr>
          <p:nvPr/>
        </p:nvCxnSpPr>
        <p:spPr>
          <a:xfrm flipH="1">
            <a:off x="7495906" y="5734305"/>
            <a:ext cx="1" cy="31519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Ovale 60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9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C171DA38-5D7E-2498-0E2A-54789853A022}"/>
              </a:ext>
            </a:extLst>
          </p:cNvPr>
          <p:cNvSpPr/>
          <p:nvPr/>
        </p:nvSpPr>
        <p:spPr>
          <a:xfrm>
            <a:off x="4980390" y="404813"/>
            <a:ext cx="26579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America e Asia 1910-40</a:t>
            </a:r>
            <a:endParaRPr lang="it-IT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D74ABDF0-DEFA-A60E-82F9-2783294AAD4D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4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9166B7EB-D508-919A-13E1-BD500CCC21CD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La Grande guerra cambia il mondo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79D619B6-9205-66F9-2B28-75766181CCB9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</p:spTree>
    <p:extLst>
      <p:ext uri="{BB962C8B-B14F-4D97-AF65-F5344CB8AC3E}">
        <p14:creationId xmlns:p14="http://schemas.microsoft.com/office/powerpoint/2010/main" val="13585947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3309646" y="1389915"/>
            <a:ext cx="1403114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1931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4503727" y="1537712"/>
            <a:ext cx="1932809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Giappone invase la Cina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6840527" y="1439744"/>
            <a:ext cx="1907409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fr-FR" sz="1100" dirty="0">
                <a:solidFill>
                  <a:srgbClr val="000000"/>
                </a:solidFill>
                <a:latin typeface="Arial"/>
                <a:cs typeface="Arial"/>
              </a:rPr>
              <a:t>perché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 aveva bisogno di un territorio più vasto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9" name="Connettore 2 8"/>
          <p:cNvCxnSpPr>
            <a:cxnSpLocks/>
            <a:stCxn id="7" idx="3"/>
            <a:endCxn id="8" idx="1"/>
          </p:cNvCxnSpPr>
          <p:nvPr/>
        </p:nvCxnSpPr>
        <p:spPr>
          <a:xfrm flipV="1">
            <a:off x="6436536" y="1678107"/>
            <a:ext cx="403991" cy="432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asellaDiTesto 11"/>
          <p:cNvSpPr txBox="1"/>
          <p:nvPr/>
        </p:nvSpPr>
        <p:spPr>
          <a:xfrm>
            <a:off x="3373424" y="2113815"/>
            <a:ext cx="1275558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</a:t>
            </a:r>
            <a:r>
              <a:rPr lang="it-IT" b="1" dirty="0"/>
              <a:t>1931</a:t>
            </a:r>
            <a:r>
              <a:rPr lang="it-IT" dirty="0"/>
              <a:t> e il </a:t>
            </a:r>
            <a:r>
              <a:rPr lang="it-IT" b="1" dirty="0"/>
              <a:t>1937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4503727" y="2433676"/>
            <a:ext cx="1932809" cy="851297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conquistò la Manciuria e l’area di Pechino, Nanchino, Shangai e Canton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4" name="Connettore 2 13"/>
          <p:cNvCxnSpPr>
            <a:stCxn id="7" idx="2"/>
            <a:endCxn id="13" idx="0"/>
          </p:cNvCxnSpPr>
          <p:nvPr/>
        </p:nvCxnSpPr>
        <p:spPr>
          <a:xfrm>
            <a:off x="5470132" y="1827153"/>
            <a:ext cx="0" cy="60652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CasellaDiTesto 16"/>
          <p:cNvSpPr txBox="1"/>
          <p:nvPr/>
        </p:nvSpPr>
        <p:spPr>
          <a:xfrm>
            <a:off x="6929427" y="2433676"/>
            <a:ext cx="1818509" cy="851297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Kuomintang e Partito comunista cinese si unirono contro il Giappone</a:t>
            </a:r>
          </a:p>
        </p:txBody>
      </p:sp>
      <p:cxnSp>
        <p:nvCxnSpPr>
          <p:cNvPr id="18" name="Connettore 2 17"/>
          <p:cNvCxnSpPr>
            <a:endCxn id="17" idx="1"/>
          </p:cNvCxnSpPr>
          <p:nvPr/>
        </p:nvCxnSpPr>
        <p:spPr>
          <a:xfrm flipV="1">
            <a:off x="6436536" y="2859325"/>
            <a:ext cx="492891" cy="420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CasellaDiTesto 19"/>
          <p:cNvSpPr txBox="1"/>
          <p:nvPr/>
        </p:nvSpPr>
        <p:spPr>
          <a:xfrm>
            <a:off x="5798757" y="3447315"/>
            <a:ext cx="1275558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</a:t>
            </a:r>
            <a:r>
              <a:rPr lang="it-IT" b="1" dirty="0"/>
              <a:t>1940 </a:t>
            </a:r>
            <a:r>
              <a:rPr lang="it-IT" dirty="0"/>
              <a:t>e il </a:t>
            </a:r>
            <a:r>
              <a:rPr lang="it-IT" b="1" dirty="0"/>
              <a:t>1945</a:t>
            </a:r>
          </a:p>
        </p:txBody>
      </p:sp>
      <p:sp>
        <p:nvSpPr>
          <p:cNvPr id="21" name="CasellaDiTesto 20"/>
          <p:cNvSpPr txBox="1"/>
          <p:nvPr/>
        </p:nvSpPr>
        <p:spPr>
          <a:xfrm>
            <a:off x="6929428" y="3807205"/>
            <a:ext cx="1818508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i giapponesi furono respinti e sconfitti</a:t>
            </a:r>
          </a:p>
        </p:txBody>
      </p:sp>
      <p:cxnSp>
        <p:nvCxnSpPr>
          <p:cNvPr id="22" name="Connettore 2 21"/>
          <p:cNvCxnSpPr>
            <a:stCxn id="17" idx="2"/>
            <a:endCxn id="21" idx="0"/>
          </p:cNvCxnSpPr>
          <p:nvPr/>
        </p:nvCxnSpPr>
        <p:spPr>
          <a:xfrm>
            <a:off x="7838682" y="3284973"/>
            <a:ext cx="0" cy="52223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Ovale 24"/>
          <p:cNvSpPr>
            <a:spLocks noChangeAspect="1"/>
          </p:cNvSpPr>
          <p:nvPr/>
        </p:nvSpPr>
        <p:spPr>
          <a:xfrm>
            <a:off x="8404226" y="6108701"/>
            <a:ext cx="596900" cy="596900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10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437DE9A2-69F0-D89D-7E72-B526F018DF2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773"/>
          <a:stretch/>
        </p:blipFill>
        <p:spPr>
          <a:xfrm>
            <a:off x="-12227" y="2705422"/>
            <a:ext cx="3223852" cy="4152578"/>
          </a:xfrm>
          <a:prstGeom prst="rect">
            <a:avLst/>
          </a:prstGeom>
        </p:spPr>
      </p:pic>
      <p:sp>
        <p:nvSpPr>
          <p:cNvPr id="10" name="Rettangolo 9">
            <a:extLst>
              <a:ext uri="{FF2B5EF4-FFF2-40B4-BE49-F238E27FC236}">
                <a16:creationId xmlns:a16="http://schemas.microsoft.com/office/drawing/2014/main" id="{D7188BB0-D18C-CA3F-7D83-29E8C40F08AC}"/>
              </a:ext>
            </a:extLst>
          </p:cNvPr>
          <p:cNvSpPr/>
          <p:nvPr/>
        </p:nvSpPr>
        <p:spPr>
          <a:xfrm>
            <a:off x="4980390" y="404813"/>
            <a:ext cx="26579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America e Asia 1910-40</a:t>
            </a:r>
            <a:endParaRPr lang="it-IT" dirty="0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B3D3641F-9468-62C1-AF21-F2D8DC2B4239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4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2E1FA52D-36C2-5947-495B-FEC69882FB03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La Grande guerra cambia il mondo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144EDF69-E39E-F432-5334-B7886B39DE5A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2FD3E973-FEE3-A061-562D-98C051F93DF7}"/>
              </a:ext>
            </a:extLst>
          </p:cNvPr>
          <p:cNvSpPr txBox="1"/>
          <p:nvPr/>
        </p:nvSpPr>
        <p:spPr>
          <a:xfrm>
            <a:off x="-110248" y="2433676"/>
            <a:ext cx="322385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350" b="1" dirty="0">
                <a:solidFill>
                  <a:schemeClr val="accent5">
                    <a:lumMod val="50000"/>
                  </a:schemeClr>
                </a:solidFill>
              </a:rPr>
              <a:t>Le conquiste giapponesi in Cina (1931-37)</a:t>
            </a:r>
            <a:endParaRPr lang="it-IT" sz="135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333850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335</TotalTime>
  <Words>1033</Words>
  <Application>Microsoft Office PowerPoint</Application>
  <PresentationFormat>Presentazione su schermo (4:3)</PresentationFormat>
  <Paragraphs>199</Paragraphs>
  <Slides>10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4" baseType="lpstr">
      <vt:lpstr>Arial</vt:lpstr>
      <vt:lpstr>Calibri</vt:lpstr>
      <vt:lpstr>Times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Arianna Breda</dc:creator>
  <cp:lastModifiedBy>Silvana Gallone</cp:lastModifiedBy>
  <cp:revision>74</cp:revision>
  <dcterms:created xsi:type="dcterms:W3CDTF">2020-03-02T12:50:23Z</dcterms:created>
  <dcterms:modified xsi:type="dcterms:W3CDTF">2026-05-19T13:06:19Z</dcterms:modified>
</cp:coreProperties>
</file>