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D15E96-E996-40FD-A8BE-90EA10039603}" v="5" dt="2026-05-19T12:35:23.6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97"/>
    <p:restoredTop sz="94639"/>
  </p:normalViewPr>
  <p:slideViewPr>
    <p:cSldViewPr snapToGrid="0" snapToObjects="1">
      <p:cViewPr varScale="1">
        <p:scale>
          <a:sx n="106" d="100"/>
          <a:sy n="106" d="100"/>
        </p:scale>
        <p:origin x="207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9T12:35:46.523" v="91" actId="1076"/>
      <pc:docMkLst>
        <pc:docMk/>
      </pc:docMkLst>
      <pc:sldChg chg="addSp modSp mod">
        <pc:chgData name="Silvana Gallone" userId="7a5114527312c558" providerId="LiveId" clId="{D634AA42-852E-4215-B5D9-52DE406B3105}" dt="2026-05-19T12:27:37.886" v="36" actId="1076"/>
        <pc:sldMkLst>
          <pc:docMk/>
          <pc:sldMk cId="2475873590" sldId="256"/>
        </pc:sldMkLst>
        <pc:spChg chg="add mod">
          <ac:chgData name="Silvana Gallone" userId="7a5114527312c558" providerId="LiveId" clId="{D634AA42-852E-4215-B5D9-52DE406B3105}" dt="2026-05-19T12:27:37.886" v="36" actId="1076"/>
          <ac:spMkLst>
            <pc:docMk/>
            <pc:sldMk cId="2475873590" sldId="256"/>
            <ac:spMk id="2" creationId="{C3F0730B-C814-CE10-40A2-E7067221DFBD}"/>
          </ac:spMkLst>
        </pc:spChg>
        <pc:picChg chg="mod">
          <ac:chgData name="Silvana Gallone" userId="7a5114527312c558" providerId="LiveId" clId="{D634AA42-852E-4215-B5D9-52DE406B3105}" dt="2026-05-19T12:26:49.925" v="0" actId="1076"/>
          <ac:picMkLst>
            <pc:docMk/>
            <pc:sldMk cId="2475873590" sldId="256"/>
            <ac:picMk id="6" creationId="{8BD7DCD2-B463-48BC-B95F-303955ABC755}"/>
          </ac:picMkLst>
        </pc:picChg>
      </pc:sldChg>
      <pc:sldChg chg="addSp modSp mod">
        <pc:chgData name="Silvana Gallone" userId="7a5114527312c558" providerId="LiveId" clId="{D634AA42-852E-4215-B5D9-52DE406B3105}" dt="2026-05-19T12:34:49.141" v="73" actId="1076"/>
        <pc:sldMkLst>
          <pc:docMk/>
          <pc:sldMk cId="2647560808" sldId="259"/>
        </pc:sldMkLst>
        <pc:spChg chg="add mod">
          <ac:chgData name="Silvana Gallone" userId="7a5114527312c558" providerId="LiveId" clId="{D634AA42-852E-4215-B5D9-52DE406B3105}" dt="2026-05-19T12:34:49.141" v="73" actId="1076"/>
          <ac:spMkLst>
            <pc:docMk/>
            <pc:sldMk cId="2647560808" sldId="259"/>
            <ac:spMk id="2" creationId="{2D968004-615E-284A-866D-34ABA6DE9FAE}"/>
          </ac:spMkLst>
        </pc:spChg>
        <pc:picChg chg="mod">
          <ac:chgData name="Silvana Gallone" userId="7a5114527312c558" providerId="LiveId" clId="{D634AA42-852E-4215-B5D9-52DE406B3105}" dt="2026-05-19T12:34:12.872" v="37" actId="14826"/>
          <ac:picMkLst>
            <pc:docMk/>
            <pc:sldMk cId="2647560808" sldId="259"/>
            <ac:picMk id="11" creationId="{DFF6689A-62D9-9B16-B4C7-99140E772930}"/>
          </ac:picMkLst>
        </pc:picChg>
      </pc:sldChg>
      <pc:sldChg chg="addSp modSp mod">
        <pc:chgData name="Silvana Gallone" userId="7a5114527312c558" providerId="LiveId" clId="{D634AA42-852E-4215-B5D9-52DE406B3105}" dt="2026-05-19T12:35:46.523" v="91" actId="1076"/>
        <pc:sldMkLst>
          <pc:docMk/>
          <pc:sldMk cId="3237188729" sldId="267"/>
        </pc:sldMkLst>
        <pc:spChg chg="add mod">
          <ac:chgData name="Silvana Gallone" userId="7a5114527312c558" providerId="LiveId" clId="{D634AA42-852E-4215-B5D9-52DE406B3105}" dt="2026-05-19T12:35:46.523" v="91" actId="1076"/>
          <ac:spMkLst>
            <pc:docMk/>
            <pc:sldMk cId="3237188729" sldId="267"/>
            <ac:spMk id="2" creationId="{399DB817-9AEA-D71C-02A7-7A797B34D2C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907CB3-7F1D-D246-9482-6BF1094E289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D0980-9ED2-8440-8E48-E7A332C016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3217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D0980-9ED2-8440-8E48-E7A332C01642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6018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1854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6557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58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819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149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9478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2250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095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6514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1217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5072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60FED-3D56-5047-A6F1-C8343B852F1F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937F2-234B-3047-8D45-3041C04E92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4976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085C96A-971B-5FA1-F1CD-414756ECD76B}"/>
              </a:ext>
            </a:extLst>
          </p:cNvPr>
          <p:cNvSpPr txBox="1"/>
          <p:nvPr/>
        </p:nvSpPr>
        <p:spPr>
          <a:xfrm>
            <a:off x="2325735" y="2361459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Il fascismo in Italia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BD7DCD2-B463-48BC-B95F-303955ABC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536" y="3143494"/>
            <a:ext cx="5106928" cy="3165231"/>
          </a:xfrm>
          <a:prstGeom prst="rect">
            <a:avLst/>
          </a:prstGeom>
        </p:spPr>
      </p:pic>
      <p:sp>
        <p:nvSpPr>
          <p:cNvPr id="3" name="Freccia a pentagono 2">
            <a:extLst>
              <a:ext uri="{FF2B5EF4-FFF2-40B4-BE49-F238E27FC236}">
                <a16:creationId xmlns:a16="http://schemas.microsoft.com/office/drawing/2014/main" id="{00657085-3FBF-3512-CE81-7A735EFA35DA}"/>
              </a:ext>
            </a:extLst>
          </p:cNvPr>
          <p:cNvSpPr/>
          <p:nvPr/>
        </p:nvSpPr>
        <p:spPr>
          <a:xfrm>
            <a:off x="7048" y="1052273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9234E0F-9CEF-B0D8-26D8-BAB17EED0A28}"/>
              </a:ext>
            </a:extLst>
          </p:cNvPr>
          <p:cNvSpPr txBox="1"/>
          <p:nvPr/>
        </p:nvSpPr>
        <p:spPr>
          <a:xfrm>
            <a:off x="-525634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3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26901FC-6EB7-6111-05E4-516B6CDB89B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35756DB-0816-10D6-484C-07CCD2A5BC0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3F0730B-C814-CE10-40A2-E7067221DFBD}"/>
              </a:ext>
            </a:extLst>
          </p:cNvPr>
          <p:cNvSpPr txBox="1"/>
          <p:nvPr/>
        </p:nvSpPr>
        <p:spPr>
          <a:xfrm>
            <a:off x="5895535" y="6276051"/>
            <a:ext cx="43721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475873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L’Italia alla fine della guerra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96887" y="1476713"/>
            <a:ext cx="12557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1919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587500" y="1672511"/>
            <a:ext cx="16002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versava in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condizioni difficili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913276" y="2335572"/>
            <a:ext cx="1900024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era delusa per la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“VITTORIA MUTILATA”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256268" y="2335572"/>
            <a:ext cx="270711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alla fine della guerra non aveva ottenuto la Dalmazia e la città di Fiume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256268" y="3080684"/>
            <a:ext cx="2707114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GABRIELE D’ANNUNZIO occupò FIUME e la proclamò città italiana</a:t>
            </a:r>
          </a:p>
        </p:txBody>
      </p:sp>
      <p:cxnSp>
        <p:nvCxnSpPr>
          <p:cNvPr id="12" name="Connettore 2 11"/>
          <p:cNvCxnSpPr>
            <a:cxnSpLocks/>
            <a:stCxn id="10" idx="2"/>
            <a:endCxn id="11" idx="0"/>
          </p:cNvCxnSpPr>
          <p:nvPr/>
        </p:nvCxnSpPr>
        <p:spPr>
          <a:xfrm>
            <a:off x="6609825" y="2812298"/>
            <a:ext cx="0" cy="2683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cxnSpLocks/>
            <a:stCxn id="9" idx="3"/>
            <a:endCxn id="10" idx="1"/>
          </p:cNvCxnSpPr>
          <p:nvPr/>
        </p:nvCxnSpPr>
        <p:spPr>
          <a:xfrm>
            <a:off x="4813300" y="2573935"/>
            <a:ext cx="4429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2900575" y="3891951"/>
            <a:ext cx="418285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 soldati tornati dal fronte faticarono a trovare lavoro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2913276" y="4489441"/>
            <a:ext cx="475434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lo Stato non riuscì a restituire ai cittadini i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PRESTITI DI GUERRA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2913275" y="5700543"/>
            <a:ext cx="2623924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 prezzi salivano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2913275" y="6275904"/>
            <a:ext cx="283982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 contadini ricevevano salari miserabili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2913275" y="5113252"/>
            <a:ext cx="604022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dopo la guerra molte fabbriche ridussero la produzione e molti operai rimasero senza lavoro</a:t>
            </a:r>
          </a:p>
        </p:txBody>
      </p:sp>
      <p:cxnSp>
        <p:nvCxnSpPr>
          <p:cNvPr id="28" name="Connettore 1 27"/>
          <p:cNvCxnSpPr>
            <a:stCxn id="8" idx="2"/>
          </p:cNvCxnSpPr>
          <p:nvPr/>
        </p:nvCxnSpPr>
        <p:spPr>
          <a:xfrm flipH="1">
            <a:off x="2362200" y="2149237"/>
            <a:ext cx="25400" cy="427696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endCxn id="25" idx="1"/>
          </p:cNvCxnSpPr>
          <p:nvPr/>
        </p:nvCxnSpPr>
        <p:spPr>
          <a:xfrm>
            <a:off x="2374900" y="6415568"/>
            <a:ext cx="538375" cy="50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2362200" y="5870646"/>
            <a:ext cx="563775" cy="50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2362200" y="5285557"/>
            <a:ext cx="538375" cy="50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2374900" y="4664144"/>
            <a:ext cx="563775" cy="50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2362200" y="4052406"/>
            <a:ext cx="563775" cy="50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2387600" y="2573935"/>
            <a:ext cx="563775" cy="50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B40C4F0-80AE-1939-060A-B0C68A3F1F1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93CBDBF-3884-551B-F4FF-965DFC79EDB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2B926AE-CFBD-0F25-6BBB-FA4F5FC2D7D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192350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17020" y="1083030"/>
            <a:ext cx="16748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dopoguerra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816099" y="1329611"/>
            <a:ext cx="219237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formarono nuovi partiti politici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003925" y="2182404"/>
            <a:ext cx="21875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guidato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LUIGI STURZO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endCxn id="9" idx="1"/>
          </p:cNvCxnSpPr>
          <p:nvPr/>
        </p:nvCxnSpPr>
        <p:spPr>
          <a:xfrm>
            <a:off x="5613400" y="2327125"/>
            <a:ext cx="3905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381694" y="1877591"/>
            <a:ext cx="1041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1919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975190" y="2182404"/>
            <a:ext cx="263821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PARTITO POPOLARE 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975190" y="2766604"/>
            <a:ext cx="262757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partito di ispirazione cattolica che proponeva alcune riforme</a:t>
            </a:r>
          </a:p>
        </p:txBody>
      </p:sp>
      <p:cxnSp>
        <p:nvCxnSpPr>
          <p:cNvPr id="16" name="Connettore 2 15"/>
          <p:cNvCxnSpPr>
            <a:cxnSpLocks/>
            <a:stCxn id="14" idx="2"/>
            <a:endCxn id="15" idx="0"/>
          </p:cNvCxnSpPr>
          <p:nvPr/>
        </p:nvCxnSpPr>
        <p:spPr>
          <a:xfrm flipH="1">
            <a:off x="4288979" y="2471845"/>
            <a:ext cx="5316" cy="294759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4920536" y="3364272"/>
            <a:ext cx="27922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estensione del diritto di voto alle donne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4920535" y="3802226"/>
            <a:ext cx="318590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parziale distribuzione delle terre ai contadini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920536" y="4208234"/>
            <a:ext cx="318590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abolizione del servizio militare obbligatorio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4920536" y="4650075"/>
            <a:ext cx="29700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accordo tra proprietari e operai nella conduzione delle fabbriche</a:t>
            </a:r>
          </a:p>
        </p:txBody>
      </p:sp>
      <p:cxnSp>
        <p:nvCxnSpPr>
          <p:cNvPr id="24" name="Connettore 1 23"/>
          <p:cNvCxnSpPr>
            <a:cxnSpLocks/>
            <a:stCxn id="15" idx="2"/>
          </p:cNvCxnSpPr>
          <p:nvPr/>
        </p:nvCxnSpPr>
        <p:spPr>
          <a:xfrm>
            <a:off x="4288979" y="3243330"/>
            <a:ext cx="10633" cy="164510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endCxn id="22" idx="1"/>
          </p:cNvCxnSpPr>
          <p:nvPr/>
        </p:nvCxnSpPr>
        <p:spPr>
          <a:xfrm>
            <a:off x="4299611" y="4888438"/>
            <a:ext cx="6209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4299611" y="4380438"/>
            <a:ext cx="6209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4299611" y="3974038"/>
            <a:ext cx="620925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4299610" y="3516838"/>
            <a:ext cx="6209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2381694" y="5203847"/>
            <a:ext cx="1041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1921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2975190" y="5515487"/>
            <a:ext cx="245744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PARTITO SOCIALISTA si scisse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5734050" y="5319689"/>
            <a:ext cx="273685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ne uscì un gruppo che voleva attuare una RIVOLUZIONE COMUNISTA sul modello della Russia</a:t>
            </a:r>
          </a:p>
        </p:txBody>
      </p:sp>
      <p:cxnSp>
        <p:nvCxnSpPr>
          <p:cNvPr id="28" name="Connettore 2 27"/>
          <p:cNvCxnSpPr>
            <a:cxnSpLocks/>
            <a:stCxn id="25" idx="3"/>
            <a:endCxn id="27" idx="1"/>
          </p:cNvCxnSpPr>
          <p:nvPr/>
        </p:nvCxnSpPr>
        <p:spPr>
          <a:xfrm flipV="1">
            <a:off x="5432639" y="5651695"/>
            <a:ext cx="301411" cy="851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5765800" y="6157504"/>
            <a:ext cx="2705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guidato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Palmiro Togliatti, Amedeo Bordiga e Antonio Gramsci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Ovale 2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31" name="Connettore 2 30"/>
          <p:cNvCxnSpPr>
            <a:stCxn id="27" idx="2"/>
            <a:endCxn id="29" idx="0"/>
          </p:cNvCxnSpPr>
          <p:nvPr/>
        </p:nvCxnSpPr>
        <p:spPr>
          <a:xfrm>
            <a:off x="7102475" y="5983701"/>
            <a:ext cx="15875" cy="17380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>
            <a:cxnSpLocks/>
          </p:cNvCxnSpPr>
          <p:nvPr/>
        </p:nvCxnSpPr>
        <p:spPr>
          <a:xfrm>
            <a:off x="1981200" y="1619052"/>
            <a:ext cx="10633" cy="404115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cxnSpLocks/>
            <a:endCxn id="14" idx="1"/>
          </p:cNvCxnSpPr>
          <p:nvPr/>
        </p:nvCxnSpPr>
        <p:spPr>
          <a:xfrm>
            <a:off x="1981200" y="2327125"/>
            <a:ext cx="99399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cxnSpLocks/>
            <a:endCxn id="25" idx="1"/>
          </p:cNvCxnSpPr>
          <p:nvPr/>
        </p:nvCxnSpPr>
        <p:spPr>
          <a:xfrm>
            <a:off x="1991833" y="5660208"/>
            <a:ext cx="98335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tangolo 7">
            <a:extLst>
              <a:ext uri="{FF2B5EF4-FFF2-40B4-BE49-F238E27FC236}">
                <a16:creationId xmlns:a16="http://schemas.microsoft.com/office/drawing/2014/main" id="{E93C59BD-B870-43D3-B813-E6D455A2C37C}"/>
              </a:ext>
            </a:extLst>
          </p:cNvPr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0320B11-13D9-5A73-168D-6FE1366F641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2C10C5B-5227-6444-6AFC-877DDE1B4322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546775E-25DF-BA0F-8A24-A22E4B7774D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3058921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72732" y="1225857"/>
            <a:ext cx="1041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1919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76350" y="1464187"/>
            <a:ext cx="245745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formò il movimento dei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FASCI DI COMBATTIMENTO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064269" y="1557829"/>
            <a:ext cx="245083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fondato da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BENITO MUSSOLINI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733800" y="1702550"/>
            <a:ext cx="3304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72732" y="2377448"/>
            <a:ext cx="1041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1921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276350" y="2586807"/>
            <a:ext cx="245745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divenne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PARTITO NAZIONALE FASCISTA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064269" y="2680449"/>
            <a:ext cx="134593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cui aderirono</a:t>
            </a:r>
          </a:p>
        </p:txBody>
      </p:sp>
      <p:cxnSp>
        <p:nvCxnSpPr>
          <p:cNvPr id="16" name="Connettore 2 15"/>
          <p:cNvCxnSpPr>
            <a:stCxn id="7" idx="2"/>
            <a:endCxn id="14" idx="0"/>
          </p:cNvCxnSpPr>
          <p:nvPr/>
        </p:nvCxnSpPr>
        <p:spPr>
          <a:xfrm>
            <a:off x="2505075" y="1940913"/>
            <a:ext cx="0" cy="6458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14" idx="3"/>
            <a:endCxn id="15" idx="1"/>
          </p:cNvCxnSpPr>
          <p:nvPr/>
        </p:nvCxnSpPr>
        <p:spPr>
          <a:xfrm>
            <a:off x="3733800" y="2825170"/>
            <a:ext cx="3304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5750194" y="2018737"/>
            <a:ext cx="153960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scontenti e delusi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5750194" y="2428526"/>
            <a:ext cx="153960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nazionalisti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5750194" y="2834501"/>
            <a:ext cx="153960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antisocialisti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5750194" y="3239824"/>
            <a:ext cx="212380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ex combattenti desiderosi di riscattare la “vittoria mutilata” </a:t>
            </a:r>
          </a:p>
        </p:txBody>
      </p:sp>
      <p:cxnSp>
        <p:nvCxnSpPr>
          <p:cNvPr id="29" name="Connettore 2 28"/>
          <p:cNvCxnSpPr>
            <a:stCxn id="15" idx="3"/>
            <a:endCxn id="24" idx="1"/>
          </p:cNvCxnSpPr>
          <p:nvPr/>
        </p:nvCxnSpPr>
        <p:spPr>
          <a:xfrm flipV="1">
            <a:off x="5410200" y="2163458"/>
            <a:ext cx="339994" cy="6617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cxnSpLocks/>
            <a:stCxn id="15" idx="3"/>
            <a:endCxn id="25" idx="1"/>
          </p:cNvCxnSpPr>
          <p:nvPr/>
        </p:nvCxnSpPr>
        <p:spPr>
          <a:xfrm flipV="1">
            <a:off x="5410200" y="2573247"/>
            <a:ext cx="339994" cy="2519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stCxn id="15" idx="3"/>
            <a:endCxn id="27" idx="1"/>
          </p:cNvCxnSpPr>
          <p:nvPr/>
        </p:nvCxnSpPr>
        <p:spPr>
          <a:xfrm>
            <a:off x="5410200" y="2825170"/>
            <a:ext cx="339994" cy="1540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stCxn id="15" idx="3"/>
            <a:endCxn id="28" idx="1"/>
          </p:cNvCxnSpPr>
          <p:nvPr/>
        </p:nvCxnSpPr>
        <p:spPr>
          <a:xfrm>
            <a:off x="5410200" y="2825170"/>
            <a:ext cx="339994" cy="6530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e 4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DFF6689A-62D9-9B16-B4C7-99140E7729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30200" y="3499095"/>
            <a:ext cx="4809392" cy="3141849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48C4DAF3-4BF1-C69E-5955-45D7AD3276E4}"/>
              </a:ext>
            </a:extLst>
          </p:cNvPr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F707B04-F158-FECA-7DA5-B6F333A0EFD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3A1BDDD-40AC-8F1B-D4DB-B74CF6DEBF2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83455EF-C4BD-C591-CCFC-8FAF428FB87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D968004-615E-284A-866D-34ABA6DE9FAE}"/>
              </a:ext>
            </a:extLst>
          </p:cNvPr>
          <p:cNvSpPr txBox="1"/>
          <p:nvPr/>
        </p:nvSpPr>
        <p:spPr>
          <a:xfrm>
            <a:off x="3899034" y="6589289"/>
            <a:ext cx="25033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647560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30200" y="1268389"/>
            <a:ext cx="20066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 </a:t>
            </a:r>
            <a:r>
              <a:rPr lang="it-IT" b="1" dirty="0"/>
              <a:t>1919 </a:t>
            </a:r>
            <a:r>
              <a:rPr lang="it-IT" dirty="0"/>
              <a:t>e il </a:t>
            </a:r>
            <a:r>
              <a:rPr lang="it-IT" b="1" dirty="0"/>
              <a:t>1920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308888" y="2307583"/>
            <a:ext cx="189811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ci furono molte manifestazioni di protesta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127788" y="1541416"/>
            <a:ext cx="1898112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il cosiddetto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“BIENNIO ROSSO”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212332" y="2343196"/>
            <a:ext cx="395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per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899688" y="1997938"/>
            <a:ext cx="158061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disoccupazione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899688" y="2343196"/>
            <a:ext cx="158061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rincaro dei prezzi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899687" y="2702790"/>
            <a:ext cx="276171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crisi generale della società italiana</a:t>
            </a:r>
          </a:p>
        </p:txBody>
      </p:sp>
      <p:cxnSp>
        <p:nvCxnSpPr>
          <p:cNvPr id="17" name="Connettore 2 16"/>
          <p:cNvCxnSpPr>
            <a:stCxn id="9" idx="3"/>
            <a:endCxn id="11" idx="1"/>
          </p:cNvCxnSpPr>
          <p:nvPr/>
        </p:nvCxnSpPr>
        <p:spPr>
          <a:xfrm flipV="1">
            <a:off x="5608068" y="2142659"/>
            <a:ext cx="291620" cy="3390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9" idx="3"/>
            <a:endCxn id="12" idx="1"/>
          </p:cNvCxnSpPr>
          <p:nvPr/>
        </p:nvCxnSpPr>
        <p:spPr>
          <a:xfrm>
            <a:off x="5608068" y="2481696"/>
            <a:ext cx="291620" cy="62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stCxn id="9" idx="3"/>
            <a:endCxn id="13" idx="1"/>
          </p:cNvCxnSpPr>
          <p:nvPr/>
        </p:nvCxnSpPr>
        <p:spPr>
          <a:xfrm>
            <a:off x="5608068" y="2481696"/>
            <a:ext cx="291619" cy="3658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3308888" y="3298183"/>
            <a:ext cx="274901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ci furono tentativi di occupazione delle terre incolte da parte dei contadini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6531244" y="3298183"/>
            <a:ext cx="18981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soprattutto in Italia centrale e meridionale</a:t>
            </a:r>
          </a:p>
        </p:txBody>
      </p:sp>
      <p:cxnSp>
        <p:nvCxnSpPr>
          <p:cNvPr id="28" name="Connettore 2 27"/>
          <p:cNvCxnSpPr>
            <a:stCxn id="26" idx="3"/>
          </p:cNvCxnSpPr>
          <p:nvPr/>
        </p:nvCxnSpPr>
        <p:spPr>
          <a:xfrm>
            <a:off x="6057900" y="3536546"/>
            <a:ext cx="47334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2781300" y="2018142"/>
            <a:ext cx="0" cy="210769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endCxn id="26" idx="1"/>
          </p:cNvCxnSpPr>
          <p:nvPr/>
        </p:nvCxnSpPr>
        <p:spPr>
          <a:xfrm>
            <a:off x="2781300" y="3536546"/>
            <a:ext cx="52758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endCxn id="7" idx="1"/>
          </p:cNvCxnSpPr>
          <p:nvPr/>
        </p:nvCxnSpPr>
        <p:spPr>
          <a:xfrm>
            <a:off x="2781300" y="2545946"/>
            <a:ext cx="52758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3308888" y="3981118"/>
            <a:ext cx="274901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gli operai occuparono gli stabilimenti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6531244" y="3880388"/>
            <a:ext cx="18981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soprattutto a Milano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a Torino</a:t>
            </a:r>
          </a:p>
        </p:txBody>
      </p:sp>
      <p:cxnSp>
        <p:nvCxnSpPr>
          <p:cNvPr id="41" name="Connettore 2 40"/>
          <p:cNvCxnSpPr>
            <a:stCxn id="39" idx="3"/>
            <a:endCxn id="40" idx="1"/>
          </p:cNvCxnSpPr>
          <p:nvPr/>
        </p:nvCxnSpPr>
        <p:spPr>
          <a:xfrm flipV="1">
            <a:off x="6057900" y="4118751"/>
            <a:ext cx="473344" cy="70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2781300" y="4126764"/>
            <a:ext cx="52758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330200" y="4722789"/>
            <a:ext cx="20066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1920 </a:t>
            </a:r>
            <a:r>
              <a:rPr lang="it-IT" dirty="0"/>
              <a:t>e il </a:t>
            </a:r>
            <a:r>
              <a:rPr lang="it-IT" b="1" dirty="0"/>
              <a:t>1921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2127788" y="4939995"/>
            <a:ext cx="189811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tornò al governo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GIOVANNI GIOLITTI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2126257" y="5711255"/>
            <a:ext cx="18981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cercò di risolvere l’emergenza</a:t>
            </a:r>
          </a:p>
        </p:txBody>
      </p:sp>
      <p:cxnSp>
        <p:nvCxnSpPr>
          <p:cNvPr id="49" name="Connettore 2 48"/>
          <p:cNvCxnSpPr>
            <a:stCxn id="47" idx="2"/>
            <a:endCxn id="48" idx="0"/>
          </p:cNvCxnSpPr>
          <p:nvPr/>
        </p:nvCxnSpPr>
        <p:spPr>
          <a:xfrm flipH="1">
            <a:off x="3075313" y="5416721"/>
            <a:ext cx="1531" cy="2945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>
            <a:cxnSpLocks/>
            <a:stCxn id="48" idx="3"/>
            <a:endCxn id="55" idx="1"/>
          </p:cNvCxnSpPr>
          <p:nvPr/>
        </p:nvCxnSpPr>
        <p:spPr>
          <a:xfrm flipV="1">
            <a:off x="4024369" y="5654804"/>
            <a:ext cx="674630" cy="2948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4698999" y="5416441"/>
            <a:ext cx="239712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obbligò con la forza D’Annunzio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lasciare Fiume</a:t>
            </a:r>
          </a:p>
        </p:txBody>
      </p:sp>
      <p:sp>
        <p:nvSpPr>
          <p:cNvPr id="56" name="CasellaDiTesto 55"/>
          <p:cNvSpPr txBox="1"/>
          <p:nvPr/>
        </p:nvSpPr>
        <p:spPr>
          <a:xfrm>
            <a:off x="4698999" y="6085340"/>
            <a:ext cx="239712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promise riforme per far cessare l’occupazione nelle fabbriche</a:t>
            </a:r>
          </a:p>
        </p:txBody>
      </p:sp>
      <p:cxnSp>
        <p:nvCxnSpPr>
          <p:cNvPr id="57" name="Connettore 2 56"/>
          <p:cNvCxnSpPr>
            <a:stCxn id="48" idx="3"/>
            <a:endCxn id="56" idx="1"/>
          </p:cNvCxnSpPr>
          <p:nvPr/>
        </p:nvCxnSpPr>
        <p:spPr>
          <a:xfrm>
            <a:off x="4024369" y="5949618"/>
            <a:ext cx="674630" cy="3740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e 6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7E5EC4C-08CC-1AB1-54A1-52BDBF095157}"/>
              </a:ext>
            </a:extLst>
          </p:cNvPr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EDEEA8F-42BB-5686-0C54-126FA3ACAFE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BBE99D1-C8F0-BD59-57C6-E0554D8A95C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3BD5C69-6831-93BF-0F06-6870EE9CC67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2927635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L’affermazione del fascismo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30200" y="1725589"/>
            <a:ext cx="1422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1921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543588" y="1921387"/>
            <a:ext cx="158061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furono le elezioni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219200" y="2455816"/>
            <a:ext cx="22479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Partito fascista ottenne 35 deputati in Parlamento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219200" y="3300666"/>
            <a:ext cx="22479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ottenne il consenso dei gruppi sociali più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conservatori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8" idx="2"/>
            <a:endCxn id="9" idx="0"/>
          </p:cNvCxnSpPr>
          <p:nvPr/>
        </p:nvCxnSpPr>
        <p:spPr>
          <a:xfrm>
            <a:off x="2333894" y="2210828"/>
            <a:ext cx="9256" cy="2449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9" idx="2"/>
            <a:endCxn id="10" idx="0"/>
          </p:cNvCxnSpPr>
          <p:nvPr/>
        </p:nvCxnSpPr>
        <p:spPr>
          <a:xfrm>
            <a:off x="2343150" y="2932542"/>
            <a:ext cx="0" cy="36812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3124200" y="3981118"/>
            <a:ext cx="224645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industriali e proprietari terrieri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5690137" y="3884540"/>
            <a:ext cx="210417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spaventati dalle occupazioni di fabbriche e terre</a:t>
            </a:r>
          </a:p>
        </p:txBody>
      </p:sp>
      <p:cxnSp>
        <p:nvCxnSpPr>
          <p:cNvPr id="20" name="Connettore 2 19"/>
          <p:cNvCxnSpPr>
            <a:cxnSpLocks/>
            <a:stCxn id="18" idx="3"/>
            <a:endCxn id="19" idx="1"/>
          </p:cNvCxnSpPr>
          <p:nvPr/>
        </p:nvCxnSpPr>
        <p:spPr>
          <a:xfrm flipV="1">
            <a:off x="5370653" y="4122903"/>
            <a:ext cx="319484" cy="29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3124200" y="4578018"/>
            <a:ext cx="21844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larga parte del ceto medio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5690137" y="4588651"/>
            <a:ext cx="219656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contrario ai mutamenti sociali</a:t>
            </a:r>
          </a:p>
        </p:txBody>
      </p:sp>
      <p:cxnSp>
        <p:nvCxnSpPr>
          <p:cNvPr id="25" name="Connettore 2 24"/>
          <p:cNvCxnSpPr/>
          <p:nvPr/>
        </p:nvCxnSpPr>
        <p:spPr>
          <a:xfrm flipV="1">
            <a:off x="5308600" y="4730696"/>
            <a:ext cx="402444" cy="47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3124200" y="5136818"/>
            <a:ext cx="21844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membri dell’esercito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5690137" y="5050180"/>
            <a:ext cx="281754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dal fascismo si sentivano considerati veri italiani e difensori della patria</a:t>
            </a:r>
          </a:p>
        </p:txBody>
      </p:sp>
      <p:cxnSp>
        <p:nvCxnSpPr>
          <p:cNvPr id="28" name="Connettore 2 27"/>
          <p:cNvCxnSpPr>
            <a:cxnSpLocks/>
            <a:stCxn id="26" idx="3"/>
            <a:endCxn id="27" idx="1"/>
          </p:cNvCxnSpPr>
          <p:nvPr/>
        </p:nvCxnSpPr>
        <p:spPr>
          <a:xfrm>
            <a:off x="5308600" y="5281539"/>
            <a:ext cx="381537" cy="70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3124200" y="5797218"/>
            <a:ext cx="21844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alcuni settori della Chiesa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5690137" y="5703575"/>
            <a:ext cx="260799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vedevano con timore comunisti e socialisti, spesso anticlericali</a:t>
            </a:r>
          </a:p>
        </p:txBody>
      </p:sp>
      <p:cxnSp>
        <p:nvCxnSpPr>
          <p:cNvPr id="34" name="Connettore 2 33"/>
          <p:cNvCxnSpPr>
            <a:stCxn id="32" idx="3"/>
            <a:endCxn id="33" idx="1"/>
          </p:cNvCxnSpPr>
          <p:nvPr/>
        </p:nvCxnSpPr>
        <p:spPr>
          <a:xfrm flipV="1">
            <a:off x="5308600" y="5941938"/>
            <a:ext cx="381537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e 3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cxnSp>
        <p:nvCxnSpPr>
          <p:cNvPr id="39" name="Connettore 1 38"/>
          <p:cNvCxnSpPr>
            <a:stCxn id="10" idx="2"/>
          </p:cNvCxnSpPr>
          <p:nvPr/>
        </p:nvCxnSpPr>
        <p:spPr>
          <a:xfrm flipH="1">
            <a:off x="2333894" y="3777392"/>
            <a:ext cx="9256" cy="216454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endCxn id="32" idx="1"/>
          </p:cNvCxnSpPr>
          <p:nvPr/>
        </p:nvCxnSpPr>
        <p:spPr>
          <a:xfrm>
            <a:off x="2333894" y="5941939"/>
            <a:ext cx="79030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/>
          <p:nvPr/>
        </p:nvCxnSpPr>
        <p:spPr>
          <a:xfrm>
            <a:off x="2333894" y="5281539"/>
            <a:ext cx="7810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/>
          <p:nvPr/>
        </p:nvCxnSpPr>
        <p:spPr>
          <a:xfrm>
            <a:off x="2333894" y="4735439"/>
            <a:ext cx="7810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>
            <a:off x="2333894" y="4136878"/>
            <a:ext cx="7810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FA4637B2-6725-B16A-5D1E-7247C9EEAFA1}"/>
              </a:ext>
            </a:extLst>
          </p:cNvPr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0882E34-6DF4-412A-672B-F10B9F50CD87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4D351E3-FD50-2D89-1DBA-813EF888ED2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2665333-0312-C714-8E9D-82966F366CF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2595693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30200" y="1115989"/>
            <a:ext cx="1422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All’inizio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543588" y="1311787"/>
            <a:ext cx="18473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fascismo si diffuse soprattutto nelle città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30200" y="2043089"/>
            <a:ext cx="14224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1920 </a:t>
            </a:r>
          </a:p>
          <a:p>
            <a:pPr>
              <a:defRPr/>
            </a:pPr>
            <a:r>
              <a:rPr lang="it-IT" dirty="0"/>
              <a:t>e il </a:t>
            </a:r>
            <a:r>
              <a:rPr lang="it-IT" b="1" dirty="0"/>
              <a:t>1921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543588" y="2383608"/>
            <a:ext cx="184731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dilagò nelle campagne</a:t>
            </a:r>
          </a:p>
        </p:txBody>
      </p:sp>
      <p:cxnSp>
        <p:nvCxnSpPr>
          <p:cNvPr id="10" name="Connettore 2 9"/>
          <p:cNvCxnSpPr>
            <a:stCxn id="7" idx="2"/>
            <a:endCxn id="9" idx="0"/>
          </p:cNvCxnSpPr>
          <p:nvPr/>
        </p:nvCxnSpPr>
        <p:spPr>
          <a:xfrm>
            <a:off x="2467244" y="1788513"/>
            <a:ext cx="0" cy="5950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733800" y="2289966"/>
            <a:ext cx="19431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organizzò vere e proprie bande armate</a:t>
            </a:r>
          </a:p>
        </p:txBody>
      </p:sp>
      <p:cxnSp>
        <p:nvCxnSpPr>
          <p:cNvPr id="14" name="Connettore 2 13"/>
          <p:cNvCxnSpPr>
            <a:stCxn id="9" idx="3"/>
            <a:endCxn id="13" idx="1"/>
          </p:cNvCxnSpPr>
          <p:nvPr/>
        </p:nvCxnSpPr>
        <p:spPr>
          <a:xfrm>
            <a:off x="3390900" y="2528329"/>
            <a:ext cx="3429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13" idx="3"/>
          </p:cNvCxnSpPr>
          <p:nvPr/>
        </p:nvCxnSpPr>
        <p:spPr>
          <a:xfrm>
            <a:off x="5676900" y="2528329"/>
            <a:ext cx="342900" cy="76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6019800" y="2289966"/>
            <a:ext cx="19431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 cosiddette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SQUADRE D’AZIONE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733800" y="3171008"/>
            <a:ext cx="1943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guidate da capi locali</a:t>
            </a:r>
          </a:p>
        </p:txBody>
      </p:sp>
      <p:cxnSp>
        <p:nvCxnSpPr>
          <p:cNvPr id="23" name="Connettore 2 22"/>
          <p:cNvCxnSpPr>
            <a:stCxn id="13" idx="2"/>
            <a:endCxn id="22" idx="0"/>
          </p:cNvCxnSpPr>
          <p:nvPr/>
        </p:nvCxnSpPr>
        <p:spPr>
          <a:xfrm>
            <a:off x="4705350" y="2766692"/>
            <a:ext cx="0" cy="4043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6019800" y="3171008"/>
            <a:ext cx="107632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detti “ras”</a:t>
            </a:r>
          </a:p>
        </p:txBody>
      </p:sp>
      <p:cxnSp>
        <p:nvCxnSpPr>
          <p:cNvPr id="27" name="Connettore 2 26"/>
          <p:cNvCxnSpPr/>
          <p:nvPr/>
        </p:nvCxnSpPr>
        <p:spPr>
          <a:xfrm>
            <a:off x="5657850" y="3315729"/>
            <a:ext cx="342900" cy="76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3733800" y="3826666"/>
            <a:ext cx="19431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compivano AZIONI VIOLENTE</a:t>
            </a:r>
          </a:p>
        </p:txBody>
      </p:sp>
      <p:cxnSp>
        <p:nvCxnSpPr>
          <p:cNvPr id="29" name="Connettore 2 28"/>
          <p:cNvCxnSpPr>
            <a:stCxn id="22" idx="2"/>
            <a:endCxn id="28" idx="0"/>
          </p:cNvCxnSpPr>
          <p:nvPr/>
        </p:nvCxnSpPr>
        <p:spPr>
          <a:xfrm>
            <a:off x="4705350" y="3460449"/>
            <a:ext cx="0" cy="3662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5461000" y="4441008"/>
            <a:ext cx="287490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uccisero 350 persone e ne ferirono gravemente 3000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5460999" y="5062129"/>
            <a:ext cx="287491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distrussero tipografie e sedi di giornali considerati sovversivi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5460999" y="5680623"/>
            <a:ext cx="287492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devastarono Case del Popolo, cooperative, sindacati e circoli socialisti, comunisti e cattolici, biblioteche, teatri</a:t>
            </a:r>
          </a:p>
        </p:txBody>
      </p:sp>
      <p:sp>
        <p:nvSpPr>
          <p:cNvPr id="35" name="Ovale 3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cxnSp>
        <p:nvCxnSpPr>
          <p:cNvPr id="36" name="Connettore 1 35"/>
          <p:cNvCxnSpPr>
            <a:cxnSpLocks/>
            <a:stCxn id="28" idx="2"/>
          </p:cNvCxnSpPr>
          <p:nvPr/>
        </p:nvCxnSpPr>
        <p:spPr>
          <a:xfrm>
            <a:off x="4705350" y="4303392"/>
            <a:ext cx="0" cy="170459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cxnSpLocks/>
            <a:endCxn id="34" idx="1"/>
          </p:cNvCxnSpPr>
          <p:nvPr/>
        </p:nvCxnSpPr>
        <p:spPr>
          <a:xfrm>
            <a:off x="4705350" y="6007990"/>
            <a:ext cx="755649" cy="46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>
            <a:off x="4705350" y="5320122"/>
            <a:ext cx="755650" cy="46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>
            <a:off x="4705350" y="4610101"/>
            <a:ext cx="755650" cy="46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6AA3C4E6-2694-7974-8B76-0C652557ECBC}"/>
              </a:ext>
            </a:extLst>
          </p:cNvPr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2FE6F01-028A-BBE8-2CB7-58F0B89142D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1C39056-E956-7B7A-8E1B-F98CD3996BA8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DD78AA0-6586-1666-A06A-15649EE4883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340476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Il fascismo al potere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020778" y="1828078"/>
            <a:ext cx="1511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</a:t>
            </a:r>
            <a:r>
              <a:rPr lang="it-IT" b="1" dirty="0"/>
              <a:t>il 25 e il 26 ottobre 1922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368184" y="2168597"/>
            <a:ext cx="18473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gruppi armati di fascisti puntarono su Roma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609066" y="2168597"/>
            <a:ext cx="14155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giungendo da varie parti d’Italia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290778" y="4199229"/>
            <a:ext cx="19431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la cosiddetta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MARCIA SU ROMA</a:t>
            </a:r>
          </a:p>
        </p:txBody>
      </p:sp>
      <p:cxnSp>
        <p:nvCxnSpPr>
          <p:cNvPr id="11" name="Connettore 2 10"/>
          <p:cNvCxnSpPr>
            <a:stCxn id="8" idx="3"/>
          </p:cNvCxnSpPr>
          <p:nvPr/>
        </p:nvCxnSpPr>
        <p:spPr>
          <a:xfrm>
            <a:off x="5215496" y="2406960"/>
            <a:ext cx="37518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5645887" y="3005753"/>
            <a:ext cx="152695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 non reagì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1999512" y="2861033"/>
            <a:ext cx="1511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28 ottobre 1922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5630332" y="3449510"/>
            <a:ext cx="154251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l’esercito non oppose resistenza</a:t>
            </a:r>
          </a:p>
        </p:txBody>
      </p:sp>
      <p:cxnSp>
        <p:nvCxnSpPr>
          <p:cNvPr id="22" name="Connettore 2 21"/>
          <p:cNvCxnSpPr>
            <a:cxnSpLocks/>
            <a:stCxn id="27" idx="3"/>
            <a:endCxn id="21" idx="1"/>
          </p:cNvCxnSpPr>
          <p:nvPr/>
        </p:nvCxnSpPr>
        <p:spPr>
          <a:xfrm>
            <a:off x="5212612" y="3424034"/>
            <a:ext cx="417720" cy="2638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031411" y="4819636"/>
            <a:ext cx="1511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30 ottobre 1922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3329267" y="5223515"/>
            <a:ext cx="1872712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 Vittorio Emanuele III diede a Mussolini l’incarico di formare il nuovo governo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3365300" y="3185671"/>
            <a:ext cx="184731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 fascisti entrarono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 città</a:t>
            </a:r>
          </a:p>
        </p:txBody>
      </p:sp>
      <p:cxnSp>
        <p:nvCxnSpPr>
          <p:cNvPr id="28" name="Connettore 2 27"/>
          <p:cNvCxnSpPr>
            <a:cxnSpLocks/>
          </p:cNvCxnSpPr>
          <p:nvPr/>
        </p:nvCxnSpPr>
        <p:spPr>
          <a:xfrm flipV="1">
            <a:off x="5216646" y="3162424"/>
            <a:ext cx="439874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5577167" y="5324087"/>
            <a:ext cx="1415512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fascismo aveva preso il potere illegalmente</a:t>
            </a:r>
          </a:p>
        </p:txBody>
      </p:sp>
      <p:cxnSp>
        <p:nvCxnSpPr>
          <p:cNvPr id="38" name="Connettore 2 37"/>
          <p:cNvCxnSpPr>
            <a:stCxn id="26" idx="3"/>
            <a:endCxn id="37" idx="1"/>
          </p:cNvCxnSpPr>
          <p:nvPr/>
        </p:nvCxnSpPr>
        <p:spPr>
          <a:xfrm>
            <a:off x="5201979" y="5649164"/>
            <a:ext cx="375188" cy="69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e 4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58CF74A-44FE-2889-E98C-B195BAF2EDAD}"/>
              </a:ext>
            </a:extLst>
          </p:cNvPr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873608E-8CDB-BC8A-34C4-8DD84376BF2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D8468F8-292D-82F2-55B5-9F430AF859B8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FED7A13-B4CE-3184-7332-66966F60D08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cxnSp>
        <p:nvCxnSpPr>
          <p:cNvPr id="33" name="Connettore 2 30">
            <a:extLst>
              <a:ext uri="{FF2B5EF4-FFF2-40B4-BE49-F238E27FC236}">
                <a16:creationId xmlns:a16="http://schemas.microsoft.com/office/drawing/2014/main" id="{9C6FB90C-7027-D5F2-8C4C-19697323E7F1}"/>
              </a:ext>
            </a:extLst>
          </p:cNvPr>
          <p:cNvCxnSpPr>
            <a:cxnSpLocks/>
            <a:stCxn id="8" idx="2"/>
            <a:endCxn id="27" idx="0"/>
          </p:cNvCxnSpPr>
          <p:nvPr/>
        </p:nvCxnSpPr>
        <p:spPr>
          <a:xfrm flipH="1">
            <a:off x="4288956" y="2645323"/>
            <a:ext cx="2884" cy="5403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0">
            <a:extLst>
              <a:ext uri="{FF2B5EF4-FFF2-40B4-BE49-F238E27FC236}">
                <a16:creationId xmlns:a16="http://schemas.microsoft.com/office/drawing/2014/main" id="{2408A728-4F12-5A0D-1358-D1369F54ED96}"/>
              </a:ext>
            </a:extLst>
          </p:cNvPr>
          <p:cNvCxnSpPr>
            <a:cxnSpLocks/>
          </p:cNvCxnSpPr>
          <p:nvPr/>
        </p:nvCxnSpPr>
        <p:spPr>
          <a:xfrm flipH="1">
            <a:off x="4284630" y="3660639"/>
            <a:ext cx="2884" cy="5403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0">
            <a:extLst>
              <a:ext uri="{FF2B5EF4-FFF2-40B4-BE49-F238E27FC236}">
                <a16:creationId xmlns:a16="http://schemas.microsoft.com/office/drawing/2014/main" id="{012AD7AF-F339-0B63-25D6-5199003B4D12}"/>
              </a:ext>
            </a:extLst>
          </p:cNvPr>
          <p:cNvCxnSpPr>
            <a:cxnSpLocks/>
          </p:cNvCxnSpPr>
          <p:nvPr/>
        </p:nvCxnSpPr>
        <p:spPr>
          <a:xfrm flipH="1">
            <a:off x="4259444" y="4686231"/>
            <a:ext cx="2884" cy="5403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74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52425" y="895626"/>
            <a:ext cx="1511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</a:t>
            </a:r>
            <a:r>
              <a:rPr lang="it-IT" b="1" dirty="0"/>
              <a:t>il 1922 e </a:t>
            </a:r>
          </a:p>
          <a:p>
            <a:pPr>
              <a:defRPr/>
            </a:pPr>
            <a:r>
              <a:rPr lang="it-IT" b="1" dirty="0"/>
              <a:t>il 1924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616613" y="1236145"/>
            <a:ext cx="19743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fascismo pose le basi per la conquista dello Stato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105813" y="1236145"/>
            <a:ext cx="1847312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dittatura fu instaurata gradualmente</a:t>
            </a:r>
          </a:p>
        </p:txBody>
      </p:sp>
      <p:cxnSp>
        <p:nvCxnSpPr>
          <p:cNvPr id="5" name="Connettore 2 4"/>
          <p:cNvCxnSpPr>
            <a:stCxn id="3" idx="3"/>
            <a:endCxn id="4" idx="1"/>
          </p:cNvCxnSpPr>
          <p:nvPr/>
        </p:nvCxnSpPr>
        <p:spPr>
          <a:xfrm>
            <a:off x="3590925" y="1474508"/>
            <a:ext cx="51488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2966655" y="1966214"/>
            <a:ext cx="1511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dicembre 1922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739234" y="2264540"/>
            <a:ext cx="2598525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creato il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GRAN CONSIGLIO DEL FASCISMO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656743" y="2264540"/>
            <a:ext cx="19743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organismo che affiancava l’azione del governo</a:t>
            </a:r>
          </a:p>
        </p:txBody>
      </p:sp>
      <p:cxnSp>
        <p:nvCxnSpPr>
          <p:cNvPr id="15" name="Connettore 2 14"/>
          <p:cNvCxnSpPr>
            <a:cxnSpLocks/>
            <a:stCxn id="9" idx="3"/>
            <a:endCxn id="14" idx="1"/>
          </p:cNvCxnSpPr>
          <p:nvPr/>
        </p:nvCxnSpPr>
        <p:spPr>
          <a:xfrm>
            <a:off x="6337759" y="2502903"/>
            <a:ext cx="31898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2966655" y="3118971"/>
            <a:ext cx="1511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gennaio 1923</a:t>
            </a:r>
            <a:endParaRPr lang="it-IT" b="1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3749866" y="3405443"/>
            <a:ext cx="2587894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creata la  MILIZIA VOLONTARIA PER LA SICUREZZA NAZIONALE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6656743" y="3405957"/>
            <a:ext cx="21394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polizia che non obbediva allo Stato ma al Partito fascista</a:t>
            </a:r>
          </a:p>
        </p:txBody>
      </p:sp>
      <p:cxnSp>
        <p:nvCxnSpPr>
          <p:cNvPr id="23" name="Connettore 2 22"/>
          <p:cNvCxnSpPr>
            <a:stCxn id="21" idx="3"/>
            <a:endCxn id="22" idx="1"/>
          </p:cNvCxnSpPr>
          <p:nvPr/>
        </p:nvCxnSpPr>
        <p:spPr>
          <a:xfrm>
            <a:off x="6337760" y="3643806"/>
            <a:ext cx="318983" cy="5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2966655" y="4227035"/>
            <a:ext cx="1511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novembre 1923</a:t>
            </a:r>
            <a:endParaRPr lang="it-IT" b="1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3749866" y="4539287"/>
            <a:ext cx="181900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varata una NUOVA LEGGE ELETTORALE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5953124" y="4532343"/>
            <a:ext cx="248594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assicurò al fascismo la maggioranza assoluta dei seggi</a:t>
            </a:r>
          </a:p>
        </p:txBody>
      </p:sp>
      <p:cxnSp>
        <p:nvCxnSpPr>
          <p:cNvPr id="29" name="Connettore 2 28"/>
          <p:cNvCxnSpPr>
            <a:cxnSpLocks/>
            <a:stCxn id="27" idx="3"/>
            <a:endCxn id="28" idx="1"/>
          </p:cNvCxnSpPr>
          <p:nvPr/>
        </p:nvCxnSpPr>
        <p:spPr>
          <a:xfrm flipV="1">
            <a:off x="5568872" y="4770706"/>
            <a:ext cx="384252" cy="694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2966655" y="5445126"/>
            <a:ext cx="1511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1924</a:t>
            </a:r>
            <a:endParaRPr lang="it-IT" b="1" dirty="0"/>
          </a:p>
        </p:txBody>
      </p:sp>
      <p:sp>
        <p:nvSpPr>
          <p:cNvPr id="33" name="CasellaDiTesto 32"/>
          <p:cNvSpPr txBox="1"/>
          <p:nvPr/>
        </p:nvSpPr>
        <p:spPr>
          <a:xfrm>
            <a:off x="3749866" y="5743430"/>
            <a:ext cx="181900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compiuto il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DELITTO MATTEOTTI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5889278" y="5460447"/>
            <a:ext cx="2549794" cy="103858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sicari fascisti uccisero il deputato socialista GIACOMO MATTEOTTI, che aveva denunciato in Parlamento i brogli compiuti dai fascisti durante le elezioni</a:t>
            </a:r>
          </a:p>
        </p:txBody>
      </p:sp>
      <p:cxnSp>
        <p:nvCxnSpPr>
          <p:cNvPr id="35" name="Connettore 2 34"/>
          <p:cNvCxnSpPr>
            <a:cxnSpLocks/>
            <a:stCxn id="33" idx="3"/>
            <a:endCxn id="34" idx="1"/>
          </p:cNvCxnSpPr>
          <p:nvPr/>
        </p:nvCxnSpPr>
        <p:spPr>
          <a:xfrm flipV="1">
            <a:off x="5568872" y="5979738"/>
            <a:ext cx="320406" cy="20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1 37"/>
          <p:cNvCxnSpPr>
            <a:cxnSpLocks/>
          </p:cNvCxnSpPr>
          <p:nvPr/>
        </p:nvCxnSpPr>
        <p:spPr>
          <a:xfrm>
            <a:off x="2219325" y="1712871"/>
            <a:ext cx="0" cy="427325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cxnSpLocks/>
            <a:endCxn id="33" idx="1"/>
          </p:cNvCxnSpPr>
          <p:nvPr/>
        </p:nvCxnSpPr>
        <p:spPr>
          <a:xfrm flipV="1">
            <a:off x="2219325" y="5981793"/>
            <a:ext cx="1530541" cy="614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e 5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C0880D8-0E3C-97C4-07BF-5D98701E7FB9}"/>
              </a:ext>
            </a:extLst>
          </p:cNvPr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73F841B-CCCB-3A7C-3082-4A165BC3E5B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8BFDCCB-A833-8811-AB89-F0B0A358584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8EBC5A2-F442-1E2F-B340-1A1244319E2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cxnSp>
        <p:nvCxnSpPr>
          <p:cNvPr id="13" name="Connettore 2 41">
            <a:extLst>
              <a:ext uri="{FF2B5EF4-FFF2-40B4-BE49-F238E27FC236}">
                <a16:creationId xmlns:a16="http://schemas.microsoft.com/office/drawing/2014/main" id="{C8CA412C-443F-063A-3A90-BE08B83A009C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2219325" y="4777650"/>
            <a:ext cx="1530541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41">
            <a:extLst>
              <a:ext uri="{FF2B5EF4-FFF2-40B4-BE49-F238E27FC236}">
                <a16:creationId xmlns:a16="http://schemas.microsoft.com/office/drawing/2014/main" id="{02345698-C5F8-D04E-A8E3-A04DBDE78307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2202513" y="3643806"/>
            <a:ext cx="1547353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41">
            <a:extLst>
              <a:ext uri="{FF2B5EF4-FFF2-40B4-BE49-F238E27FC236}">
                <a16:creationId xmlns:a16="http://schemas.microsoft.com/office/drawing/2014/main" id="{7A3E2C7E-F7D4-BF51-85B4-396F514D00E1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2219325" y="2502903"/>
            <a:ext cx="1519909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561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711325" y="1252773"/>
            <a:ext cx="1511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</a:t>
            </a:r>
            <a:r>
              <a:rPr lang="it-IT" b="1" dirty="0"/>
              <a:t>il 1926 e </a:t>
            </a:r>
          </a:p>
          <a:p>
            <a:pPr>
              <a:defRPr/>
            </a:pPr>
            <a:r>
              <a:rPr lang="it-IT" b="1" dirty="0"/>
              <a:t>il 1939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955925" y="1665222"/>
            <a:ext cx="19431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instaurata la DITTATURA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677312" y="2278963"/>
            <a:ext cx="377771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Partino nazionale fascista fu l’unico partito ammesso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677312" y="2693748"/>
            <a:ext cx="377771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Corporazione dei sindacati fascisti fu l’unica ammessa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677313" y="3079788"/>
            <a:ext cx="237118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Parlamento perse ogni potere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4677313" y="3523563"/>
            <a:ext cx="237118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elezioni furono soppresse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677312" y="3917263"/>
            <a:ext cx="414918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sindaci furono sostituiti da potestà scelti dal Partito fascista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677313" y="4298263"/>
            <a:ext cx="266328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istituita una polizia segreta (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Ovra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674138" y="4704663"/>
            <a:ext cx="326336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creato un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Tribunale speciale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per la difesa dello Stato per processare gli oppositori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4677314" y="5332689"/>
            <a:ext cx="227594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reintrodotta la pena di morte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658262" y="5730704"/>
            <a:ext cx="355710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introdotta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censura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su stampa, radio e cinema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658263" y="6124404"/>
            <a:ext cx="302523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introdotta una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propaganda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martellante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193944" y="2286643"/>
            <a:ext cx="302868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Mussolini,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duce,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divenne oggetto di culto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190769" y="2693748"/>
            <a:ext cx="303185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funzionari dovettero iscriversi al partito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193945" y="3191558"/>
            <a:ext cx="302868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bambini e ragazzi furono inquadrati nell’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Opera Nazionale Balilla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1168944" y="3813004"/>
            <a:ext cx="199045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insegnanti dovettero giurare fedeltà al fascismo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1168944" y="4415222"/>
            <a:ext cx="19841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imposto il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testo scolastico unico</a:t>
            </a:r>
          </a:p>
        </p:txBody>
      </p:sp>
      <p:cxnSp>
        <p:nvCxnSpPr>
          <p:cNvPr id="27" name="Connettore 1 26"/>
          <p:cNvCxnSpPr>
            <a:stCxn id="9" idx="2"/>
          </p:cNvCxnSpPr>
          <p:nvPr/>
        </p:nvCxnSpPr>
        <p:spPr>
          <a:xfrm flipH="1">
            <a:off x="3911600" y="2141948"/>
            <a:ext cx="15875" cy="412381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endCxn id="10" idx="1"/>
          </p:cNvCxnSpPr>
          <p:nvPr/>
        </p:nvCxnSpPr>
        <p:spPr>
          <a:xfrm>
            <a:off x="3911600" y="2423684"/>
            <a:ext cx="76571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endCxn id="20" idx="3"/>
          </p:cNvCxnSpPr>
          <p:nvPr/>
        </p:nvCxnSpPr>
        <p:spPr>
          <a:xfrm flipH="1">
            <a:off x="3222626" y="2423685"/>
            <a:ext cx="704849" cy="76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endCxn id="11" idx="1"/>
          </p:cNvCxnSpPr>
          <p:nvPr/>
        </p:nvCxnSpPr>
        <p:spPr>
          <a:xfrm flipV="1">
            <a:off x="3927475" y="2838469"/>
            <a:ext cx="749837" cy="109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endCxn id="21" idx="3"/>
          </p:cNvCxnSpPr>
          <p:nvPr/>
        </p:nvCxnSpPr>
        <p:spPr>
          <a:xfrm flipH="1" flipV="1">
            <a:off x="3222626" y="2838469"/>
            <a:ext cx="704850" cy="109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endCxn id="12" idx="1"/>
          </p:cNvCxnSpPr>
          <p:nvPr/>
        </p:nvCxnSpPr>
        <p:spPr>
          <a:xfrm flipV="1">
            <a:off x="3927475" y="3224509"/>
            <a:ext cx="749838" cy="56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endCxn id="13" idx="1"/>
          </p:cNvCxnSpPr>
          <p:nvPr/>
        </p:nvCxnSpPr>
        <p:spPr>
          <a:xfrm>
            <a:off x="3911600" y="3668284"/>
            <a:ext cx="76571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>
            <a:endCxn id="14" idx="1"/>
          </p:cNvCxnSpPr>
          <p:nvPr/>
        </p:nvCxnSpPr>
        <p:spPr>
          <a:xfrm>
            <a:off x="3927476" y="4055961"/>
            <a:ext cx="749836" cy="60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>
            <a:endCxn id="15" idx="1"/>
          </p:cNvCxnSpPr>
          <p:nvPr/>
        </p:nvCxnSpPr>
        <p:spPr>
          <a:xfrm>
            <a:off x="3927476" y="4442984"/>
            <a:ext cx="7498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/>
          <p:nvPr/>
        </p:nvCxnSpPr>
        <p:spPr>
          <a:xfrm>
            <a:off x="3930651" y="4958663"/>
            <a:ext cx="74666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cxnSpLocks/>
            <a:endCxn id="17" idx="1"/>
          </p:cNvCxnSpPr>
          <p:nvPr/>
        </p:nvCxnSpPr>
        <p:spPr>
          <a:xfrm>
            <a:off x="3911600" y="5477410"/>
            <a:ext cx="76571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endCxn id="18" idx="1"/>
          </p:cNvCxnSpPr>
          <p:nvPr/>
        </p:nvCxnSpPr>
        <p:spPr>
          <a:xfrm>
            <a:off x="3911600" y="5875425"/>
            <a:ext cx="74666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endCxn id="19" idx="1"/>
          </p:cNvCxnSpPr>
          <p:nvPr/>
        </p:nvCxnSpPr>
        <p:spPr>
          <a:xfrm>
            <a:off x="3927476" y="6265760"/>
            <a:ext cx="730787" cy="336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2 67"/>
          <p:cNvCxnSpPr>
            <a:endCxn id="22" idx="3"/>
          </p:cNvCxnSpPr>
          <p:nvPr/>
        </p:nvCxnSpPr>
        <p:spPr>
          <a:xfrm flipH="1">
            <a:off x="3222626" y="3429921"/>
            <a:ext cx="6889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2 71"/>
          <p:cNvCxnSpPr>
            <a:endCxn id="23" idx="3"/>
          </p:cNvCxnSpPr>
          <p:nvPr/>
        </p:nvCxnSpPr>
        <p:spPr>
          <a:xfrm flipH="1" flipV="1">
            <a:off x="3159398" y="4051367"/>
            <a:ext cx="768077" cy="45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2 75"/>
          <p:cNvCxnSpPr/>
          <p:nvPr/>
        </p:nvCxnSpPr>
        <p:spPr>
          <a:xfrm flipH="1">
            <a:off x="3153045" y="4625151"/>
            <a:ext cx="75220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Ovale 79"/>
          <p:cNvSpPr>
            <a:spLocks noChangeAspect="1"/>
          </p:cNvSpPr>
          <p:nvPr/>
        </p:nvSpPr>
        <p:spPr>
          <a:xfrm>
            <a:off x="8455026" y="6159501"/>
            <a:ext cx="546100" cy="546100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7C81210-4FC8-9FC4-7B5E-3B6D26A4EA6E}"/>
              </a:ext>
            </a:extLst>
          </p:cNvPr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262950E-454A-6FAE-7430-A05ACA29AD22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6C07BA0-3810-6554-E3DF-3D402651856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0CD54B8A-4946-7AA1-EC78-3D02FCFD415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2285555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52425" y="1033853"/>
            <a:ext cx="1511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1926 e </a:t>
            </a:r>
          </a:p>
          <a:p>
            <a:pPr>
              <a:defRPr/>
            </a:pPr>
            <a:r>
              <a:rPr lang="it-IT" dirty="0"/>
              <a:t>il 1938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584325" y="1412436"/>
            <a:ext cx="19431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fascismo godette di un vasto sostegno popolare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899444" y="1412436"/>
            <a:ext cx="229815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grazie anche all’uso della propaganda e dell’informazione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527425" y="1650799"/>
            <a:ext cx="37201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52425" y="2094280"/>
            <a:ext cx="1511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1929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1584325" y="2368161"/>
            <a:ext cx="19431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firmato il CONCORDATO CON LA CHIESA CATTOLICA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899444" y="2434799"/>
            <a:ext cx="2069556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chiamato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PATTI LATERANENSI</a:t>
            </a:r>
          </a:p>
        </p:txBody>
      </p:sp>
      <p:cxnSp>
        <p:nvCxnSpPr>
          <p:cNvPr id="15" name="Connettore 2 14"/>
          <p:cNvCxnSpPr/>
          <p:nvPr/>
        </p:nvCxnSpPr>
        <p:spPr>
          <a:xfrm>
            <a:off x="3547790" y="2679499"/>
            <a:ext cx="37201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2070100" y="304920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che prevedeva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442237" y="3338698"/>
            <a:ext cx="46278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riconoscimento della religione cattolica come sola religione di Stato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442237" y="3678738"/>
            <a:ext cx="501278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riconoscimento della Città del Vaticano come Stato sovrano e indipendente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442237" y="4044178"/>
            <a:ext cx="518106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riconoscimento da parte vaticana del Regno d’Italia e di Roma come capitale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442237" y="4396206"/>
            <a:ext cx="475060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pagamento da parte dell’Italia di 1 miliardo e 750 milioni a estinzione di ogni indennizzo per la perdita dello Stato pontificio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442237" y="4940937"/>
            <a:ext cx="377771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versamento di un assegno di mantenimento ai sacerdoti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442237" y="5326878"/>
            <a:ext cx="454606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l’introduzione nelle scuole dell’insegnamento della religione cattolica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442237" y="5666918"/>
            <a:ext cx="377771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riconoscimento della validità del matrimonio religioso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442238" y="6046203"/>
            <a:ext cx="365388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l’accettazione da parte della Chiesa di non nominare vescovi persone sgradite al regime fascista</a:t>
            </a:r>
          </a:p>
        </p:txBody>
      </p:sp>
      <p:cxnSp>
        <p:nvCxnSpPr>
          <p:cNvPr id="26" name="Connettore 1 25"/>
          <p:cNvCxnSpPr>
            <a:stCxn id="16" idx="2"/>
          </p:cNvCxnSpPr>
          <p:nvPr/>
        </p:nvCxnSpPr>
        <p:spPr>
          <a:xfrm flipH="1">
            <a:off x="2616200" y="3326199"/>
            <a:ext cx="7898" cy="296030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endCxn id="24" idx="1"/>
          </p:cNvCxnSpPr>
          <p:nvPr/>
        </p:nvCxnSpPr>
        <p:spPr>
          <a:xfrm flipV="1">
            <a:off x="2624098" y="6284566"/>
            <a:ext cx="818140" cy="19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endCxn id="23" idx="1"/>
          </p:cNvCxnSpPr>
          <p:nvPr/>
        </p:nvCxnSpPr>
        <p:spPr>
          <a:xfrm flipV="1">
            <a:off x="2624098" y="5811639"/>
            <a:ext cx="818139" cy="49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 flipV="1">
            <a:off x="2616200" y="5494139"/>
            <a:ext cx="818139" cy="49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 flipV="1">
            <a:off x="2616200" y="5100439"/>
            <a:ext cx="818139" cy="49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cxnSpLocks/>
            <a:endCxn id="20" idx="1"/>
          </p:cNvCxnSpPr>
          <p:nvPr/>
        </p:nvCxnSpPr>
        <p:spPr>
          <a:xfrm>
            <a:off x="2616200" y="4634569"/>
            <a:ext cx="8260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 flipV="1">
            <a:off x="2624098" y="4198739"/>
            <a:ext cx="818139" cy="49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 flipV="1">
            <a:off x="2616200" y="3817739"/>
            <a:ext cx="818139" cy="49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 flipV="1">
            <a:off x="2616200" y="3500239"/>
            <a:ext cx="818139" cy="49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e 41"/>
          <p:cNvSpPr>
            <a:spLocks noChangeAspect="1"/>
          </p:cNvSpPr>
          <p:nvPr/>
        </p:nvSpPr>
        <p:spPr>
          <a:xfrm>
            <a:off x="8455026" y="6159501"/>
            <a:ext cx="546100" cy="546100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23DCCA7-8DD6-D9DE-9CAE-66DF503A7F89}"/>
              </a:ext>
            </a:extLst>
          </p:cNvPr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CFA17F1-9145-B17E-F4BE-E587F22E58E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9390C0F-287C-F403-536F-0DD8BBB7C97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1A59DAD3-59F5-291A-932E-08B2277A225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3234220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52425" y="1154480"/>
            <a:ext cx="1511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Tra il 1925 </a:t>
            </a:r>
          </a:p>
          <a:p>
            <a:pPr>
              <a:defRPr/>
            </a:pPr>
            <a:r>
              <a:rPr lang="it-IT" b="1" dirty="0"/>
              <a:t>e il 1935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601288" y="1556802"/>
            <a:ext cx="229815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fascismo intervenne nell’economia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612628" y="2365282"/>
            <a:ext cx="10445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1925-29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5700709" y="4857769"/>
            <a:ext cx="197660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lavori pubblici per creare occupazione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5733567" y="6118046"/>
            <a:ext cx="194375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finanziamenti alle imprese in difficoltà</a:t>
            </a:r>
          </a:p>
        </p:txBody>
      </p:sp>
      <p:cxnSp>
        <p:nvCxnSpPr>
          <p:cNvPr id="30" name="Connettore 1 29"/>
          <p:cNvCxnSpPr>
            <a:cxnSpLocks/>
          </p:cNvCxnSpPr>
          <p:nvPr/>
        </p:nvCxnSpPr>
        <p:spPr>
          <a:xfrm>
            <a:off x="2750366" y="2037159"/>
            <a:ext cx="0" cy="185201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cxnSpLocks/>
            <a:endCxn id="27" idx="1"/>
          </p:cNvCxnSpPr>
          <p:nvPr/>
        </p:nvCxnSpPr>
        <p:spPr>
          <a:xfrm>
            <a:off x="4847810" y="6346538"/>
            <a:ext cx="885757" cy="987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e 47"/>
          <p:cNvSpPr>
            <a:spLocks noChangeAspect="1"/>
          </p:cNvSpPr>
          <p:nvPr/>
        </p:nvSpPr>
        <p:spPr>
          <a:xfrm>
            <a:off x="8455026" y="6159501"/>
            <a:ext cx="546100" cy="546100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761F515-C699-3682-8696-ADCD76F87CEF}"/>
              </a:ext>
            </a:extLst>
          </p:cNvPr>
          <p:cNvSpPr txBox="1"/>
          <p:nvPr/>
        </p:nvSpPr>
        <p:spPr>
          <a:xfrm>
            <a:off x="4265884" y="2645110"/>
            <a:ext cx="229815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modernizzazione delle strutture e sviluppo di alcune industrie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34A7664-110B-7AF1-D945-E42DAD658AC0}"/>
              </a:ext>
            </a:extLst>
          </p:cNvPr>
          <p:cNvSpPr txBox="1"/>
          <p:nvPr/>
        </p:nvSpPr>
        <p:spPr>
          <a:xfrm>
            <a:off x="6852204" y="2168384"/>
            <a:ext cx="157655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economia mondiale favorevole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1 29">
            <a:extLst>
              <a:ext uri="{FF2B5EF4-FFF2-40B4-BE49-F238E27FC236}">
                <a16:creationId xmlns:a16="http://schemas.microsoft.com/office/drawing/2014/main" id="{F0045934-1720-E28D-0AFF-A7902242C4EA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5414962" y="2406747"/>
            <a:ext cx="1437242" cy="81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138C5812-0625-9370-ECCF-76ABFFE753E4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5414962" y="2407563"/>
            <a:ext cx="0" cy="2375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E1EF5910-BE2B-9A31-D06D-61C00596B858}"/>
              </a:ext>
            </a:extLst>
          </p:cNvPr>
          <p:cNvCxnSpPr>
            <a:cxnSpLocks/>
          </p:cNvCxnSpPr>
          <p:nvPr/>
        </p:nvCxnSpPr>
        <p:spPr>
          <a:xfrm>
            <a:off x="2750366" y="3889176"/>
            <a:ext cx="151551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44D526A2-18FA-5730-B697-8D5428C6636E}"/>
              </a:ext>
            </a:extLst>
          </p:cNvPr>
          <p:cNvSpPr txBox="1"/>
          <p:nvPr/>
        </p:nvSpPr>
        <p:spPr>
          <a:xfrm>
            <a:off x="3612628" y="3272827"/>
            <a:ext cx="10445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1929-35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6918E237-8C04-A763-8542-5A38C90A4D10}"/>
              </a:ext>
            </a:extLst>
          </p:cNvPr>
          <p:cNvSpPr txBox="1"/>
          <p:nvPr/>
        </p:nvSpPr>
        <p:spPr>
          <a:xfrm>
            <a:off x="4246339" y="3557027"/>
            <a:ext cx="2298156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calo delle esportazioni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crisi produttiva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disoccupazione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307018A8-F7DD-552C-8AD8-E7BB5F555F4C}"/>
              </a:ext>
            </a:extLst>
          </p:cNvPr>
          <p:cNvSpPr txBox="1"/>
          <p:nvPr/>
        </p:nvSpPr>
        <p:spPr>
          <a:xfrm>
            <a:off x="6856469" y="3076516"/>
            <a:ext cx="157655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grave crisi economica mondiale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4" name="Connettore 2 43">
            <a:extLst>
              <a:ext uri="{FF2B5EF4-FFF2-40B4-BE49-F238E27FC236}">
                <a16:creationId xmlns:a16="http://schemas.microsoft.com/office/drawing/2014/main" id="{7347717E-8EDA-1391-3844-45980DF53DCC}"/>
              </a:ext>
            </a:extLst>
          </p:cNvPr>
          <p:cNvCxnSpPr>
            <a:cxnSpLocks/>
          </p:cNvCxnSpPr>
          <p:nvPr/>
        </p:nvCxnSpPr>
        <p:spPr>
          <a:xfrm>
            <a:off x="5415694" y="3316101"/>
            <a:ext cx="0" cy="2375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1 29">
            <a:extLst>
              <a:ext uri="{FF2B5EF4-FFF2-40B4-BE49-F238E27FC236}">
                <a16:creationId xmlns:a16="http://schemas.microsoft.com/office/drawing/2014/main" id="{E2B81BD7-F143-9C14-7DC1-362D88A41C02}"/>
              </a:ext>
            </a:extLst>
          </p:cNvPr>
          <p:cNvCxnSpPr>
            <a:cxnSpLocks/>
          </p:cNvCxnSpPr>
          <p:nvPr/>
        </p:nvCxnSpPr>
        <p:spPr>
          <a:xfrm flipH="1">
            <a:off x="5419227" y="3308159"/>
            <a:ext cx="1437242" cy="81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BB4CBCE1-C0D8-61E9-B026-2131CE9C83E2}"/>
              </a:ext>
            </a:extLst>
          </p:cNvPr>
          <p:cNvSpPr txBox="1"/>
          <p:nvPr/>
        </p:nvSpPr>
        <p:spPr>
          <a:xfrm>
            <a:off x="4246339" y="4418279"/>
            <a:ext cx="229815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misure contro la crisi</a:t>
            </a:r>
          </a:p>
        </p:txBody>
      </p:sp>
      <p:cxnSp>
        <p:nvCxnSpPr>
          <p:cNvPr id="52" name="Connettore 2 51">
            <a:extLst>
              <a:ext uri="{FF2B5EF4-FFF2-40B4-BE49-F238E27FC236}">
                <a16:creationId xmlns:a16="http://schemas.microsoft.com/office/drawing/2014/main" id="{B5D43380-92B5-A7D8-94BA-867F78B7F9B2}"/>
              </a:ext>
            </a:extLst>
          </p:cNvPr>
          <p:cNvCxnSpPr>
            <a:cxnSpLocks/>
            <a:stCxn id="35" idx="2"/>
            <a:endCxn id="50" idx="0"/>
          </p:cNvCxnSpPr>
          <p:nvPr/>
        </p:nvCxnSpPr>
        <p:spPr>
          <a:xfrm>
            <a:off x="5395417" y="4221039"/>
            <a:ext cx="0" cy="1972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C23B24AE-9BE2-6284-87D4-CEAF0A65A02C}"/>
              </a:ext>
            </a:extLst>
          </p:cNvPr>
          <p:cNvSpPr txBox="1"/>
          <p:nvPr/>
        </p:nvSpPr>
        <p:spPr>
          <a:xfrm>
            <a:off x="5700709" y="5497570"/>
            <a:ext cx="196691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autarchia per ridurre le importazioni</a:t>
            </a:r>
          </a:p>
        </p:txBody>
      </p:sp>
      <p:cxnSp>
        <p:nvCxnSpPr>
          <p:cNvPr id="57" name="Connettore 1 29">
            <a:extLst>
              <a:ext uri="{FF2B5EF4-FFF2-40B4-BE49-F238E27FC236}">
                <a16:creationId xmlns:a16="http://schemas.microsoft.com/office/drawing/2014/main" id="{46E07130-E709-86DB-47B9-A30A50F00084}"/>
              </a:ext>
            </a:extLst>
          </p:cNvPr>
          <p:cNvCxnSpPr>
            <a:cxnSpLocks/>
          </p:cNvCxnSpPr>
          <p:nvPr/>
        </p:nvCxnSpPr>
        <p:spPr>
          <a:xfrm>
            <a:off x="4854658" y="4707488"/>
            <a:ext cx="0" cy="164892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>
            <a:extLst>
              <a:ext uri="{FF2B5EF4-FFF2-40B4-BE49-F238E27FC236}">
                <a16:creationId xmlns:a16="http://schemas.microsoft.com/office/drawing/2014/main" id="{D1C0B0F6-0AE9-932A-53C8-23886BF13FDC}"/>
              </a:ext>
            </a:extLst>
          </p:cNvPr>
          <p:cNvCxnSpPr>
            <a:cxnSpLocks/>
          </p:cNvCxnSpPr>
          <p:nvPr/>
        </p:nvCxnSpPr>
        <p:spPr>
          <a:xfrm>
            <a:off x="4859958" y="5095765"/>
            <a:ext cx="8407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>
            <a:extLst>
              <a:ext uri="{FF2B5EF4-FFF2-40B4-BE49-F238E27FC236}">
                <a16:creationId xmlns:a16="http://schemas.microsoft.com/office/drawing/2014/main" id="{35A7D03C-3966-AE9C-73B9-9035F33DEE24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4861507" y="5735933"/>
            <a:ext cx="83920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tangolo 7">
            <a:extLst>
              <a:ext uri="{FF2B5EF4-FFF2-40B4-BE49-F238E27FC236}">
                <a16:creationId xmlns:a16="http://schemas.microsoft.com/office/drawing/2014/main" id="{6E7F68C6-5E7B-C93A-8BDD-AE100E83D6BD}"/>
              </a:ext>
            </a:extLst>
          </p:cNvPr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B4DEA77-D7E8-8820-08EA-25C62A9AAD4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5F0DABD-56C5-1C43-AA57-E86C4939E33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DF86D13-A35D-5B6E-B054-A9578A3D101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cxnSp>
        <p:nvCxnSpPr>
          <p:cNvPr id="19" name="Connettore 2 32">
            <a:extLst>
              <a:ext uri="{FF2B5EF4-FFF2-40B4-BE49-F238E27FC236}">
                <a16:creationId xmlns:a16="http://schemas.microsoft.com/office/drawing/2014/main" id="{C2BCBD04-1F91-FF94-FF2E-839A85AE9798}"/>
              </a:ext>
            </a:extLst>
          </p:cNvPr>
          <p:cNvCxnSpPr>
            <a:cxnSpLocks/>
          </p:cNvCxnSpPr>
          <p:nvPr/>
        </p:nvCxnSpPr>
        <p:spPr>
          <a:xfrm>
            <a:off x="2750366" y="2914525"/>
            <a:ext cx="151551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magine 20">
            <a:extLst>
              <a:ext uri="{FF2B5EF4-FFF2-40B4-BE49-F238E27FC236}">
                <a16:creationId xmlns:a16="http://schemas.microsoft.com/office/drawing/2014/main" id="{FF06648E-1BE4-621B-0E9C-B535D9B75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60800"/>
            <a:ext cx="2032000" cy="29972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399DB817-9AEA-D71C-02A7-7A797B34D2C2}"/>
              </a:ext>
            </a:extLst>
          </p:cNvPr>
          <p:cNvSpPr txBox="1"/>
          <p:nvPr/>
        </p:nvSpPr>
        <p:spPr>
          <a:xfrm>
            <a:off x="1972652" y="6682843"/>
            <a:ext cx="26252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Leopoldo </a:t>
            </a:r>
            <a:r>
              <a:rPr lang="it-IT" sz="800" dirty="0" err="1"/>
              <a:t>Metlicovitz</a:t>
            </a:r>
            <a:r>
              <a:rPr lang="it-IT" sz="800" dirty="0"/>
              <a:t>, 1935/Opera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237188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D1768090-7713-AB5D-9F5A-493A4E5CC216}"/>
              </a:ext>
            </a:extLst>
          </p:cNvPr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L’antifascismo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2FE04EF-2FC4-53B3-7FB5-06D02DA6F7C7}"/>
              </a:ext>
            </a:extLst>
          </p:cNvPr>
          <p:cNvSpPr txBox="1"/>
          <p:nvPr/>
        </p:nvSpPr>
        <p:spPr>
          <a:xfrm>
            <a:off x="695325" y="1682135"/>
            <a:ext cx="1511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1927 </a:t>
            </a:r>
          </a:p>
          <a:p>
            <a:pPr>
              <a:defRPr/>
            </a:pPr>
            <a:r>
              <a:rPr lang="it-IT" dirty="0"/>
              <a:t>e il 1943</a:t>
            </a:r>
            <a:endParaRPr lang="it-IT" b="1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5B9C0F0-BD6E-438E-AE52-77C6B262F572}"/>
              </a:ext>
            </a:extLst>
          </p:cNvPr>
          <p:cNvSpPr txBox="1"/>
          <p:nvPr/>
        </p:nvSpPr>
        <p:spPr>
          <a:xfrm>
            <a:off x="1961773" y="2065755"/>
            <a:ext cx="25389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l’opposizione al fascismo era un delitto contro lo Stato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F6A9742-240F-B1E9-8866-6F02395616BB}"/>
              </a:ext>
            </a:extLst>
          </p:cNvPr>
          <p:cNvSpPr txBox="1"/>
          <p:nvPr/>
        </p:nvSpPr>
        <p:spPr>
          <a:xfrm>
            <a:off x="1961773" y="2893160"/>
            <a:ext cx="25389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Tribunale speciale esaminò 16</a:t>
            </a:r>
            <a:r>
              <a:rPr lang="it-IT" sz="6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000 persone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DBCDFD4C-DA2F-EBC0-0FEB-DFFC8D2FCC20}"/>
              </a:ext>
            </a:extLst>
          </p:cNvPr>
          <p:cNvCxnSpPr/>
          <p:nvPr/>
        </p:nvCxnSpPr>
        <p:spPr>
          <a:xfrm>
            <a:off x="3238395" y="2556823"/>
            <a:ext cx="0" cy="3521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99E9D49-BF2A-10EB-98B4-405598B0F233}"/>
              </a:ext>
            </a:extLst>
          </p:cNvPr>
          <p:cNvSpPr txBox="1"/>
          <p:nvPr/>
        </p:nvSpPr>
        <p:spPr>
          <a:xfrm>
            <a:off x="5669939" y="2228125"/>
            <a:ext cx="253891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5</a:t>
            </a:r>
            <a:r>
              <a:rPr lang="it-IT" sz="6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600 furono incarcerate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F8A3EE7-F889-41E4-1F8B-73AD17E26D89}"/>
              </a:ext>
            </a:extLst>
          </p:cNvPr>
          <p:cNvSpPr txBox="1"/>
          <p:nvPr/>
        </p:nvSpPr>
        <p:spPr>
          <a:xfrm>
            <a:off x="5659288" y="2667070"/>
            <a:ext cx="253891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42 furono condannate a morte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09E9358-0EEE-9216-D2E4-38C45F902287}"/>
              </a:ext>
            </a:extLst>
          </p:cNvPr>
          <p:cNvSpPr txBox="1"/>
          <p:nvPr/>
        </p:nvSpPr>
        <p:spPr>
          <a:xfrm>
            <a:off x="5669939" y="3106015"/>
            <a:ext cx="253891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3 furono condannate all’ergastolo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AB437F0-29C1-450C-CE75-27C816C25D88}"/>
              </a:ext>
            </a:extLst>
          </p:cNvPr>
          <p:cNvSpPr txBox="1"/>
          <p:nvPr/>
        </p:nvSpPr>
        <p:spPr>
          <a:xfrm>
            <a:off x="5669939" y="3544960"/>
            <a:ext cx="25389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molte furono mandate al confino, in località isolate</a:t>
            </a:r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D791CC88-0376-5598-F754-9C4C052098D2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 flipV="1">
            <a:off x="4500685" y="2372846"/>
            <a:ext cx="1169254" cy="75867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09AF0F44-8A71-9607-9A26-EB22B5B73A92}"/>
              </a:ext>
            </a:extLst>
          </p:cNvPr>
          <p:cNvCxnSpPr>
            <a:cxnSpLocks/>
            <a:stCxn id="10" idx="3"/>
            <a:endCxn id="13" idx="1"/>
          </p:cNvCxnSpPr>
          <p:nvPr/>
        </p:nvCxnSpPr>
        <p:spPr>
          <a:xfrm flipV="1">
            <a:off x="4500685" y="2811791"/>
            <a:ext cx="1158603" cy="31973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0A2348C3-8EDF-BF74-7B35-8E4B744FE6CD}"/>
              </a:ext>
            </a:extLst>
          </p:cNvPr>
          <p:cNvCxnSpPr>
            <a:cxnSpLocks/>
            <a:stCxn id="10" idx="3"/>
            <a:endCxn id="14" idx="1"/>
          </p:cNvCxnSpPr>
          <p:nvPr/>
        </p:nvCxnSpPr>
        <p:spPr>
          <a:xfrm>
            <a:off x="4500685" y="3131523"/>
            <a:ext cx="1169254" cy="11921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8A533A06-3781-DB99-DA64-440F0DAFD6F7}"/>
              </a:ext>
            </a:extLst>
          </p:cNvPr>
          <p:cNvCxnSpPr>
            <a:cxnSpLocks/>
            <a:stCxn id="10" idx="3"/>
            <a:endCxn id="15" idx="1"/>
          </p:cNvCxnSpPr>
          <p:nvPr/>
        </p:nvCxnSpPr>
        <p:spPr>
          <a:xfrm>
            <a:off x="4500685" y="3131523"/>
            <a:ext cx="1169254" cy="6518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7F85D3E4-616A-0FB9-DE4E-231AB1517049}"/>
              </a:ext>
            </a:extLst>
          </p:cNvPr>
          <p:cNvCxnSpPr/>
          <p:nvPr/>
        </p:nvCxnSpPr>
        <p:spPr>
          <a:xfrm>
            <a:off x="3231229" y="3667596"/>
            <a:ext cx="0" cy="3521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C0CB1DE0-2674-81EE-1F57-6F922E6F0E34}"/>
              </a:ext>
            </a:extLst>
          </p:cNvPr>
          <p:cNvSpPr txBox="1"/>
          <p:nvPr/>
        </p:nvSpPr>
        <p:spPr>
          <a:xfrm>
            <a:off x="1961773" y="4019770"/>
            <a:ext cx="2538912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l’opposizione antifascista non fu schiacciata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BB47EA48-6DC9-A479-4065-8B1C015E437C}"/>
              </a:ext>
            </a:extLst>
          </p:cNvPr>
          <p:cNvSpPr txBox="1"/>
          <p:nvPr/>
        </p:nvSpPr>
        <p:spPr>
          <a:xfrm>
            <a:off x="539251" y="4982606"/>
            <a:ext cx="111639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liberali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C370E3E0-BBBA-0DB5-06F8-34E32846D95B}"/>
              </a:ext>
            </a:extLst>
          </p:cNvPr>
          <p:cNvSpPr txBox="1"/>
          <p:nvPr/>
        </p:nvSpPr>
        <p:spPr>
          <a:xfrm>
            <a:off x="1961773" y="4982606"/>
            <a:ext cx="111639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cattolici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A7E93B62-2D6E-A27E-F955-4E072161DCAE}"/>
              </a:ext>
            </a:extLst>
          </p:cNvPr>
          <p:cNvSpPr txBox="1"/>
          <p:nvPr/>
        </p:nvSpPr>
        <p:spPr>
          <a:xfrm>
            <a:off x="3384295" y="4971705"/>
            <a:ext cx="111639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socialisti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B96DA099-D1E3-D72C-8A26-4C185541384B}"/>
              </a:ext>
            </a:extLst>
          </p:cNvPr>
          <p:cNvSpPr txBox="1"/>
          <p:nvPr/>
        </p:nvSpPr>
        <p:spPr>
          <a:xfrm>
            <a:off x="4806817" y="4972643"/>
            <a:ext cx="111639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comunisti</a:t>
            </a:r>
          </a:p>
        </p:txBody>
      </p: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9A9401FE-5671-543E-0AA2-F52B2FB2074E}"/>
              </a:ext>
            </a:extLst>
          </p:cNvPr>
          <p:cNvCxnSpPr>
            <a:cxnSpLocks/>
            <a:stCxn id="30" idx="2"/>
            <a:endCxn id="36" idx="0"/>
          </p:cNvCxnSpPr>
          <p:nvPr/>
        </p:nvCxnSpPr>
        <p:spPr>
          <a:xfrm flipH="1">
            <a:off x="1097446" y="4496496"/>
            <a:ext cx="2133783" cy="48611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2B9DE4FF-DC03-4A99-1959-6F1FB188217E}"/>
              </a:ext>
            </a:extLst>
          </p:cNvPr>
          <p:cNvCxnSpPr>
            <a:cxnSpLocks/>
            <a:stCxn id="30" idx="2"/>
            <a:endCxn id="37" idx="0"/>
          </p:cNvCxnSpPr>
          <p:nvPr/>
        </p:nvCxnSpPr>
        <p:spPr>
          <a:xfrm flipH="1">
            <a:off x="2519968" y="4496496"/>
            <a:ext cx="711261" cy="48611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EE09973A-E2CC-6B6D-0DB0-39B16E6C0CF9}"/>
              </a:ext>
            </a:extLst>
          </p:cNvPr>
          <p:cNvCxnSpPr>
            <a:cxnSpLocks/>
            <a:stCxn id="30" idx="2"/>
            <a:endCxn id="38" idx="0"/>
          </p:cNvCxnSpPr>
          <p:nvPr/>
        </p:nvCxnSpPr>
        <p:spPr>
          <a:xfrm>
            <a:off x="3231229" y="4496496"/>
            <a:ext cx="711261" cy="4752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>
            <a:extLst>
              <a:ext uri="{FF2B5EF4-FFF2-40B4-BE49-F238E27FC236}">
                <a16:creationId xmlns:a16="http://schemas.microsoft.com/office/drawing/2014/main" id="{2CEDEBF1-AD24-447B-4FEE-A6F5333EAE84}"/>
              </a:ext>
            </a:extLst>
          </p:cNvPr>
          <p:cNvCxnSpPr>
            <a:cxnSpLocks/>
            <a:stCxn id="30" idx="2"/>
            <a:endCxn id="39" idx="0"/>
          </p:cNvCxnSpPr>
          <p:nvPr/>
        </p:nvCxnSpPr>
        <p:spPr>
          <a:xfrm>
            <a:off x="3231229" y="4496496"/>
            <a:ext cx="2133783" cy="4761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ttangolo 16">
            <a:extLst>
              <a:ext uri="{FF2B5EF4-FFF2-40B4-BE49-F238E27FC236}">
                <a16:creationId xmlns:a16="http://schemas.microsoft.com/office/drawing/2014/main" id="{D87BFD45-2104-1456-96F6-AC5AB9AE6DD9}"/>
              </a:ext>
            </a:extLst>
          </p:cNvPr>
          <p:cNvSpPr/>
          <p:nvPr/>
        </p:nvSpPr>
        <p:spPr>
          <a:xfrm>
            <a:off x="5370653" y="404813"/>
            <a:ext cx="2257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fascismo in Italia</a:t>
            </a:r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901B20A-F6BE-69A7-AD82-820F83F4AE1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84E7B74-D261-9501-7610-1E69E02450E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EF9FF99-6A56-99E0-1EE2-32279502B67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C3C19179-19F8-A8D7-F3EE-EA9C61CF3B3F}"/>
              </a:ext>
            </a:extLst>
          </p:cNvPr>
          <p:cNvSpPr>
            <a:spLocks noChangeAspect="1"/>
          </p:cNvSpPr>
          <p:nvPr/>
        </p:nvSpPr>
        <p:spPr>
          <a:xfrm>
            <a:off x="8455026" y="6159501"/>
            <a:ext cx="546100" cy="546100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9F5D0CE-AA8E-177B-7A97-70A2078FFBE4}"/>
              </a:ext>
            </a:extLst>
          </p:cNvPr>
          <p:cNvSpPr txBox="1"/>
          <p:nvPr/>
        </p:nvSpPr>
        <p:spPr>
          <a:xfrm>
            <a:off x="2590669" y="3402254"/>
            <a:ext cx="12811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nonostante questo</a:t>
            </a:r>
          </a:p>
        </p:txBody>
      </p:sp>
    </p:spTree>
    <p:extLst>
      <p:ext uri="{BB962C8B-B14F-4D97-AF65-F5344CB8AC3E}">
        <p14:creationId xmlns:p14="http://schemas.microsoft.com/office/powerpoint/2010/main" val="2020448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3295</TotalTime>
  <Words>1203</Words>
  <Application>Microsoft Office PowerPoint</Application>
  <PresentationFormat>Presentazione su schermo (4:3)</PresentationFormat>
  <Paragraphs>253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94</cp:revision>
  <dcterms:created xsi:type="dcterms:W3CDTF">2020-02-28T16:20:24Z</dcterms:created>
  <dcterms:modified xsi:type="dcterms:W3CDTF">2026-05-19T12:35:49Z</dcterms:modified>
</cp:coreProperties>
</file>