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09A975-6A19-4C03-A0DF-FFC63ABF34EE}" v="3" dt="2026-05-19T12:26:01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88"/>
    <p:restoredTop sz="94674"/>
  </p:normalViewPr>
  <p:slideViewPr>
    <p:cSldViewPr snapToGrid="0" snapToObjects="1">
      <p:cViewPr varScale="1">
        <p:scale>
          <a:sx n="106" d="100"/>
          <a:sy n="106" d="100"/>
        </p:scale>
        <p:origin x="214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2:26:20.405" v="59" actId="1076"/>
      <pc:docMkLst>
        <pc:docMk/>
      </pc:docMkLst>
      <pc:sldChg chg="addSp modSp mod">
        <pc:chgData name="Silvana Gallone" userId="7a5114527312c558" providerId="LiveId" clId="{D634AA42-852E-4215-B5D9-52DE406B3105}" dt="2026-05-19T12:25:21.679" v="37" actId="1076"/>
        <pc:sldMkLst>
          <pc:docMk/>
          <pc:sldMk cId="2487373868" sldId="256"/>
        </pc:sldMkLst>
        <pc:spChg chg="add mod">
          <ac:chgData name="Silvana Gallone" userId="7a5114527312c558" providerId="LiveId" clId="{D634AA42-852E-4215-B5D9-52DE406B3105}" dt="2026-05-19T12:25:21.679" v="37" actId="1076"/>
          <ac:spMkLst>
            <pc:docMk/>
            <pc:sldMk cId="2487373868" sldId="256"/>
            <ac:spMk id="4" creationId="{503E60E4-0DB6-BFB4-8DD7-1FA6EEF01F68}"/>
          </ac:spMkLst>
        </pc:spChg>
        <pc:picChg chg="mod">
          <ac:chgData name="Silvana Gallone" userId="7a5114527312c558" providerId="LiveId" clId="{D634AA42-852E-4215-B5D9-52DE406B3105}" dt="2026-05-19T12:22:52.113" v="0" actId="1076"/>
          <ac:picMkLst>
            <pc:docMk/>
            <pc:sldMk cId="2487373868" sldId="256"/>
            <ac:picMk id="11" creationId="{F692B446-D128-E449-88A9-6B3D59AF70CB}"/>
          </ac:picMkLst>
        </pc:picChg>
      </pc:sldChg>
      <pc:sldChg chg="addSp modSp mod">
        <pc:chgData name="Silvana Gallone" userId="7a5114527312c558" providerId="LiveId" clId="{D634AA42-852E-4215-B5D9-52DE406B3105}" dt="2026-05-19T12:26:20.405" v="59" actId="1076"/>
        <pc:sldMkLst>
          <pc:docMk/>
          <pc:sldMk cId="1602420441" sldId="265"/>
        </pc:sldMkLst>
        <pc:spChg chg="add mod">
          <ac:chgData name="Silvana Gallone" userId="7a5114527312c558" providerId="LiveId" clId="{D634AA42-852E-4215-B5D9-52DE406B3105}" dt="2026-05-19T12:26:20.405" v="59" actId="1076"/>
          <ac:spMkLst>
            <pc:docMk/>
            <pc:sldMk cId="1602420441" sldId="265"/>
            <ac:spMk id="2" creationId="{7B62F832-139A-6EF2-BF9F-CBC44E1D34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2741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773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876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368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39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278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212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74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8014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532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688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74323-8CDB-064E-A046-2B499A0C60B6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559F8-4661-B544-B9F2-9537EFB3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803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00657085-3FBF-3512-CE81-7A735EFA35DA}"/>
              </a:ext>
            </a:extLst>
          </p:cNvPr>
          <p:cNvSpPr/>
          <p:nvPr/>
        </p:nvSpPr>
        <p:spPr>
          <a:xfrm>
            <a:off x="0" y="1030658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18DB823-B318-4EE8-A79F-124B9C4EFA66}"/>
              </a:ext>
            </a:extLst>
          </p:cNvPr>
          <p:cNvSpPr txBox="1"/>
          <p:nvPr/>
        </p:nvSpPr>
        <p:spPr>
          <a:xfrm>
            <a:off x="-490466" y="1225795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2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9FD384-87DD-6B46-D176-CCB29F5292DF}"/>
              </a:ext>
            </a:extLst>
          </p:cNvPr>
          <p:cNvSpPr txBox="1"/>
          <p:nvPr/>
        </p:nvSpPr>
        <p:spPr>
          <a:xfrm>
            <a:off x="2059304" y="1669419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rivoluzione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in Russia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692B446-D128-E449-88A9-6B3D59AF7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194" y="3098729"/>
            <a:ext cx="4209611" cy="309782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24CBB707-9BF2-0E8A-D6A3-5CB65050827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C13113A-617F-598B-1E1D-8625C3A803E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03E60E4-0DB6-BFB4-8DD7-1FA6EEF01F68}"/>
              </a:ext>
            </a:extLst>
          </p:cNvPr>
          <p:cNvSpPr txBox="1"/>
          <p:nvPr/>
        </p:nvSpPr>
        <p:spPr>
          <a:xfrm>
            <a:off x="5465370" y="6137008"/>
            <a:ext cx="38748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48737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Un Paese povero e arretrato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992187" y="1767799"/>
            <a:ext cx="12557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1914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082800" y="1963597"/>
            <a:ext cx="19939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Russia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era il Paese più grande del mondo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470400" y="2057239"/>
            <a:ext cx="250464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170 milioni di abitanti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4076700" y="2201960"/>
            <a:ext cx="393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2082800" y="3067049"/>
            <a:ext cx="19939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era povero e non industrializzato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470400" y="2684887"/>
            <a:ext cx="294486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l’80% della popolazione era analfabeta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470400" y="3069659"/>
            <a:ext cx="4114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l’85% della popolazione era costituita da contadini poverissimi completamente assoggettati ai proprietari terrieri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14" idx="3"/>
            <a:endCxn id="16" idx="1"/>
          </p:cNvCxnSpPr>
          <p:nvPr/>
        </p:nvCxnSpPr>
        <p:spPr>
          <a:xfrm>
            <a:off x="4076700" y="3305412"/>
            <a:ext cx="393700" cy="26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4" idx="3"/>
            <a:endCxn id="15" idx="1"/>
          </p:cNvCxnSpPr>
          <p:nvPr/>
        </p:nvCxnSpPr>
        <p:spPr>
          <a:xfrm flipV="1">
            <a:off x="4076700" y="2829608"/>
            <a:ext cx="393700" cy="4758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470400" y="3641036"/>
            <a:ext cx="4343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industrie erano poche e concentrate a Mosca e San Pietroburgo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14" idx="3"/>
            <a:endCxn id="24" idx="1"/>
          </p:cNvCxnSpPr>
          <p:nvPr/>
        </p:nvCxnSpPr>
        <p:spPr>
          <a:xfrm>
            <a:off x="4076700" y="3305412"/>
            <a:ext cx="393700" cy="4803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8" idx="2"/>
            <a:endCxn id="14" idx="0"/>
          </p:cNvCxnSpPr>
          <p:nvPr/>
        </p:nvCxnSpPr>
        <p:spPr>
          <a:xfrm>
            <a:off x="3079750" y="2440323"/>
            <a:ext cx="0" cy="6267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082800" y="4084497"/>
            <a:ext cx="19939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ai vertici della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società c’erano</a:t>
            </a:r>
          </a:p>
        </p:txBody>
      </p:sp>
      <p:cxnSp>
        <p:nvCxnSpPr>
          <p:cNvPr id="32" name="Connettore 2 31"/>
          <p:cNvCxnSpPr>
            <a:stCxn id="14" idx="2"/>
            <a:endCxn id="31" idx="0"/>
          </p:cNvCxnSpPr>
          <p:nvPr/>
        </p:nvCxnSpPr>
        <p:spPr>
          <a:xfrm>
            <a:off x="3079750" y="3543775"/>
            <a:ext cx="0" cy="5407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71663" y="4988996"/>
            <a:ext cx="164104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lo ZAR NICOLA II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71663" y="5544997"/>
            <a:ext cx="164104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un potere assoluto</a:t>
            </a:r>
          </a:p>
        </p:txBody>
      </p:sp>
      <p:cxnSp>
        <p:nvCxnSpPr>
          <p:cNvPr id="37" name="Connettore 2 36"/>
          <p:cNvCxnSpPr>
            <a:stCxn id="35" idx="2"/>
            <a:endCxn id="36" idx="0"/>
          </p:cNvCxnSpPr>
          <p:nvPr/>
        </p:nvCxnSpPr>
        <p:spPr>
          <a:xfrm>
            <a:off x="992187" y="5278437"/>
            <a:ext cx="0" cy="2665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31" idx="2"/>
            <a:endCxn id="35" idx="0"/>
          </p:cNvCxnSpPr>
          <p:nvPr/>
        </p:nvCxnSpPr>
        <p:spPr>
          <a:xfrm flipH="1">
            <a:off x="992187" y="4561223"/>
            <a:ext cx="2087563" cy="4277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2259226" y="4996675"/>
            <a:ext cx="164104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 autorità della Chiesa ortodossa</a:t>
            </a:r>
          </a:p>
        </p:txBody>
      </p:sp>
      <p:cxnSp>
        <p:nvCxnSpPr>
          <p:cNvPr id="45" name="Connettore 2 44"/>
          <p:cNvCxnSpPr>
            <a:stCxn id="31" idx="2"/>
            <a:endCxn id="44" idx="0"/>
          </p:cNvCxnSpPr>
          <p:nvPr/>
        </p:nvCxnSpPr>
        <p:spPr>
          <a:xfrm>
            <a:off x="3079750" y="4561223"/>
            <a:ext cx="0" cy="4354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4470400" y="4988996"/>
            <a:ext cx="164104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un ristretto gruppo di nobili e borghesi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4470400" y="5697178"/>
            <a:ext cx="164104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proprietari terrieri</a:t>
            </a:r>
          </a:p>
        </p:txBody>
      </p:sp>
      <p:cxnSp>
        <p:nvCxnSpPr>
          <p:cNvPr id="50" name="Connettore 2 49"/>
          <p:cNvCxnSpPr>
            <a:stCxn id="31" idx="2"/>
            <a:endCxn id="48" idx="0"/>
          </p:cNvCxnSpPr>
          <p:nvPr/>
        </p:nvCxnSpPr>
        <p:spPr>
          <a:xfrm>
            <a:off x="3079750" y="4561223"/>
            <a:ext cx="2211174" cy="4277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stCxn id="48" idx="2"/>
            <a:endCxn id="49" idx="0"/>
          </p:cNvCxnSpPr>
          <p:nvPr/>
        </p:nvCxnSpPr>
        <p:spPr>
          <a:xfrm>
            <a:off x="5290924" y="5465722"/>
            <a:ext cx="0" cy="2314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5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5DAB6A5-91AE-F360-FEFD-D04A25F3E20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D6A32BA-773F-837C-8BAF-58E77D31E9D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213BB2D-8909-0C6F-24AF-AFCFEDB44FB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81898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Prima rivoluzione, febbraio 1917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54000" y="1668001"/>
            <a:ext cx="19431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1914 e il 1917</a:t>
            </a:r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032000" y="1876499"/>
            <a:ext cx="26035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Russia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aveva subito tremende sconfitte nella Prima guerra mondiale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114550" y="2667063"/>
            <a:ext cx="2438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Paese era umiliato e alla fame</a:t>
            </a:r>
          </a:p>
        </p:txBody>
      </p:sp>
      <p:cxnSp>
        <p:nvCxnSpPr>
          <p:cNvPr id="15" name="Connettore 2 14"/>
          <p:cNvCxnSpPr>
            <a:stCxn id="10" idx="2"/>
            <a:endCxn id="11" idx="0"/>
          </p:cNvCxnSpPr>
          <p:nvPr/>
        </p:nvCxnSpPr>
        <p:spPr>
          <a:xfrm>
            <a:off x="3333750" y="2353225"/>
            <a:ext cx="0" cy="313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2114550" y="3281888"/>
            <a:ext cx="24384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nelle città gli operai scioperarono</a:t>
            </a:r>
          </a:p>
        </p:txBody>
      </p:sp>
      <p:cxnSp>
        <p:nvCxnSpPr>
          <p:cNvPr id="19" name="Connettore 2 18"/>
          <p:cNvCxnSpPr>
            <a:stCxn id="11" idx="2"/>
            <a:endCxn id="18" idx="0"/>
          </p:cNvCxnSpPr>
          <p:nvPr/>
        </p:nvCxnSpPr>
        <p:spPr>
          <a:xfrm>
            <a:off x="3333750" y="2956504"/>
            <a:ext cx="0" cy="3253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254000" y="3730560"/>
            <a:ext cx="19431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febbraio 1917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2114550" y="3900819"/>
            <a:ext cx="24384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soldati inviati dallo zar contro gli scioperanti a San Pietroburgo si unirono agli operai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904593" y="4085751"/>
            <a:ext cx="287294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rivolta divenne RIVOLUZIONE</a:t>
            </a:r>
          </a:p>
        </p:txBody>
      </p:sp>
      <p:cxnSp>
        <p:nvCxnSpPr>
          <p:cNvPr id="25" name="Connettore 2 24"/>
          <p:cNvCxnSpPr>
            <a:cxnSpLocks/>
            <a:stCxn id="23" idx="3"/>
            <a:endCxn id="24" idx="1"/>
          </p:cNvCxnSpPr>
          <p:nvPr/>
        </p:nvCxnSpPr>
        <p:spPr>
          <a:xfrm flipV="1">
            <a:off x="4552950" y="4230472"/>
            <a:ext cx="351643" cy="23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18" idx="2"/>
            <a:endCxn id="23" idx="0"/>
          </p:cNvCxnSpPr>
          <p:nvPr/>
        </p:nvCxnSpPr>
        <p:spPr>
          <a:xfrm>
            <a:off x="3333750" y="3571329"/>
            <a:ext cx="0" cy="3294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4904593" y="4621526"/>
            <a:ext cx="287294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lo zar Nicola II dovette lasciare il trono</a:t>
            </a:r>
          </a:p>
        </p:txBody>
      </p:sp>
      <p:cxnSp>
        <p:nvCxnSpPr>
          <p:cNvPr id="32" name="Connettore 2 31"/>
          <p:cNvCxnSpPr>
            <a:cxnSpLocks/>
            <a:stCxn id="24" idx="2"/>
            <a:endCxn id="31" idx="0"/>
          </p:cNvCxnSpPr>
          <p:nvPr/>
        </p:nvCxnSpPr>
        <p:spPr>
          <a:xfrm>
            <a:off x="6341065" y="4375192"/>
            <a:ext cx="0" cy="2463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5124129" y="5152697"/>
            <a:ext cx="2438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formò un nuovo governo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3716215" y="5710263"/>
            <a:ext cx="24384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nacquero i 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SOVIET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 per difendere i diritti degli operai</a:t>
            </a:r>
          </a:p>
        </p:txBody>
      </p: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6495175" y="5694924"/>
            <a:ext cx="24384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si formarono gruppi armati per difendere la rivoluzione</a:t>
            </a:r>
          </a:p>
        </p:txBody>
      </p:sp>
      <p:cxnSp>
        <p:nvCxnSpPr>
          <p:cNvPr id="43" name="Connettore 2 42"/>
          <p:cNvCxnSpPr>
            <a:cxnSpLocks/>
            <a:stCxn id="31" idx="2"/>
            <a:endCxn id="39" idx="0"/>
          </p:cNvCxnSpPr>
          <p:nvPr/>
        </p:nvCxnSpPr>
        <p:spPr>
          <a:xfrm>
            <a:off x="6341065" y="4910967"/>
            <a:ext cx="2264" cy="2417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39" idx="2"/>
            <a:endCxn id="42" idx="0"/>
          </p:cNvCxnSpPr>
          <p:nvPr/>
        </p:nvCxnSpPr>
        <p:spPr>
          <a:xfrm>
            <a:off x="6343329" y="5442138"/>
            <a:ext cx="1371046" cy="2527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39" idx="2"/>
            <a:endCxn id="40" idx="0"/>
          </p:cNvCxnSpPr>
          <p:nvPr/>
        </p:nvCxnSpPr>
        <p:spPr>
          <a:xfrm flipH="1">
            <a:off x="4935415" y="5442138"/>
            <a:ext cx="1407914" cy="2681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9FAF3F38-F329-A51A-F297-B3D9A305E116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358FA92-18E5-121B-5D08-449A90DBD29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C4CCEE1-DCC2-464B-76F9-93DB36E179B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1D8CA57-44CB-06F4-9EDD-678CA66ECFB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463541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714500" y="1015048"/>
            <a:ext cx="554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seconda rivoluzione, ottobre 1917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41300" y="2126957"/>
            <a:ext cx="26035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Russia il Partito socialdemocratico (clandestino) era diviso in due correnti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155950" y="1945595"/>
            <a:ext cx="14160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MENSCEVICHI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987925" y="1851953"/>
            <a:ext cx="278961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volevano abolire l’assolutismo attraverso un programma di riforme graduali</a:t>
            </a: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>
            <a:off x="4572000" y="2090316"/>
            <a:ext cx="4159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155950" y="2467083"/>
            <a:ext cx="14160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BOLSCEVICHI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987925" y="2404992"/>
            <a:ext cx="27896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volevano rovesciare il regime zarista con la violenza </a:t>
            </a:r>
          </a:p>
        </p:txBody>
      </p:sp>
      <p:cxnSp>
        <p:nvCxnSpPr>
          <p:cNvPr id="16" name="Connettore 2 15"/>
          <p:cNvCxnSpPr>
            <a:stCxn id="14" idx="3"/>
          </p:cNvCxnSpPr>
          <p:nvPr/>
        </p:nvCxnSpPr>
        <p:spPr>
          <a:xfrm>
            <a:off x="4572000" y="2611804"/>
            <a:ext cx="441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7" idx="3"/>
            <a:endCxn id="14" idx="1"/>
          </p:cNvCxnSpPr>
          <p:nvPr/>
        </p:nvCxnSpPr>
        <p:spPr>
          <a:xfrm>
            <a:off x="2844800" y="2365320"/>
            <a:ext cx="311150" cy="2464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7" idx="3"/>
            <a:endCxn id="8" idx="1"/>
          </p:cNvCxnSpPr>
          <p:nvPr/>
        </p:nvCxnSpPr>
        <p:spPr>
          <a:xfrm flipV="1">
            <a:off x="2844800" y="2090316"/>
            <a:ext cx="311150" cy="2750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346200" y="3028144"/>
            <a:ext cx="19431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aprile 1917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155950" y="3198404"/>
            <a:ext cx="141605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LENIN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987925" y="3198404"/>
            <a:ext cx="23907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capo del Partito bolscevico</a:t>
            </a:r>
          </a:p>
        </p:txBody>
      </p:sp>
      <p:cxnSp>
        <p:nvCxnSpPr>
          <p:cNvPr id="27" name="Connettore 2 26"/>
          <p:cNvCxnSpPr>
            <a:stCxn id="25" idx="3"/>
            <a:endCxn id="26" idx="1"/>
          </p:cNvCxnSpPr>
          <p:nvPr/>
        </p:nvCxnSpPr>
        <p:spPr>
          <a:xfrm>
            <a:off x="4572000" y="3343125"/>
            <a:ext cx="4159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2510220" y="3822957"/>
            <a:ext cx="270750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espose un programma politico ispirato al COMUNISMO</a:t>
            </a:r>
          </a:p>
        </p:txBody>
      </p:sp>
      <p:cxnSp>
        <p:nvCxnSpPr>
          <p:cNvPr id="31" name="Connettore 2 30"/>
          <p:cNvCxnSpPr>
            <a:stCxn id="25" idx="2"/>
            <a:endCxn id="30" idx="0"/>
          </p:cNvCxnSpPr>
          <p:nvPr/>
        </p:nvCxnSpPr>
        <p:spPr>
          <a:xfrm>
            <a:off x="3863975" y="3487845"/>
            <a:ext cx="0" cy="3351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571999" y="4681210"/>
            <a:ext cx="228446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dare tutto il potere ai 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soviet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3352237" y="4312008"/>
            <a:ext cx="10234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che prevedeva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4572000" y="5123051"/>
            <a:ext cx="228446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mettere fine alla guerra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4572000" y="5582910"/>
            <a:ext cx="252412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confiscare le proprietà private e distribuire la terra ai contadini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4571999" y="6202551"/>
            <a:ext cx="228446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nazionalizzare le banche</a:t>
            </a:r>
          </a:p>
        </p:txBody>
      </p:sp>
      <p:cxnSp>
        <p:nvCxnSpPr>
          <p:cNvPr id="43" name="Connettore 1 42"/>
          <p:cNvCxnSpPr>
            <a:cxnSpLocks/>
            <a:stCxn id="38" idx="2"/>
          </p:cNvCxnSpPr>
          <p:nvPr/>
        </p:nvCxnSpPr>
        <p:spPr>
          <a:xfrm>
            <a:off x="3863975" y="4573618"/>
            <a:ext cx="0" cy="177365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41" idx="1"/>
          </p:cNvCxnSpPr>
          <p:nvPr/>
        </p:nvCxnSpPr>
        <p:spPr>
          <a:xfrm>
            <a:off x="3863975" y="6347272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>
            <a:off x="3863975" y="5813872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/>
          <p:nvPr/>
        </p:nvCxnSpPr>
        <p:spPr>
          <a:xfrm>
            <a:off x="3863976" y="5293172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/>
          <p:nvPr/>
        </p:nvCxnSpPr>
        <p:spPr>
          <a:xfrm>
            <a:off x="3863976" y="4848672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e 5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33" name="Connettore 2 32"/>
          <p:cNvCxnSpPr>
            <a:stCxn id="14" idx="2"/>
            <a:endCxn id="25" idx="0"/>
          </p:cNvCxnSpPr>
          <p:nvPr/>
        </p:nvCxnSpPr>
        <p:spPr>
          <a:xfrm>
            <a:off x="3863975" y="2756524"/>
            <a:ext cx="0" cy="4418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3F8C79A0-F01D-9412-48B2-70FBC005708C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416CDB0-6E12-5DEC-687A-B0FD7BAB9D3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DB1AFC6-E6D2-6347-2D1E-6A2F49C39C3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39936B2-83A7-ED80-3433-E8386A6A607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18581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74649" y="1148544"/>
            <a:ext cx="194310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24 </a:t>
            </a:r>
            <a:r>
              <a:rPr lang="it-IT" dirty="0"/>
              <a:t>e il </a:t>
            </a:r>
            <a:r>
              <a:rPr lang="it-IT" b="1" dirty="0"/>
              <a:t>25 ottobre 1917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41920" y="1489063"/>
            <a:ext cx="270750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bolscevichi attaccarono e conquistarono il Palazzo d’Inverno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276850" y="1582705"/>
            <a:ext cx="30289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zar fu fatto prigioniero con la sua famiglia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4849429" y="1727426"/>
            <a:ext cx="42742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141919" y="2256608"/>
            <a:ext cx="270750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proclamata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REPUBBLICA SOCIALISTA</a:t>
            </a:r>
          </a:p>
        </p:txBody>
      </p:sp>
      <p:cxnSp>
        <p:nvCxnSpPr>
          <p:cNvPr id="13" name="Connettore 2 12"/>
          <p:cNvCxnSpPr>
            <a:stCxn id="7" idx="2"/>
            <a:endCxn id="12" idx="0"/>
          </p:cNvCxnSpPr>
          <p:nvPr/>
        </p:nvCxnSpPr>
        <p:spPr>
          <a:xfrm flipH="1">
            <a:off x="3495674" y="1965789"/>
            <a:ext cx="1" cy="2908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74649" y="2863044"/>
            <a:ext cx="19431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26 ottobre 1917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141920" y="3058842"/>
            <a:ext cx="270750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abolita la proprietà privata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276850" y="3058842"/>
            <a:ext cx="30289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tutto divenne proprietà dello Stato</a:t>
            </a:r>
          </a:p>
        </p:txBody>
      </p:sp>
      <p:cxnSp>
        <p:nvCxnSpPr>
          <p:cNvPr id="19" name="Connettore 2 18"/>
          <p:cNvCxnSpPr>
            <a:stCxn id="17" idx="3"/>
            <a:endCxn id="18" idx="1"/>
          </p:cNvCxnSpPr>
          <p:nvPr/>
        </p:nvCxnSpPr>
        <p:spPr>
          <a:xfrm>
            <a:off x="4849428" y="3203563"/>
            <a:ext cx="4274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2" idx="2"/>
            <a:endCxn id="17" idx="0"/>
          </p:cNvCxnSpPr>
          <p:nvPr/>
        </p:nvCxnSpPr>
        <p:spPr>
          <a:xfrm>
            <a:off x="3495674" y="2733334"/>
            <a:ext cx="0" cy="3255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141919" y="3770612"/>
            <a:ext cx="27075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creato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CONSIGLIO DEI COMMISSARI DEL POPOLO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5276850" y="3864254"/>
            <a:ext cx="30289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massimo organo di potere del nuovo Stato</a:t>
            </a:r>
          </a:p>
        </p:txBody>
      </p:sp>
      <p:cxnSp>
        <p:nvCxnSpPr>
          <p:cNvPr id="27" name="Connettore 2 26"/>
          <p:cNvCxnSpPr>
            <a:stCxn id="25" idx="3"/>
            <a:endCxn id="26" idx="1"/>
          </p:cNvCxnSpPr>
          <p:nvPr/>
        </p:nvCxnSpPr>
        <p:spPr>
          <a:xfrm>
            <a:off x="4849428" y="4008975"/>
            <a:ext cx="4274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17" idx="2"/>
            <a:endCxn id="25" idx="0"/>
          </p:cNvCxnSpPr>
          <p:nvPr/>
        </p:nvCxnSpPr>
        <p:spPr>
          <a:xfrm>
            <a:off x="3495674" y="3348283"/>
            <a:ext cx="0" cy="4223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cxnSpLocks/>
            <a:stCxn id="26" idx="2"/>
            <a:endCxn id="37" idx="0"/>
          </p:cNvCxnSpPr>
          <p:nvPr/>
        </p:nvCxnSpPr>
        <p:spPr>
          <a:xfrm>
            <a:off x="6791325" y="4153695"/>
            <a:ext cx="0" cy="3226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5967412" y="4476392"/>
            <a:ext cx="16478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guidato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Lenin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5967412" y="5080570"/>
            <a:ext cx="164782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altri importanti esponenti furono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Trockij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Stalin</a:t>
            </a:r>
          </a:p>
        </p:txBody>
      </p:sp>
      <p:cxnSp>
        <p:nvCxnSpPr>
          <p:cNvPr id="39" name="Connettore 2 38"/>
          <p:cNvCxnSpPr>
            <a:stCxn id="37" idx="2"/>
            <a:endCxn id="38" idx="0"/>
          </p:cNvCxnSpPr>
          <p:nvPr/>
        </p:nvCxnSpPr>
        <p:spPr>
          <a:xfrm>
            <a:off x="6791325" y="4765833"/>
            <a:ext cx="0" cy="3147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2141921" y="4633176"/>
            <a:ext cx="270750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istituita una POLIZIA POLITICA con poteri amplissimi</a:t>
            </a:r>
          </a:p>
        </p:txBody>
      </p:sp>
      <p:cxnSp>
        <p:nvCxnSpPr>
          <p:cNvPr id="44" name="Connettore 2 43"/>
          <p:cNvCxnSpPr>
            <a:stCxn id="25" idx="2"/>
            <a:endCxn id="43" idx="0"/>
          </p:cNvCxnSpPr>
          <p:nvPr/>
        </p:nvCxnSpPr>
        <p:spPr>
          <a:xfrm>
            <a:off x="3495674" y="4247338"/>
            <a:ext cx="1" cy="385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8417CCFB-6DC8-B90D-8E5B-63F58890B775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26B6441-4D5D-8756-BC88-0103A2F122F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B82C47-64E9-8E4B-2A51-F4E871F35D5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7A02B6F-8DFD-DE10-DDEC-F220AD76E42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2884011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786320" y="1416026"/>
            <a:ext cx="270750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Partito bolscevico prese il nome di PARTITO COMUNISTA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960116" y="1416026"/>
            <a:ext cx="320598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lo Stato prese il nome di UNIONE DELLE REPUBBLICHE SOCIALISTE SOVIETICHE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4493829" y="1654389"/>
            <a:ext cx="4662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4960116" y="1989105"/>
            <a:ext cx="320598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URSS o UNIONE SOVIETICA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786320" y="2374924"/>
            <a:ext cx="270750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capitale fu spostata a Mosca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92098" y="2939244"/>
            <a:ext cx="163195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3 marzo </a:t>
            </a:r>
            <a:r>
              <a:rPr lang="it-IT" b="1" dirty="0"/>
              <a:t>1918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786320" y="3135042"/>
            <a:ext cx="27075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Brest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Litovsk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fu firmata la pace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la Germania</a:t>
            </a:r>
          </a:p>
        </p:txBody>
      </p:sp>
      <p:cxnSp>
        <p:nvCxnSpPr>
          <p:cNvPr id="17" name="Connettore 2 16"/>
          <p:cNvCxnSpPr>
            <a:stCxn id="7" idx="2"/>
            <a:endCxn id="14" idx="0"/>
          </p:cNvCxnSpPr>
          <p:nvPr/>
        </p:nvCxnSpPr>
        <p:spPr>
          <a:xfrm>
            <a:off x="3140075" y="1892752"/>
            <a:ext cx="0" cy="4821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4" idx="2"/>
            <a:endCxn id="16" idx="0"/>
          </p:cNvCxnSpPr>
          <p:nvPr/>
        </p:nvCxnSpPr>
        <p:spPr>
          <a:xfrm>
            <a:off x="3140075" y="2664365"/>
            <a:ext cx="0" cy="4706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960116" y="3135042"/>
            <a:ext cx="320598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Russia dovette cedere alcuni territori, tra cui parte dell’Ucraina (grande produttrice di grano)</a:t>
            </a:r>
          </a:p>
        </p:txBody>
      </p:sp>
      <p:cxnSp>
        <p:nvCxnSpPr>
          <p:cNvPr id="25" name="Connettore 2 24"/>
          <p:cNvCxnSpPr>
            <a:stCxn id="16" idx="3"/>
            <a:endCxn id="24" idx="1"/>
          </p:cNvCxnSpPr>
          <p:nvPr/>
        </p:nvCxnSpPr>
        <p:spPr>
          <a:xfrm>
            <a:off x="4493829" y="3373405"/>
            <a:ext cx="4662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406175" y="4203108"/>
            <a:ext cx="344170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 Europa la notizia della Rivoluzione bolscevica in Russia fu accolta con entusiasmo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527959" y="5229495"/>
            <a:ext cx="320598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diffuse la parola d’ordine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«FARE COME LA RUSSIA!»</a:t>
            </a:r>
          </a:p>
        </p:txBody>
      </p:sp>
      <p:cxnSp>
        <p:nvCxnSpPr>
          <p:cNvPr id="31" name="Connettore 2 30"/>
          <p:cNvCxnSpPr>
            <a:cxnSpLocks/>
            <a:stCxn id="29" idx="2"/>
          </p:cNvCxnSpPr>
          <p:nvPr/>
        </p:nvCxnSpPr>
        <p:spPr>
          <a:xfrm flipH="1">
            <a:off x="3120677" y="4679834"/>
            <a:ext cx="6349" cy="5210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e 3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781052B-949D-C9F2-6E65-98DADD01DBA8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7955107-8276-2812-EDC2-53794C97DC1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B6BBA6E-F686-6F3D-18D3-6ABE632A1BA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2161CB2-FA0B-1D99-2816-6EE8FFDD3FC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48786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C2894EC3-6F7B-557B-45D6-96ACDC111384}"/>
              </a:ext>
            </a:extLst>
          </p:cNvPr>
          <p:cNvSpPr txBox="1"/>
          <p:nvPr/>
        </p:nvSpPr>
        <p:spPr>
          <a:xfrm>
            <a:off x="919789" y="1310150"/>
            <a:ext cx="33623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Fattori dell’affermarsi della Rivoluzione bolscevica 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2C5C166B-5A8E-3442-F1D4-671CFB2C5F09}"/>
              </a:ext>
            </a:extLst>
          </p:cNvPr>
          <p:cNvCxnSpPr/>
          <p:nvPr/>
        </p:nvCxnSpPr>
        <p:spPr>
          <a:xfrm>
            <a:off x="1252658" y="2444464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42">
            <a:extLst>
              <a:ext uri="{FF2B5EF4-FFF2-40B4-BE49-F238E27FC236}">
                <a16:creationId xmlns:a16="http://schemas.microsoft.com/office/drawing/2014/main" id="{7A095533-AA7F-051C-B04A-75978CDD5DE7}"/>
              </a:ext>
            </a:extLst>
          </p:cNvPr>
          <p:cNvCxnSpPr>
            <a:cxnSpLocks/>
          </p:cNvCxnSpPr>
          <p:nvPr/>
        </p:nvCxnSpPr>
        <p:spPr>
          <a:xfrm>
            <a:off x="1252658" y="1599591"/>
            <a:ext cx="0" cy="386583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F57BF14-CCA1-3C46-8C3D-F67DF927C900}"/>
              </a:ext>
            </a:extLst>
          </p:cNvPr>
          <p:cNvSpPr txBox="1"/>
          <p:nvPr/>
        </p:nvSpPr>
        <p:spPr>
          <a:xfrm>
            <a:off x="1960682" y="2214404"/>
            <a:ext cx="336232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 industrie erano grandi e la propaganda poté raggiungere un gran numero di lavoratori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3C69DB1-174C-2BCC-D7A0-4A0840C7C670}"/>
              </a:ext>
            </a:extLst>
          </p:cNvPr>
          <p:cNvSpPr txBox="1"/>
          <p:nvPr/>
        </p:nvSpPr>
        <p:spPr>
          <a:xfrm>
            <a:off x="1938782" y="3066260"/>
            <a:ext cx="3362324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lavoratori vivevano in condizioni misere e la rivoluzione fu accolta come un’occasione per migliorare la propria vita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5613CAC-170D-FAC0-D23E-5D79DD1408AD}"/>
              </a:ext>
            </a:extLst>
          </p:cNvPr>
          <p:cNvSpPr txBox="1"/>
          <p:nvPr/>
        </p:nvSpPr>
        <p:spPr>
          <a:xfrm>
            <a:off x="1971455" y="4105402"/>
            <a:ext cx="3362325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lavoratori che avevano viaggiato in Europa durante la Prima guerra mondiale erano entrati in contatto con il pensiero socialista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8FDA8A9-CF59-F741-2F9A-8D884A8AC049}"/>
              </a:ext>
            </a:extLst>
          </p:cNvPr>
          <p:cNvSpPr txBox="1"/>
          <p:nvPr/>
        </p:nvSpPr>
        <p:spPr>
          <a:xfrm>
            <a:off x="1960682" y="5133418"/>
            <a:ext cx="3362327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monarchia assoluta non avrebbe mai concesso riforme democratiche, pertanto la rivoluzione appariva come l’unica via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9CA55E07-7C0D-32FE-41C1-BA3753D00AC6}"/>
              </a:ext>
            </a:extLst>
          </p:cNvPr>
          <p:cNvCxnSpPr/>
          <p:nvPr/>
        </p:nvCxnSpPr>
        <p:spPr>
          <a:xfrm>
            <a:off x="1252658" y="3407059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0CCED885-EEE9-8FBB-A342-B2AD17179613}"/>
              </a:ext>
            </a:extLst>
          </p:cNvPr>
          <p:cNvCxnSpPr/>
          <p:nvPr/>
        </p:nvCxnSpPr>
        <p:spPr>
          <a:xfrm>
            <a:off x="1263431" y="4437408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B7318948-90CA-6B51-BD16-B78C86F29331}"/>
              </a:ext>
            </a:extLst>
          </p:cNvPr>
          <p:cNvCxnSpPr/>
          <p:nvPr/>
        </p:nvCxnSpPr>
        <p:spPr>
          <a:xfrm>
            <a:off x="1252658" y="5465424"/>
            <a:ext cx="708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e 19">
            <a:extLst>
              <a:ext uri="{FF2B5EF4-FFF2-40B4-BE49-F238E27FC236}">
                <a16:creationId xmlns:a16="http://schemas.microsoft.com/office/drawing/2014/main" id="{DA0CDB4F-4375-4E3B-D023-FAA8616EF096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9BB7299-72DD-ADF2-ED19-C861F39210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002"/>
          <a:stretch/>
        </p:blipFill>
        <p:spPr>
          <a:xfrm>
            <a:off x="5790914" y="1818224"/>
            <a:ext cx="3362325" cy="4186384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D790D9C8-BBE1-9C4A-67D6-B7D8921E71D9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EA8D8E9-EFB6-44D3-CE1F-3828AAEE21F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54C22C8-AB9E-3633-31E7-5FA53DFB73F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9ABCB07-81EE-2248-D670-6ABBCBC21B2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B62F832-139A-6EF2-BF9F-CBC44E1D3459}"/>
              </a:ext>
            </a:extLst>
          </p:cNvPr>
          <p:cNvSpPr txBox="1"/>
          <p:nvPr/>
        </p:nvSpPr>
        <p:spPr>
          <a:xfrm>
            <a:off x="6840195" y="5940338"/>
            <a:ext cx="2430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Granger Historical Picture Archive/Opera in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602420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714500" y="1015048"/>
            <a:ext cx="554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guerra civile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60745" y="1598342"/>
            <a:ext cx="249675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Nobili, proprietari terrieri, ricchi borghesi, alti ufficiali dell’esercito e la Chiesa ortodossa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35719" y="1687242"/>
            <a:ext cx="18839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accettarono il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nuovo Stato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 flipV="1">
            <a:off x="2857500" y="1925605"/>
            <a:ext cx="478219" cy="47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2"/>
          </p:cNvCxnSpPr>
          <p:nvPr/>
        </p:nvCxnSpPr>
        <p:spPr>
          <a:xfrm>
            <a:off x="4277710" y="2163968"/>
            <a:ext cx="0" cy="4228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549166" y="3507695"/>
            <a:ext cx="157677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ARMATE BIANCHE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547334" y="4179162"/>
            <a:ext cx="157677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forza controrivoluzionaria</a:t>
            </a:r>
          </a:p>
        </p:txBody>
      </p:sp>
      <p:cxnSp>
        <p:nvCxnSpPr>
          <p:cNvPr id="18" name="Connettore 2 17"/>
          <p:cNvCxnSpPr>
            <a:cxnSpLocks/>
            <a:stCxn id="16" idx="2"/>
            <a:endCxn id="17" idx="0"/>
          </p:cNvCxnSpPr>
          <p:nvPr/>
        </p:nvCxnSpPr>
        <p:spPr>
          <a:xfrm flipH="1">
            <a:off x="3335719" y="3797136"/>
            <a:ext cx="1832" cy="3820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4571674" y="3507531"/>
            <a:ext cx="14160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ARMATA ROSSA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491209" y="4179162"/>
            <a:ext cx="157677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forza rivoluzionaria</a:t>
            </a:r>
          </a:p>
        </p:txBody>
      </p:sp>
      <p:cxnSp>
        <p:nvCxnSpPr>
          <p:cNvPr id="24" name="Connettore 2 23"/>
          <p:cNvCxnSpPr>
            <a:stCxn id="22" idx="2"/>
            <a:endCxn id="23" idx="0"/>
          </p:cNvCxnSpPr>
          <p:nvPr/>
        </p:nvCxnSpPr>
        <p:spPr>
          <a:xfrm flipH="1">
            <a:off x="5279594" y="3796972"/>
            <a:ext cx="105" cy="3821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22" idx="0"/>
          </p:cNvCxnSpPr>
          <p:nvPr/>
        </p:nvCxnSpPr>
        <p:spPr>
          <a:xfrm>
            <a:off x="4277710" y="3063534"/>
            <a:ext cx="1001989" cy="4439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cxnSpLocks/>
            <a:endCxn id="16" idx="0"/>
          </p:cNvCxnSpPr>
          <p:nvPr/>
        </p:nvCxnSpPr>
        <p:spPr>
          <a:xfrm flipH="1">
            <a:off x="3337551" y="3063534"/>
            <a:ext cx="1022351" cy="4441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6434919" y="3505521"/>
            <a:ext cx="157677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guidata da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Trockij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22" idx="3"/>
            <a:endCxn id="34" idx="1"/>
          </p:cNvCxnSpPr>
          <p:nvPr/>
        </p:nvCxnSpPr>
        <p:spPr>
          <a:xfrm flipV="1">
            <a:off x="5987724" y="3650242"/>
            <a:ext cx="447195" cy="20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1524000" y="2416548"/>
            <a:ext cx="20320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1917 e il 1921</a:t>
            </a:r>
            <a:endParaRPr lang="it-IT" b="1" dirty="0"/>
          </a:p>
        </p:txBody>
      </p:sp>
      <p:sp>
        <p:nvSpPr>
          <p:cNvPr id="39" name="CasellaDiTesto 38"/>
          <p:cNvSpPr txBox="1"/>
          <p:nvPr/>
        </p:nvSpPr>
        <p:spPr>
          <a:xfrm>
            <a:off x="3335719" y="2586808"/>
            <a:ext cx="188398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ci fu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CIVILE</a:t>
            </a:r>
          </a:p>
        </p:txBody>
      </p:sp>
      <p:sp>
        <p:nvSpPr>
          <p:cNvPr id="40" name="CasellaDiTesto 39"/>
          <p:cNvSpPr txBox="1"/>
          <p:nvPr/>
        </p:nvSpPr>
        <p:spPr>
          <a:xfrm flipH="1">
            <a:off x="7603614" y="2300065"/>
            <a:ext cx="9902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1918</a:t>
            </a:r>
            <a:endParaRPr lang="it-IT" b="1" dirty="0"/>
          </a:p>
        </p:txBody>
      </p:sp>
      <p:sp>
        <p:nvSpPr>
          <p:cNvPr id="41" name="CasellaDiTesto 40"/>
          <p:cNvSpPr txBox="1"/>
          <p:nvPr/>
        </p:nvSpPr>
        <p:spPr>
          <a:xfrm>
            <a:off x="6454335" y="2586808"/>
            <a:ext cx="1615197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lo zar fu fucilato con tutta la sua famiglia</a:t>
            </a:r>
          </a:p>
        </p:txBody>
      </p:sp>
      <p:cxnSp>
        <p:nvCxnSpPr>
          <p:cNvPr id="43" name="Connettore 2 42"/>
          <p:cNvCxnSpPr>
            <a:cxnSpLocks/>
            <a:stCxn id="39" idx="3"/>
            <a:endCxn id="41" idx="1"/>
          </p:cNvCxnSpPr>
          <p:nvPr/>
        </p:nvCxnSpPr>
        <p:spPr>
          <a:xfrm>
            <a:off x="5219700" y="2825171"/>
            <a:ext cx="123463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3335719" y="5452010"/>
            <a:ext cx="1883981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vinse l’Armata rossa</a:t>
            </a:r>
          </a:p>
        </p:txBody>
      </p:sp>
      <p:cxnSp>
        <p:nvCxnSpPr>
          <p:cNvPr id="57" name="Connettore 2 56"/>
          <p:cNvCxnSpPr>
            <a:cxnSpLocks/>
            <a:endCxn id="50" idx="0"/>
          </p:cNvCxnSpPr>
          <p:nvPr/>
        </p:nvCxnSpPr>
        <p:spPr>
          <a:xfrm>
            <a:off x="4277710" y="4989017"/>
            <a:ext cx="0" cy="4629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>
            <a:off x="5710604" y="5264725"/>
            <a:ext cx="227724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guerra civile la situazione economica della Russia era disperata</a:t>
            </a:r>
          </a:p>
        </p:txBody>
      </p:sp>
      <p:cxnSp>
        <p:nvCxnSpPr>
          <p:cNvPr id="61" name="Connettore 2 60"/>
          <p:cNvCxnSpPr>
            <a:cxnSpLocks/>
            <a:endCxn id="60" idx="1"/>
          </p:cNvCxnSpPr>
          <p:nvPr/>
        </p:nvCxnSpPr>
        <p:spPr>
          <a:xfrm>
            <a:off x="5229974" y="5596731"/>
            <a:ext cx="4806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e 6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35FE63A-E5A3-AF5C-5F1D-CB1E67A99286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5CD440A-1589-A5C8-54F3-0C52DBC0054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E8B0A6E-3FB5-E800-BE6C-49253C9CD94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517DF1E-2F84-D727-CA8C-BCF7F1F7EDF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cxnSp>
        <p:nvCxnSpPr>
          <p:cNvPr id="20" name="Connettore 1 42">
            <a:extLst>
              <a:ext uri="{FF2B5EF4-FFF2-40B4-BE49-F238E27FC236}">
                <a16:creationId xmlns:a16="http://schemas.microsoft.com/office/drawing/2014/main" id="{8828BDFA-9BC4-8132-F2E5-7BC126BA49AB}"/>
              </a:ext>
            </a:extLst>
          </p:cNvPr>
          <p:cNvCxnSpPr>
            <a:cxnSpLocks/>
          </p:cNvCxnSpPr>
          <p:nvPr/>
        </p:nvCxnSpPr>
        <p:spPr>
          <a:xfrm>
            <a:off x="3335719" y="4655888"/>
            <a:ext cx="0" cy="33735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42">
            <a:extLst>
              <a:ext uri="{FF2B5EF4-FFF2-40B4-BE49-F238E27FC236}">
                <a16:creationId xmlns:a16="http://schemas.microsoft.com/office/drawing/2014/main" id="{E592C22C-A604-A8BC-0736-559557AA4970}"/>
              </a:ext>
            </a:extLst>
          </p:cNvPr>
          <p:cNvCxnSpPr>
            <a:cxnSpLocks/>
          </p:cNvCxnSpPr>
          <p:nvPr/>
        </p:nvCxnSpPr>
        <p:spPr>
          <a:xfrm>
            <a:off x="5284774" y="4468603"/>
            <a:ext cx="0" cy="52041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42">
            <a:extLst>
              <a:ext uri="{FF2B5EF4-FFF2-40B4-BE49-F238E27FC236}">
                <a16:creationId xmlns:a16="http://schemas.microsoft.com/office/drawing/2014/main" id="{A476CB5C-61CD-1AC3-BF47-4E5173FC60B2}"/>
              </a:ext>
            </a:extLst>
          </p:cNvPr>
          <p:cNvCxnSpPr>
            <a:cxnSpLocks/>
          </p:cNvCxnSpPr>
          <p:nvPr/>
        </p:nvCxnSpPr>
        <p:spPr>
          <a:xfrm>
            <a:off x="3335719" y="4980779"/>
            <a:ext cx="1943875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37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714500" y="1015048"/>
            <a:ext cx="554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nuovo Stato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08346" y="5743832"/>
            <a:ext cx="113783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1921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31252" y="5985262"/>
            <a:ext cx="279421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fine della guerra civile la Russia era in una gravissima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crisi economica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3397587" y="2779374"/>
            <a:ext cx="184248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istituito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partito unico</a:t>
            </a:r>
          </a:p>
        </p:txBody>
      </p:sp>
      <p:cxnSp>
        <p:nvCxnSpPr>
          <p:cNvPr id="18" name="Connettore 2 17"/>
          <p:cNvCxnSpPr>
            <a:cxnSpLocks/>
            <a:endCxn id="17" idx="0"/>
          </p:cNvCxnSpPr>
          <p:nvPr/>
        </p:nvCxnSpPr>
        <p:spPr>
          <a:xfrm>
            <a:off x="4318830" y="2380939"/>
            <a:ext cx="0" cy="3984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7" idx="2"/>
            <a:endCxn id="30" idx="0"/>
          </p:cNvCxnSpPr>
          <p:nvPr/>
        </p:nvCxnSpPr>
        <p:spPr>
          <a:xfrm>
            <a:off x="4318830" y="3068815"/>
            <a:ext cx="1" cy="4395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336246" y="1639776"/>
            <a:ext cx="219928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Durante la guerra civile</a:t>
            </a:r>
            <a:endParaRPr lang="it-IT" b="1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1231252" y="3508360"/>
            <a:ext cx="16763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avere viveri e armi sufficienti per l’esercito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3340932" y="3508360"/>
            <a:ext cx="195579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instaurato il COMUNISMO DI GUERRA </a:t>
            </a:r>
          </a:p>
        </p:txBody>
      </p:sp>
      <p:cxnSp>
        <p:nvCxnSpPr>
          <p:cNvPr id="34" name="Connettore 2 33"/>
          <p:cNvCxnSpPr>
            <a:stCxn id="26" idx="3"/>
            <a:endCxn id="30" idx="1"/>
          </p:cNvCxnSpPr>
          <p:nvPr/>
        </p:nvCxnSpPr>
        <p:spPr>
          <a:xfrm>
            <a:off x="2907651" y="3746723"/>
            <a:ext cx="43328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5595676" y="3218919"/>
            <a:ext cx="33146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nelle campagne viveri e bestiame furono requisiti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5582973" y="3602002"/>
            <a:ext cx="25400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industrie furono nazionalizzate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5595676" y="3985086"/>
            <a:ext cx="33146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ogni aspetto della vita economica e civile era gestito dal partito bolscevico</a:t>
            </a:r>
          </a:p>
        </p:txBody>
      </p:sp>
      <p:cxnSp>
        <p:nvCxnSpPr>
          <p:cNvPr id="40" name="Connettore 2 39"/>
          <p:cNvCxnSpPr>
            <a:stCxn id="30" idx="3"/>
            <a:endCxn id="37" idx="1"/>
          </p:cNvCxnSpPr>
          <p:nvPr/>
        </p:nvCxnSpPr>
        <p:spPr>
          <a:xfrm flipV="1">
            <a:off x="5296730" y="3363640"/>
            <a:ext cx="298946" cy="383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30" idx="3"/>
            <a:endCxn id="38" idx="1"/>
          </p:cNvCxnSpPr>
          <p:nvPr/>
        </p:nvCxnSpPr>
        <p:spPr>
          <a:xfrm>
            <a:off x="5296730" y="3746723"/>
            <a:ext cx="28624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30" idx="3"/>
            <a:endCxn id="39" idx="1"/>
          </p:cNvCxnSpPr>
          <p:nvPr/>
        </p:nvCxnSpPr>
        <p:spPr>
          <a:xfrm>
            <a:off x="5296730" y="3746723"/>
            <a:ext cx="298946" cy="4767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2661481" y="4610323"/>
            <a:ext cx="33146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ogni protesta venne considerata atto controrivoluzionario e fu repressa con durezza</a:t>
            </a:r>
          </a:p>
        </p:txBody>
      </p:sp>
      <p:cxnSp>
        <p:nvCxnSpPr>
          <p:cNvPr id="50" name="Connettore 2 49"/>
          <p:cNvCxnSpPr>
            <a:stCxn id="30" idx="2"/>
            <a:endCxn id="49" idx="0"/>
          </p:cNvCxnSpPr>
          <p:nvPr/>
        </p:nvCxnSpPr>
        <p:spPr>
          <a:xfrm>
            <a:off x="4318831" y="3985086"/>
            <a:ext cx="0" cy="6252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cxnSpLocks/>
            <a:stCxn id="49" idx="2"/>
            <a:endCxn id="15" idx="0"/>
          </p:cNvCxnSpPr>
          <p:nvPr/>
        </p:nvCxnSpPr>
        <p:spPr>
          <a:xfrm flipH="1">
            <a:off x="4318341" y="5087049"/>
            <a:ext cx="490" cy="3191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/>
          <p:cNvSpPr txBox="1"/>
          <p:nvPr/>
        </p:nvSpPr>
        <p:spPr>
          <a:xfrm>
            <a:off x="5730404" y="5406202"/>
            <a:ext cx="203955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base del totalitarismo</a:t>
            </a:r>
          </a:p>
        </p:txBody>
      </p:sp>
      <p:cxnSp>
        <p:nvCxnSpPr>
          <p:cNvPr id="58" name="Connettore 2 57"/>
          <p:cNvCxnSpPr>
            <a:cxnSpLocks/>
            <a:stCxn id="15" idx="3"/>
            <a:endCxn id="57" idx="1"/>
          </p:cNvCxnSpPr>
          <p:nvPr/>
        </p:nvCxnSpPr>
        <p:spPr>
          <a:xfrm flipV="1">
            <a:off x="5296240" y="5550923"/>
            <a:ext cx="434164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71DA06E-7101-B0D5-DA86-2CAE6AE48CB6}"/>
              </a:ext>
            </a:extLst>
          </p:cNvPr>
          <p:cNvSpPr txBox="1"/>
          <p:nvPr/>
        </p:nvSpPr>
        <p:spPr>
          <a:xfrm>
            <a:off x="3340442" y="5406203"/>
            <a:ext cx="1955798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dittatura bolscevica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5CABC90-24E3-A705-E6AB-31E3DDBE1F01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4653097-76EA-9E1F-915C-E3308C86CB7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08B83F3-DC1E-00DF-C4B2-6A8203C457E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A5A66A6-51FB-67B7-2DDD-68728BB3BFA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54A94782-829D-CCD5-E4F6-D4272F50827A}"/>
              </a:ext>
            </a:extLst>
          </p:cNvPr>
          <p:cNvSpPr txBox="1"/>
          <p:nvPr/>
        </p:nvSpPr>
        <p:spPr>
          <a:xfrm>
            <a:off x="3302432" y="1899472"/>
            <a:ext cx="2032824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bolscevichi accentrarono il potere nelle loro mani</a:t>
            </a:r>
          </a:p>
        </p:txBody>
      </p:sp>
      <p:cxnSp>
        <p:nvCxnSpPr>
          <p:cNvPr id="32" name="Connettore 2 49">
            <a:extLst>
              <a:ext uri="{FF2B5EF4-FFF2-40B4-BE49-F238E27FC236}">
                <a16:creationId xmlns:a16="http://schemas.microsoft.com/office/drawing/2014/main" id="{AD8BE27B-1E5D-3CE0-42E4-2FB4B14030E3}"/>
              </a:ext>
            </a:extLst>
          </p:cNvPr>
          <p:cNvCxnSpPr>
            <a:cxnSpLocks/>
          </p:cNvCxnSpPr>
          <p:nvPr/>
        </p:nvCxnSpPr>
        <p:spPr>
          <a:xfrm>
            <a:off x="2068271" y="4255348"/>
            <a:ext cx="0" cy="17299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42">
            <a:extLst>
              <a:ext uri="{FF2B5EF4-FFF2-40B4-BE49-F238E27FC236}">
                <a16:creationId xmlns:a16="http://schemas.microsoft.com/office/drawing/2014/main" id="{2C9E3FEA-FF3C-7A86-FBE9-8BCFE1412681}"/>
              </a:ext>
            </a:extLst>
          </p:cNvPr>
          <p:cNvCxnSpPr>
            <a:cxnSpLocks/>
          </p:cNvCxnSpPr>
          <p:nvPr/>
        </p:nvCxnSpPr>
        <p:spPr>
          <a:xfrm>
            <a:off x="2068271" y="4265981"/>
            <a:ext cx="2244598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05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794107" y="1321180"/>
            <a:ext cx="133985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79586" y="1483231"/>
            <a:ext cx="184248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varata la Nep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98271" y="1483231"/>
            <a:ext cx="184248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Nuova politica economica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979585" y="2427633"/>
            <a:ext cx="184248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contadini poterono tenere per sé una parte del raccolto</a:t>
            </a:r>
          </a:p>
        </p:txBody>
      </p:sp>
      <p:cxnSp>
        <p:nvCxnSpPr>
          <p:cNvPr id="11" name="Connettore 2 10"/>
          <p:cNvCxnSpPr>
            <a:cxnSpLocks/>
            <a:stCxn id="10" idx="3"/>
          </p:cNvCxnSpPr>
          <p:nvPr/>
        </p:nvCxnSpPr>
        <p:spPr>
          <a:xfrm flipV="1">
            <a:off x="3822070" y="2758913"/>
            <a:ext cx="499817" cy="7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539749" y="3612344"/>
            <a:ext cx="172085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gennaio </a:t>
            </a:r>
            <a:r>
              <a:rPr lang="it-IT" b="1" dirty="0"/>
              <a:t>1924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151663" y="3808142"/>
            <a:ext cx="14160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Lenin morì</a:t>
            </a:r>
          </a:p>
        </p:txBody>
      </p:sp>
      <p:cxnSp>
        <p:nvCxnSpPr>
          <p:cNvPr id="16" name="Connettore 2 15"/>
          <p:cNvCxnSpPr>
            <a:cxnSpLocks/>
            <a:stCxn id="7" idx="2"/>
          </p:cNvCxnSpPr>
          <p:nvPr/>
        </p:nvCxnSpPr>
        <p:spPr>
          <a:xfrm flipH="1">
            <a:off x="2900828" y="1772672"/>
            <a:ext cx="1" cy="6528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1938445" y="4473562"/>
            <a:ext cx="184248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una lotta per la successione alla guida del partito bolscevico</a:t>
            </a:r>
          </a:p>
        </p:txBody>
      </p:sp>
      <p:cxnSp>
        <p:nvCxnSpPr>
          <p:cNvPr id="20" name="Connettore 2 19"/>
          <p:cNvCxnSpPr>
            <a:stCxn id="15" idx="2"/>
            <a:endCxn id="19" idx="0"/>
          </p:cNvCxnSpPr>
          <p:nvPr/>
        </p:nvCxnSpPr>
        <p:spPr>
          <a:xfrm>
            <a:off x="2859688" y="4097583"/>
            <a:ext cx="0" cy="3759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375149" y="4328841"/>
            <a:ext cx="14160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TROCKIJ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6174882" y="4328841"/>
            <a:ext cx="281671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 estendere la rivoluzione all’estero</a:t>
            </a:r>
          </a:p>
        </p:txBody>
      </p:sp>
      <p:cxnSp>
        <p:nvCxnSpPr>
          <p:cNvPr id="26" name="Connettore 2 25"/>
          <p:cNvCxnSpPr>
            <a:stCxn id="24" idx="3"/>
            <a:endCxn id="25" idx="1"/>
          </p:cNvCxnSpPr>
          <p:nvPr/>
        </p:nvCxnSpPr>
        <p:spPr>
          <a:xfrm>
            <a:off x="5791199" y="4473562"/>
            <a:ext cx="38368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4375149" y="4992853"/>
            <a:ext cx="14160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STALIN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174882" y="4899211"/>
            <a:ext cx="281671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 fermare la rivoluzione e concentrarsi sulla ricostruzione del Paese</a:t>
            </a:r>
          </a:p>
        </p:txBody>
      </p:sp>
      <p:cxnSp>
        <p:nvCxnSpPr>
          <p:cNvPr id="31" name="Connettore 2 30"/>
          <p:cNvCxnSpPr/>
          <p:nvPr/>
        </p:nvCxnSpPr>
        <p:spPr>
          <a:xfrm>
            <a:off x="5791199" y="5137574"/>
            <a:ext cx="38368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19" idx="3"/>
            <a:endCxn id="24" idx="1"/>
          </p:cNvCxnSpPr>
          <p:nvPr/>
        </p:nvCxnSpPr>
        <p:spPr>
          <a:xfrm flipV="1">
            <a:off x="3780930" y="4473562"/>
            <a:ext cx="594219" cy="3320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19" idx="3"/>
            <a:endCxn id="29" idx="1"/>
          </p:cNvCxnSpPr>
          <p:nvPr/>
        </p:nvCxnSpPr>
        <p:spPr>
          <a:xfrm>
            <a:off x="3780930" y="4805568"/>
            <a:ext cx="594219" cy="3320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1938445" y="5809787"/>
            <a:ext cx="1842485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prevalse Stalin</a:t>
            </a:r>
          </a:p>
        </p:txBody>
      </p:sp>
      <p:cxnSp>
        <p:nvCxnSpPr>
          <p:cNvPr id="39" name="Connettore 2 38"/>
          <p:cNvCxnSpPr>
            <a:stCxn id="19" idx="2"/>
            <a:endCxn id="38" idx="0"/>
          </p:cNvCxnSpPr>
          <p:nvPr/>
        </p:nvCxnSpPr>
        <p:spPr>
          <a:xfrm>
            <a:off x="2859688" y="5137574"/>
            <a:ext cx="0" cy="6722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e 41"/>
          <p:cNvSpPr>
            <a:spLocks noChangeAspect="1"/>
          </p:cNvSpPr>
          <p:nvPr/>
        </p:nvSpPr>
        <p:spPr>
          <a:xfrm>
            <a:off x="8440616" y="6145091"/>
            <a:ext cx="560510" cy="560510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CCD5F49-63FB-D2F4-23B0-905135A36A34}"/>
              </a:ext>
            </a:extLst>
          </p:cNvPr>
          <p:cNvSpPr/>
          <p:nvPr/>
        </p:nvSpPr>
        <p:spPr>
          <a:xfrm>
            <a:off x="5126801" y="404813"/>
            <a:ext cx="2524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rivoluzione in Russia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DD20508-28F8-4FBA-409B-DED701657E8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62E0D37-73CE-4674-6C5A-FFA3DFF3D57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FD28B41-1BBC-CBB9-45A4-9C8D984FB5A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A0CEC8D-036D-B694-844F-595A3AA9150D}"/>
              </a:ext>
            </a:extLst>
          </p:cNvPr>
          <p:cNvSpPr txBox="1"/>
          <p:nvPr/>
        </p:nvSpPr>
        <p:spPr>
          <a:xfrm>
            <a:off x="5974178" y="2173515"/>
            <a:ext cx="184247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1922 e il 1924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1C49A411-D5E7-454D-FB9D-7DB2F8CB08C0}"/>
              </a:ext>
            </a:extLst>
          </p:cNvPr>
          <p:cNvSpPr txBox="1"/>
          <p:nvPr/>
        </p:nvSpPr>
        <p:spPr>
          <a:xfrm>
            <a:off x="4332397" y="2425504"/>
            <a:ext cx="184248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situazione economica del Paese iniziò lentamente a migliorare</a:t>
            </a:r>
          </a:p>
        </p:txBody>
      </p:sp>
    </p:spTree>
    <p:extLst>
      <p:ext uri="{BB962C8B-B14F-4D97-AF65-F5344CB8AC3E}">
        <p14:creationId xmlns:p14="http://schemas.microsoft.com/office/powerpoint/2010/main" val="2452443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1741</TotalTime>
  <Words>885</Words>
  <Application>Microsoft Office PowerPoint</Application>
  <PresentationFormat>Presentazione su schermo (4:3)</PresentationFormat>
  <Paragraphs>169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75</cp:revision>
  <dcterms:created xsi:type="dcterms:W3CDTF">2020-02-28T09:08:26Z</dcterms:created>
  <dcterms:modified xsi:type="dcterms:W3CDTF">2026-05-19T12:26:20Z</dcterms:modified>
</cp:coreProperties>
</file>