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BD23AC-5C0C-4981-9626-17CB2648DB85}" v="8" dt="2026-05-19T12:21:58.8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13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21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9T12:22:12.721" v="120" actId="1076"/>
      <pc:docMkLst>
        <pc:docMk/>
      </pc:docMkLst>
      <pc:sldChg chg="addSp modSp mod">
        <pc:chgData name="Silvana Gallone" userId="7a5114527312c558" providerId="LiveId" clId="{D634AA42-852E-4215-B5D9-52DE406B3105}" dt="2026-05-19T12:13:58.924" v="24" actId="1076"/>
        <pc:sldMkLst>
          <pc:docMk/>
          <pc:sldMk cId="591698010" sldId="256"/>
        </pc:sldMkLst>
        <pc:spChg chg="add mod">
          <ac:chgData name="Silvana Gallone" userId="7a5114527312c558" providerId="LiveId" clId="{D634AA42-852E-4215-B5D9-52DE406B3105}" dt="2026-05-19T12:13:58.924" v="24" actId="1076"/>
          <ac:spMkLst>
            <pc:docMk/>
            <pc:sldMk cId="591698010" sldId="256"/>
            <ac:spMk id="6" creationId="{9B5C7F38-2653-F758-5573-EAE0A50FE23A}"/>
          </ac:spMkLst>
        </pc:spChg>
        <pc:picChg chg="mod">
          <ac:chgData name="Silvana Gallone" userId="7a5114527312c558" providerId="LiveId" clId="{D634AA42-852E-4215-B5D9-52DE406B3105}" dt="2026-05-19T12:13:26.578" v="1" actId="14826"/>
          <ac:picMkLst>
            <pc:docMk/>
            <pc:sldMk cId="591698010" sldId="256"/>
            <ac:picMk id="7" creationId="{22A49822-9C84-3D36-8DBF-CEC3635EE956}"/>
          </ac:picMkLst>
        </pc:picChg>
      </pc:sldChg>
      <pc:sldChg chg="addSp modSp mod">
        <pc:chgData name="Silvana Gallone" userId="7a5114527312c558" providerId="LiveId" clId="{D634AA42-852E-4215-B5D9-52DE406B3105}" dt="2026-05-19T12:15:08.693" v="52" actId="1076"/>
        <pc:sldMkLst>
          <pc:docMk/>
          <pc:sldMk cId="1580766260" sldId="263"/>
        </pc:sldMkLst>
        <pc:spChg chg="add mod">
          <ac:chgData name="Silvana Gallone" userId="7a5114527312c558" providerId="LiveId" clId="{D634AA42-852E-4215-B5D9-52DE406B3105}" dt="2026-05-19T12:15:08.693" v="52" actId="1076"/>
          <ac:spMkLst>
            <pc:docMk/>
            <pc:sldMk cId="1580766260" sldId="263"/>
            <ac:spMk id="2" creationId="{7E8E9802-B745-3DD7-0DB4-DE25F894AB21}"/>
          </ac:spMkLst>
        </pc:spChg>
      </pc:sldChg>
      <pc:sldChg chg="addSp modSp mod">
        <pc:chgData name="Silvana Gallone" userId="7a5114527312c558" providerId="LiveId" clId="{D634AA42-852E-4215-B5D9-52DE406B3105}" dt="2026-05-19T12:16:24.489" v="82" actId="1076"/>
        <pc:sldMkLst>
          <pc:docMk/>
          <pc:sldMk cId="2912743709" sldId="268"/>
        </pc:sldMkLst>
        <pc:spChg chg="add mod">
          <ac:chgData name="Silvana Gallone" userId="7a5114527312c558" providerId="LiveId" clId="{D634AA42-852E-4215-B5D9-52DE406B3105}" dt="2026-05-19T12:16:24.489" v="82" actId="1076"/>
          <ac:spMkLst>
            <pc:docMk/>
            <pc:sldMk cId="2912743709" sldId="268"/>
            <ac:spMk id="2" creationId="{691EADC4-1EF0-6974-66B8-5885A57EAB1E}"/>
          </ac:spMkLst>
        </pc:spChg>
      </pc:sldChg>
      <pc:sldChg chg="addSp modSp mod">
        <pc:chgData name="Silvana Gallone" userId="7a5114527312c558" providerId="LiveId" clId="{D634AA42-852E-4215-B5D9-52DE406B3105}" dt="2026-05-19T12:22:12.721" v="120" actId="1076"/>
        <pc:sldMkLst>
          <pc:docMk/>
          <pc:sldMk cId="3556632765" sldId="272"/>
        </pc:sldMkLst>
        <pc:spChg chg="add mod">
          <ac:chgData name="Silvana Gallone" userId="7a5114527312c558" providerId="LiveId" clId="{D634AA42-852E-4215-B5D9-52DE406B3105}" dt="2026-05-19T12:22:12.721" v="120" actId="1076"/>
          <ac:spMkLst>
            <pc:docMk/>
            <pc:sldMk cId="3556632765" sldId="272"/>
            <ac:spMk id="2" creationId="{F1152764-D124-675B-8BCD-A4976FEC607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36D2C-8EF9-D047-9303-EC8D5B5E75E9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231AD-BBFA-4E46-B1D1-E8C7C9F656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0427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E231AD-BBFA-4E46-B1D1-E8C7C9F656F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2011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072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9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970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412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1266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0555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1267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235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005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4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47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B3CF9-EECB-A24F-B0F0-815CADBA5E71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8933F-ABFC-3B45-960F-567D94419F5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596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40ED20EA-E747-2591-E9D5-3699B2D7C10C}"/>
              </a:ext>
            </a:extLst>
          </p:cNvPr>
          <p:cNvSpPr/>
          <p:nvPr/>
        </p:nvSpPr>
        <p:spPr>
          <a:xfrm>
            <a:off x="0" y="1038458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194B7EE-408A-81BC-C9F2-89A54D1A7581}"/>
              </a:ext>
            </a:extLst>
          </p:cNvPr>
          <p:cNvSpPr txBox="1"/>
          <p:nvPr/>
        </p:nvSpPr>
        <p:spPr>
          <a:xfrm>
            <a:off x="-508888" y="1260928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9489484-222E-0D9F-D859-343B98BC8A5E}"/>
              </a:ext>
            </a:extLst>
          </p:cNvPr>
          <p:cNvSpPr txBox="1"/>
          <p:nvPr/>
        </p:nvSpPr>
        <p:spPr>
          <a:xfrm>
            <a:off x="2325734" y="1903075"/>
            <a:ext cx="5862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Prima guerra mondiale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2A49822-9C84-3D36-8DBF-CEC3635EE9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586054" y="3393639"/>
            <a:ext cx="3971891" cy="297954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B5C7F38-2653-F758-5573-EAE0A50FE23A}"/>
              </a:ext>
            </a:extLst>
          </p:cNvPr>
          <p:cNvSpPr txBox="1"/>
          <p:nvPr/>
        </p:nvSpPr>
        <p:spPr>
          <a:xfrm>
            <a:off x="5069940" y="6332453"/>
            <a:ext cx="45629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dimitri.croquet</a:t>
            </a:r>
            <a:r>
              <a:rPr lang="it-IT" sz="800" dirty="0"/>
              <a:t>/Depositphotos</a:t>
            </a:r>
          </a:p>
        </p:txBody>
      </p:sp>
    </p:spTree>
    <p:extLst>
      <p:ext uri="{BB962C8B-B14F-4D97-AF65-F5344CB8AC3E}">
        <p14:creationId xmlns:p14="http://schemas.microsoft.com/office/powerpoint/2010/main" val="591698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5" name="Rettangolo 4"/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82800" y="101504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L’Europa tra 1880 e 1914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33387" y="1938059"/>
            <a:ext cx="16494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Intorno al 1910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854200" y="2140048"/>
            <a:ext cx="250464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Europa c’erano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due schieramenti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759752" y="1699696"/>
            <a:ext cx="164104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TRIPLICE INTESA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856469" y="1606054"/>
            <a:ext cx="194463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Francia, Regno Unito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Russia</a:t>
            </a: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6400800" y="1844417"/>
            <a:ext cx="4556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4759752" y="2537896"/>
            <a:ext cx="1641048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TRIPLICE ALLEANZA</a:t>
            </a:r>
          </a:p>
        </p:txBody>
      </p:sp>
      <p:cxnSp>
        <p:nvCxnSpPr>
          <p:cNvPr id="16" name="Connettore 2 15"/>
          <p:cNvCxnSpPr/>
          <p:nvPr/>
        </p:nvCxnSpPr>
        <p:spPr>
          <a:xfrm>
            <a:off x="6400800" y="2682617"/>
            <a:ext cx="4556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6856469" y="2537896"/>
            <a:ext cx="19446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Germania, Austria e Italia</a:t>
            </a:r>
          </a:p>
        </p:txBody>
      </p:sp>
      <p:cxnSp>
        <p:nvCxnSpPr>
          <p:cNvPr id="18" name="Connettore 2 17"/>
          <p:cNvCxnSpPr>
            <a:endCxn id="9" idx="1"/>
          </p:cNvCxnSpPr>
          <p:nvPr/>
        </p:nvCxnSpPr>
        <p:spPr>
          <a:xfrm flipV="1">
            <a:off x="4358848" y="1844417"/>
            <a:ext cx="400904" cy="4341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stCxn id="8" idx="3"/>
            <a:endCxn id="15" idx="1"/>
          </p:cNvCxnSpPr>
          <p:nvPr/>
        </p:nvCxnSpPr>
        <p:spPr>
          <a:xfrm>
            <a:off x="4358848" y="2284769"/>
            <a:ext cx="400904" cy="4914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1854200" y="3171587"/>
            <a:ext cx="250464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tra le potenze europee c’erano forti tensioni</a:t>
            </a:r>
          </a:p>
        </p:txBody>
      </p:sp>
      <p:cxnSp>
        <p:nvCxnSpPr>
          <p:cNvPr id="25" name="Connettore 2 24"/>
          <p:cNvCxnSpPr>
            <a:stCxn id="8" idx="2"/>
            <a:endCxn id="24" idx="0"/>
          </p:cNvCxnSpPr>
          <p:nvPr/>
        </p:nvCxnSpPr>
        <p:spPr>
          <a:xfrm>
            <a:off x="3106524" y="2429489"/>
            <a:ext cx="0" cy="7420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854200" y="4057748"/>
            <a:ext cx="250464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soprattutto tra Francia e Germania</a:t>
            </a:r>
          </a:p>
        </p:txBody>
      </p:sp>
      <p:cxnSp>
        <p:nvCxnSpPr>
          <p:cNvPr id="29" name="Connettore 2 28"/>
          <p:cNvCxnSpPr>
            <a:stCxn id="24" idx="2"/>
            <a:endCxn id="28" idx="0"/>
          </p:cNvCxnSpPr>
          <p:nvPr/>
        </p:nvCxnSpPr>
        <p:spPr>
          <a:xfrm>
            <a:off x="3106524" y="3648313"/>
            <a:ext cx="0" cy="4094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8" idx="3"/>
          </p:cNvCxnSpPr>
          <p:nvPr/>
        </p:nvCxnSpPr>
        <p:spPr>
          <a:xfrm>
            <a:off x="4358848" y="4202469"/>
            <a:ext cx="40090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4759752" y="4065427"/>
            <a:ext cx="250464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Francia voleva la rivincita (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revanscismo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) sulla Germania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4759752" y="4921348"/>
            <a:ext cx="250464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voleva riottenere l’Alsazia e la Lorena, perse nel 1870</a:t>
            </a:r>
          </a:p>
        </p:txBody>
      </p:sp>
      <p:cxnSp>
        <p:nvCxnSpPr>
          <p:cNvPr id="37" name="Connettore 2 36"/>
          <p:cNvCxnSpPr>
            <a:stCxn id="35" idx="2"/>
            <a:endCxn id="36" idx="0"/>
          </p:cNvCxnSpPr>
          <p:nvPr/>
        </p:nvCxnSpPr>
        <p:spPr>
          <a:xfrm>
            <a:off x="6012076" y="4542153"/>
            <a:ext cx="0" cy="3791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e 4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8923F94-BE46-9251-C858-EE01A856D6F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EF20ECF-F934-BCC3-9D27-C5DD60EF6CD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</p:spTree>
    <p:extLst>
      <p:ext uri="{BB962C8B-B14F-4D97-AF65-F5344CB8AC3E}">
        <p14:creationId xmlns:p14="http://schemas.microsoft.com/office/powerpoint/2010/main" val="349548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68287" y="1049059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1870 e il 1910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070100" y="1244857"/>
            <a:ext cx="22860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Europa emersero due teorie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724400" y="1151215"/>
            <a:ext cx="29432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entrambe in contrasto con le idee di libertà, giustizia sociale e democrazia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4356100" y="1389578"/>
            <a:ext cx="3683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733800" y="1844416"/>
            <a:ext cx="164104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NAZIONALISMO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118100" y="2256115"/>
            <a:ext cx="312419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esaltava la forza della nazione e dell’individuo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118100" y="2652712"/>
            <a:ext cx="2082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rifiutava l’uguaglianza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118100" y="3014106"/>
            <a:ext cx="2082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glorificava la guerra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118100" y="3395540"/>
            <a:ext cx="2413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come modello il “singolo” che si “elevava sul gregge”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118100" y="3983315"/>
            <a:ext cx="37719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sosteneva il diritto di una nazione di allargare i suoi confini, conquistare territori, e sottomettere altri popoli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5118100" y="4554815"/>
            <a:ext cx="37719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dava un valore sacro a concetti di Stato, nazione e patria  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733800" y="5087658"/>
            <a:ext cx="164104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RAZZISMO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5645150" y="4994016"/>
            <a:ext cx="25971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affermava che esistevano popoli e razze superiori agli altri</a:t>
            </a:r>
          </a:p>
        </p:txBody>
      </p:sp>
      <p:cxnSp>
        <p:nvCxnSpPr>
          <p:cNvPr id="22" name="Connettore 2 21"/>
          <p:cNvCxnSpPr>
            <a:stCxn id="20" idx="3"/>
            <a:endCxn id="21" idx="1"/>
          </p:cNvCxnSpPr>
          <p:nvPr/>
        </p:nvCxnSpPr>
        <p:spPr>
          <a:xfrm>
            <a:off x="5374848" y="5232379"/>
            <a:ext cx="2703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5645150" y="5724742"/>
            <a:ext cx="2597142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pensava che i popoli nordici avessero le migliori doti fisiche e spirituali</a:t>
            </a:r>
          </a:p>
        </p:txBody>
      </p:sp>
      <p:cxnSp>
        <p:nvCxnSpPr>
          <p:cNvPr id="29" name="Connettore 2 28"/>
          <p:cNvCxnSpPr>
            <a:cxnSpLocks/>
            <a:stCxn id="21" idx="2"/>
            <a:endCxn id="28" idx="0"/>
          </p:cNvCxnSpPr>
          <p:nvPr/>
        </p:nvCxnSpPr>
        <p:spPr>
          <a:xfrm flipH="1">
            <a:off x="6943721" y="5470742"/>
            <a:ext cx="4" cy="2540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e 3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35" name="Connettore 1 34"/>
          <p:cNvCxnSpPr>
            <a:stCxn id="7" idx="2"/>
          </p:cNvCxnSpPr>
          <p:nvPr/>
        </p:nvCxnSpPr>
        <p:spPr>
          <a:xfrm>
            <a:off x="3213100" y="1534298"/>
            <a:ext cx="0" cy="369808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>
            <a:endCxn id="20" idx="1"/>
          </p:cNvCxnSpPr>
          <p:nvPr/>
        </p:nvCxnSpPr>
        <p:spPr>
          <a:xfrm>
            <a:off x="3213100" y="5232379"/>
            <a:ext cx="5207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12" idx="1"/>
          </p:cNvCxnSpPr>
          <p:nvPr/>
        </p:nvCxnSpPr>
        <p:spPr>
          <a:xfrm>
            <a:off x="3213100" y="1981200"/>
            <a:ext cx="520700" cy="79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1 44"/>
          <p:cNvCxnSpPr>
            <a:stCxn id="12" idx="2"/>
          </p:cNvCxnSpPr>
          <p:nvPr/>
        </p:nvCxnSpPr>
        <p:spPr>
          <a:xfrm>
            <a:off x="4554324" y="2133857"/>
            <a:ext cx="0" cy="256514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endCxn id="18" idx="1"/>
          </p:cNvCxnSpPr>
          <p:nvPr/>
        </p:nvCxnSpPr>
        <p:spPr>
          <a:xfrm>
            <a:off x="4554324" y="4699001"/>
            <a:ext cx="563776" cy="5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/>
          <p:nvPr/>
        </p:nvCxnSpPr>
        <p:spPr>
          <a:xfrm>
            <a:off x="4554324" y="4241801"/>
            <a:ext cx="563776" cy="5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/>
          <p:nvPr/>
        </p:nvCxnSpPr>
        <p:spPr>
          <a:xfrm>
            <a:off x="4554324" y="3632201"/>
            <a:ext cx="563776" cy="5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/>
          <p:nvPr/>
        </p:nvCxnSpPr>
        <p:spPr>
          <a:xfrm>
            <a:off x="4554324" y="3162301"/>
            <a:ext cx="563776" cy="5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/>
          <p:nvPr/>
        </p:nvCxnSpPr>
        <p:spPr>
          <a:xfrm>
            <a:off x="4554324" y="2806701"/>
            <a:ext cx="563776" cy="5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/>
          <p:nvPr/>
        </p:nvCxnSpPr>
        <p:spPr>
          <a:xfrm>
            <a:off x="4554324" y="2413001"/>
            <a:ext cx="563776" cy="5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69A289C1-790E-2EFF-43B0-820F5DAA2E51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3A2FE9C-13F1-5754-7DE0-806544CDBC3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E16ED30-2AE2-5269-77AD-E6A5D432516C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D186146B-DD9F-EE05-56D4-C2FFFA6FA7C5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cxnSp>
        <p:nvCxnSpPr>
          <p:cNvPr id="27" name="Connettore 2 21">
            <a:extLst>
              <a:ext uri="{FF2B5EF4-FFF2-40B4-BE49-F238E27FC236}">
                <a16:creationId xmlns:a16="http://schemas.microsoft.com/office/drawing/2014/main" id="{4E4E6F52-BB8F-49A5-208D-94A6361B4982}"/>
              </a:ext>
            </a:extLst>
          </p:cNvPr>
          <p:cNvCxnSpPr>
            <a:cxnSpLocks/>
            <a:stCxn id="28" idx="1"/>
            <a:endCxn id="34" idx="3"/>
          </p:cNvCxnSpPr>
          <p:nvPr/>
        </p:nvCxnSpPr>
        <p:spPr>
          <a:xfrm flipH="1">
            <a:off x="5358546" y="6056748"/>
            <a:ext cx="286604" cy="54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7F497F07-0788-B5FE-4690-505E73B49034}"/>
              </a:ext>
            </a:extLst>
          </p:cNvPr>
          <p:cNvSpPr txBox="1"/>
          <p:nvPr/>
        </p:nvSpPr>
        <p:spPr>
          <a:xfrm>
            <a:off x="3390046" y="5730153"/>
            <a:ext cx="19685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spesso nasceva un’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ostilità verso specifiche etnie e minoranze</a:t>
            </a:r>
          </a:p>
        </p:txBody>
      </p:sp>
    </p:spTree>
    <p:extLst>
      <p:ext uri="{BB962C8B-B14F-4D97-AF65-F5344CB8AC3E}">
        <p14:creationId xmlns:p14="http://schemas.microsoft.com/office/powerpoint/2010/main" val="208085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01799" y="1015048"/>
            <a:ext cx="6083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L’inizio della 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68287" y="1595159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28 giugno 1914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043169" y="1790957"/>
            <a:ext cx="19446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Sarajevo, in Bosnia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379969" y="1697315"/>
            <a:ext cx="1944631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 assassinato l’arciduca Francesco Ferdinando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6695309" y="1790957"/>
            <a:ext cx="19446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erede al trono d’Austria</a:t>
            </a: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>
            <a:off x="3987800" y="1935678"/>
            <a:ext cx="3921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3"/>
            <a:endCxn id="10" idx="1"/>
          </p:cNvCxnSpPr>
          <p:nvPr/>
        </p:nvCxnSpPr>
        <p:spPr>
          <a:xfrm>
            <a:off x="6324600" y="1935678"/>
            <a:ext cx="37070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998530" y="2431037"/>
            <a:ext cx="2707509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l’Austria inviò alla Serbia un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ultimatum</a:t>
            </a:r>
            <a:r>
              <a:rPr lang="it-IT" sz="1100" b="1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con condizioni durissime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4368035" y="3150174"/>
            <a:ext cx="19685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Serbia lo rifiutò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6707244" y="3150174"/>
            <a:ext cx="19446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protetta dalla Russia</a:t>
            </a:r>
          </a:p>
        </p:txBody>
      </p:sp>
      <p:cxnSp>
        <p:nvCxnSpPr>
          <p:cNvPr id="20" name="Connettore 2 19"/>
          <p:cNvCxnSpPr>
            <a:stCxn id="9" idx="2"/>
            <a:endCxn id="17" idx="0"/>
          </p:cNvCxnSpPr>
          <p:nvPr/>
        </p:nvCxnSpPr>
        <p:spPr>
          <a:xfrm>
            <a:off x="5352285" y="2174041"/>
            <a:ext cx="0" cy="2569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stCxn id="17" idx="2"/>
            <a:endCxn id="18" idx="0"/>
          </p:cNvCxnSpPr>
          <p:nvPr/>
        </p:nvCxnSpPr>
        <p:spPr>
          <a:xfrm>
            <a:off x="5352285" y="2907763"/>
            <a:ext cx="0" cy="2424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stCxn id="18" idx="3"/>
            <a:endCxn id="19" idx="1"/>
          </p:cNvCxnSpPr>
          <p:nvPr/>
        </p:nvCxnSpPr>
        <p:spPr>
          <a:xfrm>
            <a:off x="6336535" y="3294895"/>
            <a:ext cx="37070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2419224" y="3448604"/>
            <a:ext cx="177355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28 luglio 1914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3987800" y="3710304"/>
            <a:ext cx="271823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l’Austria dichiarò guerra alla Serbia</a:t>
            </a:r>
          </a:p>
        </p:txBody>
      </p:sp>
      <p:cxnSp>
        <p:nvCxnSpPr>
          <p:cNvPr id="32" name="Connettore 2 31"/>
          <p:cNvCxnSpPr>
            <a:cxnSpLocks/>
            <a:stCxn id="18" idx="2"/>
          </p:cNvCxnSpPr>
          <p:nvPr/>
        </p:nvCxnSpPr>
        <p:spPr>
          <a:xfrm flipH="1">
            <a:off x="5346920" y="3439615"/>
            <a:ext cx="5365" cy="2605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2410333" y="4087372"/>
            <a:ext cx="177355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30 luglio 1914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3988370" y="4342764"/>
            <a:ext cx="2718239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Russia dichiarò guerra all’Austria</a:t>
            </a:r>
          </a:p>
        </p:txBody>
      </p:sp>
      <p:cxnSp>
        <p:nvCxnSpPr>
          <p:cNvPr id="37" name="Connettore 2 36"/>
          <p:cNvCxnSpPr>
            <a:cxnSpLocks/>
            <a:stCxn id="31" idx="2"/>
            <a:endCxn id="36" idx="0"/>
          </p:cNvCxnSpPr>
          <p:nvPr/>
        </p:nvCxnSpPr>
        <p:spPr>
          <a:xfrm>
            <a:off x="5346920" y="3999745"/>
            <a:ext cx="570" cy="3430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4357875" y="5217337"/>
            <a:ext cx="1968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scesero in campo anche le altre potenze europee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6543040" y="4740610"/>
            <a:ext cx="24638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Germania al fianco dell’Austria, cui era legata dalla Triplice Alleanza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6543040" y="5549342"/>
            <a:ext cx="24638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Francia e Regno Unito al fianco della Russia, unite nella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Triplice Intesa</a:t>
            </a:r>
          </a:p>
        </p:txBody>
      </p:sp>
      <p:cxnSp>
        <p:nvCxnSpPr>
          <p:cNvPr id="52" name="Connettore 2 51"/>
          <p:cNvCxnSpPr>
            <a:stCxn id="41" idx="3"/>
            <a:endCxn id="42" idx="1"/>
          </p:cNvCxnSpPr>
          <p:nvPr/>
        </p:nvCxnSpPr>
        <p:spPr>
          <a:xfrm flipV="1">
            <a:off x="6326375" y="5072616"/>
            <a:ext cx="216665" cy="38308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54"/>
          <p:cNvCxnSpPr>
            <a:stCxn id="41" idx="3"/>
            <a:endCxn id="43" idx="1"/>
          </p:cNvCxnSpPr>
          <p:nvPr/>
        </p:nvCxnSpPr>
        <p:spPr>
          <a:xfrm>
            <a:off x="6326375" y="5455700"/>
            <a:ext cx="216665" cy="4256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cxnSpLocks/>
            <a:stCxn id="36" idx="2"/>
            <a:endCxn id="41" idx="0"/>
          </p:cNvCxnSpPr>
          <p:nvPr/>
        </p:nvCxnSpPr>
        <p:spPr>
          <a:xfrm flipH="1">
            <a:off x="5342125" y="4632205"/>
            <a:ext cx="5365" cy="58513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68701761-27BF-7977-2E38-70526F68B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4" y="4464196"/>
            <a:ext cx="3154016" cy="2348182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54CDB9AA-FC64-DADF-6544-C730DC837B75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9354DC2-E3A6-0E4A-B8F8-4F5003B65B0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ACD5709-1006-98EE-2CC7-62ED4FFC518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C76B563-C129-7CC2-B437-B5923A78441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A3A642E0-633C-E06E-131A-ABE03A16323F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51931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068320" y="2262091"/>
            <a:ext cx="18186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due coalizioni erano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equilibrio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870444" y="1353485"/>
            <a:ext cx="283667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coalizione ANGLO-FRANCO-RUSSA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aveva il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predominio sui mari</a:t>
            </a:r>
            <a:endParaRPr lang="it-IT" sz="11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870444" y="2076253"/>
            <a:ext cx="283667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avrebbero potuto tagliare i rifornimenti al nemico in caso di guerra lunga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2"/>
            <a:endCxn id="8" idx="0"/>
          </p:cNvCxnSpPr>
          <p:nvPr/>
        </p:nvCxnSpPr>
        <p:spPr>
          <a:xfrm>
            <a:off x="7288782" y="1830211"/>
            <a:ext cx="0" cy="24604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870445" y="3215458"/>
            <a:ext cx="283667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coalizione TEDESCO-AUSTRIACA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aveva il predominio su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terra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870444" y="3942692"/>
            <a:ext cx="283667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vantaggio in caso di una guerra rapida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cxnSpLocks/>
            <a:stCxn id="13" idx="2"/>
            <a:endCxn id="14" idx="0"/>
          </p:cNvCxnSpPr>
          <p:nvPr/>
        </p:nvCxnSpPr>
        <p:spPr>
          <a:xfrm flipH="1">
            <a:off x="7288782" y="3692184"/>
            <a:ext cx="1" cy="2505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  <a:stCxn id="6" idx="3"/>
            <a:endCxn id="7" idx="1"/>
          </p:cNvCxnSpPr>
          <p:nvPr/>
        </p:nvCxnSpPr>
        <p:spPr>
          <a:xfrm flipV="1">
            <a:off x="4886960" y="1591848"/>
            <a:ext cx="983484" cy="9086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stCxn id="6" idx="3"/>
            <a:endCxn id="13" idx="1"/>
          </p:cNvCxnSpPr>
          <p:nvPr/>
        </p:nvCxnSpPr>
        <p:spPr>
          <a:xfrm>
            <a:off x="4886960" y="2500454"/>
            <a:ext cx="983485" cy="9533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D2613ADB-9231-5EEA-0D04-F46A14A69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3" y="3126435"/>
            <a:ext cx="4782217" cy="3734321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9689B3E-7385-29D9-5D92-130322F50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679" y="3126435"/>
            <a:ext cx="1038590" cy="778943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F90CE6A2-E352-F353-872D-E8D974449879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025B059-14FB-F39E-1033-71FAA4F1C11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FFA920A-83F2-29FC-345F-1A9CC3E4699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B2A00D6-92DE-D2E2-BC4E-EEB2ECF8C72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1EC225DC-4CC3-3F94-7FB8-D75078906BBC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E6AF8E5-5CA7-24E5-E25A-A32D24AC610B}"/>
              </a:ext>
            </a:extLst>
          </p:cNvPr>
          <p:cNvSpPr txBox="1"/>
          <p:nvPr/>
        </p:nvSpPr>
        <p:spPr>
          <a:xfrm>
            <a:off x="-126985" y="2848349"/>
            <a:ext cx="3027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Gli schieramenti all’inizio della guerra</a:t>
            </a:r>
            <a:endParaRPr lang="it-IT" sz="135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90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01799" y="1015048"/>
            <a:ext cx="6083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Cinque anni di guerra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69900" y="1638300"/>
            <a:ext cx="1761358" cy="759457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rgbClr val="FF0000"/>
                </a:solidFill>
              </a:rPr>
              <a:t>1914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180333" y="3061769"/>
            <a:ext cx="10429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ovest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560580" y="2397757"/>
            <a:ext cx="194463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invase il Belgio (neutrale) per penetrare in Francia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868153" y="2397757"/>
            <a:ext cx="194463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forze francesi fermarono l’avanzata tedesca sulla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MARNA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2560580" y="3463488"/>
            <a:ext cx="245821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flotta inglese impose 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blocco navale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Germania</a:t>
            </a:r>
          </a:p>
        </p:txBody>
      </p:sp>
      <p:cxnSp>
        <p:nvCxnSpPr>
          <p:cNvPr id="12" name="Connettore 2 11"/>
          <p:cNvCxnSpPr>
            <a:stCxn id="8" idx="3"/>
            <a:endCxn id="9" idx="1"/>
          </p:cNvCxnSpPr>
          <p:nvPr/>
        </p:nvCxnSpPr>
        <p:spPr>
          <a:xfrm flipV="1">
            <a:off x="2223264" y="2729763"/>
            <a:ext cx="337316" cy="4767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>
            <a:stCxn id="8" idx="3"/>
            <a:endCxn id="11" idx="1"/>
          </p:cNvCxnSpPr>
          <p:nvPr/>
        </p:nvCxnSpPr>
        <p:spPr>
          <a:xfrm>
            <a:off x="2223264" y="3206490"/>
            <a:ext cx="337316" cy="4953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9" idx="3"/>
            <a:endCxn id="10" idx="1"/>
          </p:cNvCxnSpPr>
          <p:nvPr/>
        </p:nvCxnSpPr>
        <p:spPr>
          <a:xfrm>
            <a:off x="4505211" y="2729763"/>
            <a:ext cx="36294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1188327" y="4280969"/>
            <a:ext cx="104293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est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568574" y="4187327"/>
            <a:ext cx="154381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Russia attaccò la Germania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876147" y="4086857"/>
            <a:ext cx="194463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respinta nelle battaglie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TANNENBERG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dei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LAGHI MASURI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stCxn id="22" idx="3"/>
            <a:endCxn id="23" idx="1"/>
          </p:cNvCxnSpPr>
          <p:nvPr/>
        </p:nvCxnSpPr>
        <p:spPr>
          <a:xfrm>
            <a:off x="2231258" y="4425690"/>
            <a:ext cx="33731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stCxn id="23" idx="3"/>
            <a:endCxn id="24" idx="1"/>
          </p:cNvCxnSpPr>
          <p:nvPr/>
        </p:nvCxnSpPr>
        <p:spPr>
          <a:xfrm flipV="1">
            <a:off x="4112390" y="4418863"/>
            <a:ext cx="763757" cy="68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>
            <a:stCxn id="10" idx="3"/>
          </p:cNvCxnSpPr>
          <p:nvPr/>
        </p:nvCxnSpPr>
        <p:spPr>
          <a:xfrm>
            <a:off x="6812784" y="2729763"/>
            <a:ext cx="326912" cy="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>
            <a:stCxn id="24" idx="3"/>
          </p:cNvCxnSpPr>
          <p:nvPr/>
        </p:nvCxnSpPr>
        <p:spPr>
          <a:xfrm>
            <a:off x="6820778" y="4418863"/>
            <a:ext cx="318918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/>
          <p:cNvCxnSpPr/>
          <p:nvPr/>
        </p:nvCxnSpPr>
        <p:spPr>
          <a:xfrm>
            <a:off x="7139696" y="2729763"/>
            <a:ext cx="0" cy="1695927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7349358" y="3204684"/>
            <a:ext cx="1543816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LAMPO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trasformò in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GUERRA DI POSIZIONE</a:t>
            </a:r>
          </a:p>
        </p:txBody>
      </p:sp>
      <p:cxnSp>
        <p:nvCxnSpPr>
          <p:cNvPr id="46" name="Connettore 2 45"/>
          <p:cNvCxnSpPr>
            <a:endCxn id="43" idx="1"/>
          </p:cNvCxnSpPr>
          <p:nvPr/>
        </p:nvCxnSpPr>
        <p:spPr>
          <a:xfrm>
            <a:off x="7139697" y="3630333"/>
            <a:ext cx="20966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7349358" y="4400468"/>
            <a:ext cx="154381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combattuta nelle TRINCEE</a:t>
            </a:r>
          </a:p>
        </p:txBody>
      </p:sp>
      <p:cxnSp>
        <p:nvCxnSpPr>
          <p:cNvPr id="52" name="Connettore 2 51"/>
          <p:cNvCxnSpPr>
            <a:cxnSpLocks/>
            <a:stCxn id="43" idx="2"/>
            <a:endCxn id="51" idx="0"/>
          </p:cNvCxnSpPr>
          <p:nvPr/>
        </p:nvCxnSpPr>
        <p:spPr>
          <a:xfrm>
            <a:off x="8121266" y="4055981"/>
            <a:ext cx="0" cy="3444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7292078" y="5204457"/>
            <a:ext cx="165494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avrebbe vinto chi fosse riuscito a resistere più a lungo</a:t>
            </a:r>
          </a:p>
        </p:txBody>
      </p:sp>
      <p:cxnSp>
        <p:nvCxnSpPr>
          <p:cNvPr id="56" name="Connettore 2 55"/>
          <p:cNvCxnSpPr>
            <a:cxnSpLocks/>
            <a:stCxn id="51" idx="2"/>
            <a:endCxn id="55" idx="0"/>
          </p:cNvCxnSpPr>
          <p:nvPr/>
        </p:nvCxnSpPr>
        <p:spPr>
          <a:xfrm flipH="1">
            <a:off x="8119549" y="4877194"/>
            <a:ext cx="1717" cy="3272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ttangolo 12">
            <a:extLst>
              <a:ext uri="{FF2B5EF4-FFF2-40B4-BE49-F238E27FC236}">
                <a16:creationId xmlns:a16="http://schemas.microsoft.com/office/drawing/2014/main" id="{FBCD500B-FA0C-649E-5146-678ED38B1C91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E1777B1-AA6F-32AF-7306-2DBF3DBA627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6EBF38B-77D9-155B-EE5B-2B404502282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E17C96F-C31C-6831-11A7-996A1EFBB7D0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3CB27D48-9677-78F6-D388-126A88A446E0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700094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558033" y="1751010"/>
            <a:ext cx="172796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conflitto si allargò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586858" y="1274284"/>
            <a:ext cx="154381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il GIAPPONE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634732" y="1274284"/>
            <a:ext cx="396316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entrò in guerra accanto a Francia, Russia e Regno Unito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2586858" y="2059144"/>
            <a:ext cx="154381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TURCHIA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 la BULGARIA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634732" y="2150584"/>
            <a:ext cx="396316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schierarono con Austria e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6" idx="3"/>
            <a:endCxn id="8" idx="1"/>
          </p:cNvCxnSpPr>
          <p:nvPr/>
        </p:nvCxnSpPr>
        <p:spPr>
          <a:xfrm flipV="1">
            <a:off x="2286000" y="1419005"/>
            <a:ext cx="300858" cy="47672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6" idx="3"/>
            <a:endCxn id="10" idx="1"/>
          </p:cNvCxnSpPr>
          <p:nvPr/>
        </p:nvCxnSpPr>
        <p:spPr>
          <a:xfrm>
            <a:off x="2286000" y="1895731"/>
            <a:ext cx="300858" cy="4017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8" idx="3"/>
            <a:endCxn id="9" idx="1"/>
          </p:cNvCxnSpPr>
          <p:nvPr/>
        </p:nvCxnSpPr>
        <p:spPr>
          <a:xfrm>
            <a:off x="4130674" y="1419005"/>
            <a:ext cx="50405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10" idx="3"/>
            <a:endCxn id="11" idx="1"/>
          </p:cNvCxnSpPr>
          <p:nvPr/>
        </p:nvCxnSpPr>
        <p:spPr>
          <a:xfrm flipV="1">
            <a:off x="4130674" y="2295305"/>
            <a:ext cx="504058" cy="22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268287" y="3088599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3 agosto 1914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2018535" y="3294538"/>
            <a:ext cx="19685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si era dichiarata NEUTRALE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469632" y="3200895"/>
            <a:ext cx="396316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Triplice Alleanza aveva un carattere solo difensivo e, poiché era stata l’Austria a dichiarare guerra alla Serbia,  non era vincolante per l’Italia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>
            <a:stCxn id="26" idx="3"/>
            <a:endCxn id="27" idx="1"/>
          </p:cNvCxnSpPr>
          <p:nvPr/>
        </p:nvCxnSpPr>
        <p:spPr>
          <a:xfrm>
            <a:off x="3987035" y="3532901"/>
            <a:ext cx="4825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/>
          <p:cNvSpPr txBox="1"/>
          <p:nvPr/>
        </p:nvSpPr>
        <p:spPr>
          <a:xfrm>
            <a:off x="2005451" y="4470895"/>
            <a:ext cx="1981584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l’opinione pubblica italiana era contraria all’entrata in guerra accanto ad Austria e Germania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26" idx="2"/>
            <a:endCxn id="32" idx="0"/>
          </p:cNvCxnSpPr>
          <p:nvPr/>
        </p:nvCxnSpPr>
        <p:spPr>
          <a:xfrm flipH="1">
            <a:off x="2996243" y="3771264"/>
            <a:ext cx="6542" cy="6996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stCxn id="32" idx="3"/>
          </p:cNvCxnSpPr>
          <p:nvPr/>
        </p:nvCxnSpPr>
        <p:spPr>
          <a:xfrm>
            <a:off x="3987035" y="4896544"/>
            <a:ext cx="4825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4469632" y="4564538"/>
            <a:ext cx="1981584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chemeClr val="bg1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 i 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TERRITORI IRREDENTI </a:t>
            </a:r>
            <a:r>
              <a:rPr lang="it-IT" sz="1100" dirty="0">
                <a:solidFill>
                  <a:schemeClr val="bg1"/>
                </a:solidFill>
                <a:latin typeface="Arial"/>
                <a:cs typeface="Arial"/>
              </a:rPr>
              <a:t>erano ancora in mano austriaca</a:t>
            </a: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542272" y="4658181"/>
            <a:ext cx="198158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parte del Veneto, Gorizia, Trento e Trieste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C3989EC-36D3-1CC1-9D96-67AB3CE4C6D0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9DBDBB2-7D2B-E6E0-084E-7FDB5DA90F4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49EC0CA-F9DB-4147-0075-B809DBB1907D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22A6DA9-A09D-6A63-EC43-B4AE3770B82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BEDB2A4D-8A8E-3196-360B-C160D6BD7093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210018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69900" y="949502"/>
            <a:ext cx="1761358" cy="759457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rgbClr val="FF0000"/>
                </a:solidFill>
              </a:rPr>
              <a:t>1915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54815" y="2419218"/>
            <a:ext cx="172796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L’opinione pubblica italiana era divisa in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051173" y="1670000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NEUTRALISTI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781548" y="1670000"/>
            <a:ext cx="421716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convinti che l’Italia non fosse pronta per entrare in guerra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414016" y="2146726"/>
            <a:ext cx="1066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socialisti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414016" y="2606503"/>
            <a:ext cx="1066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liberali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414015" y="3048344"/>
            <a:ext cx="1066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cattolici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1 13"/>
          <p:cNvCxnSpPr>
            <a:stCxn id="8" idx="2"/>
          </p:cNvCxnSpPr>
          <p:nvPr/>
        </p:nvCxnSpPr>
        <p:spPr>
          <a:xfrm>
            <a:off x="3732594" y="1959441"/>
            <a:ext cx="0" cy="123349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endCxn id="12" idx="1"/>
          </p:cNvCxnSpPr>
          <p:nvPr/>
        </p:nvCxnSpPr>
        <p:spPr>
          <a:xfrm>
            <a:off x="3732594" y="31929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3732595" y="27611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3732594" y="22912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8" idx="3"/>
            <a:endCxn id="9" idx="1"/>
          </p:cNvCxnSpPr>
          <p:nvPr/>
        </p:nvCxnSpPr>
        <p:spPr>
          <a:xfrm>
            <a:off x="4414015" y="1814721"/>
            <a:ext cx="3675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3061334" y="3521660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INTERVENTISTI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4781548" y="3511500"/>
            <a:ext cx="168986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favorevoli alla guerra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/>
          <p:nvPr/>
        </p:nvCxnSpPr>
        <p:spPr>
          <a:xfrm>
            <a:off x="4439415" y="3668921"/>
            <a:ext cx="3675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4414015" y="3962826"/>
            <a:ext cx="1066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nazionalisti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4414014" y="4369226"/>
            <a:ext cx="156005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socialisti irredentisti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4414015" y="4778203"/>
            <a:ext cx="1943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industria degli armamenti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4414015" y="5182026"/>
            <a:ext cx="1066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4414015" y="5613826"/>
            <a:ext cx="1943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alti comandi militari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1 35"/>
          <p:cNvCxnSpPr>
            <a:stCxn id="28" idx="2"/>
          </p:cNvCxnSpPr>
          <p:nvPr/>
        </p:nvCxnSpPr>
        <p:spPr>
          <a:xfrm>
            <a:off x="3742755" y="3811101"/>
            <a:ext cx="0" cy="194469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3757994" y="41200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3757994" y="45137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/>
          <p:nvPr/>
        </p:nvCxnSpPr>
        <p:spPr>
          <a:xfrm>
            <a:off x="3732594" y="49328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/>
          <p:nvPr/>
        </p:nvCxnSpPr>
        <p:spPr>
          <a:xfrm>
            <a:off x="3732594" y="5326531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/>
          <p:cNvCxnSpPr/>
          <p:nvPr/>
        </p:nvCxnSpPr>
        <p:spPr>
          <a:xfrm>
            <a:off x="3732595" y="5763485"/>
            <a:ext cx="681421" cy="13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7" idx="3"/>
            <a:endCxn id="28" idx="1"/>
          </p:cNvCxnSpPr>
          <p:nvPr/>
        </p:nvCxnSpPr>
        <p:spPr>
          <a:xfrm>
            <a:off x="2382782" y="2657581"/>
            <a:ext cx="678552" cy="10088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7" idx="3"/>
            <a:endCxn id="8" idx="1"/>
          </p:cNvCxnSpPr>
          <p:nvPr/>
        </p:nvCxnSpPr>
        <p:spPr>
          <a:xfrm flipV="1">
            <a:off x="2382782" y="1814721"/>
            <a:ext cx="668391" cy="8428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Immagine 14">
            <a:extLst>
              <a:ext uri="{FF2B5EF4-FFF2-40B4-BE49-F238E27FC236}">
                <a16:creationId xmlns:a16="http://schemas.microsoft.com/office/drawing/2014/main" id="{DC796906-C5C4-04E8-6A15-F50D33574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" y="3268552"/>
            <a:ext cx="2705251" cy="3589447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4CE5F61E-07D8-2BD4-B92A-635A1677C55D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351F712-27E4-80E7-9ED6-07AAA759B3B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E4DE844-3E0C-2BAE-18EE-4E6A342ED3E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3A04AB6-E151-3139-EB5E-756427F26AC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0" name="Ovale 19">
            <a:extLst>
              <a:ext uri="{FF2B5EF4-FFF2-40B4-BE49-F238E27FC236}">
                <a16:creationId xmlns:a16="http://schemas.microsoft.com/office/drawing/2014/main" id="{44DADDCE-6683-CC2F-6009-4C5CA2A62B70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E8E9802-B745-3DD7-0DB4-DE25F894AB21}"/>
              </a:ext>
            </a:extLst>
          </p:cNvPr>
          <p:cNvSpPr txBox="1"/>
          <p:nvPr/>
        </p:nvSpPr>
        <p:spPr>
          <a:xfrm>
            <a:off x="2631913" y="6667002"/>
            <a:ext cx="25621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580766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77045" y="1174845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aprile</a:t>
            </a:r>
            <a:r>
              <a:rPr lang="it-IT" dirty="0"/>
              <a:t> </a:t>
            </a:r>
            <a:r>
              <a:rPr lang="it-IT" b="1" dirty="0"/>
              <a:t>1915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955034" y="1374352"/>
            <a:ext cx="19685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firmò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PATTO DI LONDRA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203702" y="1280709"/>
            <a:ext cx="2222498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entro un mese sarebbe entrata in guerra al fianco di Francia, Russia e Regno Unito</a:t>
            </a:r>
          </a:p>
        </p:txBody>
      </p:sp>
      <p:cxnSp>
        <p:nvCxnSpPr>
          <p:cNvPr id="9" name="Connettore 2 8"/>
          <p:cNvCxnSpPr>
            <a:stCxn id="3" idx="3"/>
            <a:endCxn id="4" idx="1"/>
          </p:cNvCxnSpPr>
          <p:nvPr/>
        </p:nvCxnSpPr>
        <p:spPr>
          <a:xfrm>
            <a:off x="3923534" y="1612715"/>
            <a:ext cx="2801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6699248" y="1374352"/>
            <a:ext cx="168986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caso di vittoria avrebbe ottenuto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/>
          <p:nvPr/>
        </p:nvCxnSpPr>
        <p:spPr>
          <a:xfrm>
            <a:off x="6426200" y="1612715"/>
            <a:ext cx="2801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7667625" y="2045219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Trentino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7667625" y="2434120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Alto Adige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7667625" y="2832619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Venezia Giulia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7667625" y="3213619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Trieste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7667625" y="3620019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Istria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7667625" y="4013719"/>
            <a:ext cx="13628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Dalmazia</a:t>
            </a:r>
          </a:p>
        </p:txBody>
      </p:sp>
      <p:cxnSp>
        <p:nvCxnSpPr>
          <p:cNvPr id="21" name="Connettore 1 20"/>
          <p:cNvCxnSpPr/>
          <p:nvPr/>
        </p:nvCxnSpPr>
        <p:spPr>
          <a:xfrm flipH="1">
            <a:off x="7096125" y="1851078"/>
            <a:ext cx="1" cy="230182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endCxn id="20" idx="1"/>
          </p:cNvCxnSpPr>
          <p:nvPr/>
        </p:nvCxnSpPr>
        <p:spPr>
          <a:xfrm>
            <a:off x="7096126" y="4152901"/>
            <a:ext cx="571499" cy="55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endCxn id="15" idx="1"/>
          </p:cNvCxnSpPr>
          <p:nvPr/>
        </p:nvCxnSpPr>
        <p:spPr>
          <a:xfrm>
            <a:off x="7096126" y="2189940"/>
            <a:ext cx="5714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endCxn id="16" idx="1"/>
          </p:cNvCxnSpPr>
          <p:nvPr/>
        </p:nvCxnSpPr>
        <p:spPr>
          <a:xfrm>
            <a:off x="7096126" y="2578841"/>
            <a:ext cx="5714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>
            <a:endCxn id="17" idx="1"/>
          </p:cNvCxnSpPr>
          <p:nvPr/>
        </p:nvCxnSpPr>
        <p:spPr>
          <a:xfrm>
            <a:off x="7096126" y="2977340"/>
            <a:ext cx="5714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18" idx="1"/>
          </p:cNvCxnSpPr>
          <p:nvPr/>
        </p:nvCxnSpPr>
        <p:spPr>
          <a:xfrm>
            <a:off x="7096126" y="3352801"/>
            <a:ext cx="571499" cy="55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endCxn id="19" idx="1"/>
          </p:cNvCxnSpPr>
          <p:nvPr/>
        </p:nvCxnSpPr>
        <p:spPr>
          <a:xfrm>
            <a:off x="7096125" y="3764740"/>
            <a:ext cx="571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277045" y="4514945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24 maggio</a:t>
            </a:r>
            <a:r>
              <a:rPr lang="it-IT" dirty="0"/>
              <a:t> </a:t>
            </a:r>
            <a:r>
              <a:rPr lang="it-IT" b="1" dirty="0"/>
              <a:t>1915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1730430" y="4808728"/>
            <a:ext cx="2417708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ENTRÒ IN GUERRA</a:t>
            </a:r>
          </a:p>
        </p:txBody>
      </p:sp>
      <p:cxnSp>
        <p:nvCxnSpPr>
          <p:cNvPr id="47" name="Connettore 2 46"/>
          <p:cNvCxnSpPr>
            <a:stCxn id="3" idx="2"/>
            <a:endCxn id="46" idx="0"/>
          </p:cNvCxnSpPr>
          <p:nvPr/>
        </p:nvCxnSpPr>
        <p:spPr>
          <a:xfrm>
            <a:off x="2939284" y="1851078"/>
            <a:ext cx="0" cy="29576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9D3999B2-D088-442E-2341-8D75EB59B53F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0214A25-9BB1-0050-49EA-A14BDCACC10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6C133AB-7FD6-B7E5-BDAE-0E81861CBDC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FC8254F-0FA1-7F58-83AA-ECE7547F8158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FA50D6E1-88E8-020F-FB96-CD72A76AA4D9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1617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277045" y="1174845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1915</a:t>
            </a:r>
            <a:r>
              <a:rPr lang="it-IT" dirty="0"/>
              <a:t> e il </a:t>
            </a:r>
            <a:r>
              <a:rPr lang="it-IT" b="1" dirty="0"/>
              <a:t>1917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062481" y="1370643"/>
            <a:ext cx="2827078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 Turchia avvenne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GENOCIDIO DEL POPOLO ARMENO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142470" y="1277000"/>
            <a:ext cx="357239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Turchia sapeva che Germania e Austria non avrebbero protestato, mentre Francia e Regno Unito non sarebbero potuti intervenire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3"/>
            <a:endCxn id="8" idx="1"/>
          </p:cNvCxnSpPr>
          <p:nvPr/>
        </p:nvCxnSpPr>
        <p:spPr>
          <a:xfrm>
            <a:off x="4889559" y="1609006"/>
            <a:ext cx="2529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263830" y="2353959"/>
            <a:ext cx="241770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minoranza cattolica da sempre vista con ostilità dalla popolazione turca musulmana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cxnSpLocks/>
            <a:stCxn id="7" idx="2"/>
            <a:endCxn id="13" idx="0"/>
          </p:cNvCxnSpPr>
          <p:nvPr/>
        </p:nvCxnSpPr>
        <p:spPr>
          <a:xfrm flipH="1">
            <a:off x="3472684" y="1847369"/>
            <a:ext cx="3336" cy="5065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263830" y="3528609"/>
            <a:ext cx="2417708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furono sterminati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lang="it-IT" sz="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300</a:t>
            </a:r>
            <a:r>
              <a:rPr lang="it-IT" sz="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000 Armeni</a:t>
            </a:r>
          </a:p>
        </p:txBody>
      </p:sp>
      <p:cxnSp>
        <p:nvCxnSpPr>
          <p:cNvPr id="18" name="Connettore 2 17"/>
          <p:cNvCxnSpPr>
            <a:stCxn id="13" idx="2"/>
            <a:endCxn id="17" idx="0"/>
          </p:cNvCxnSpPr>
          <p:nvPr/>
        </p:nvCxnSpPr>
        <p:spPr>
          <a:xfrm>
            <a:off x="3472684" y="3017971"/>
            <a:ext cx="0" cy="5106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142469" y="3436601"/>
            <a:ext cx="3574807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deportati in massa verso le regioni centrali della Turchia, chiusi in campi di concentramento e lasciati morire di fame o massacrati lungo il cammino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cxnSpLocks/>
            <a:stCxn id="17" idx="3"/>
            <a:endCxn id="21" idx="1"/>
          </p:cNvCxnSpPr>
          <p:nvPr/>
        </p:nvCxnSpPr>
        <p:spPr>
          <a:xfrm>
            <a:off x="4681538" y="3766972"/>
            <a:ext cx="460931" cy="163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263830" y="4477402"/>
            <a:ext cx="241770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 un totale di circa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2 milioni di Armeni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17" idx="2"/>
            <a:endCxn id="23" idx="0"/>
          </p:cNvCxnSpPr>
          <p:nvPr/>
        </p:nvCxnSpPr>
        <p:spPr>
          <a:xfrm>
            <a:off x="3472684" y="4005335"/>
            <a:ext cx="0" cy="4720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e 26"/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B502BB4-9EF7-2F10-7856-9DDD5CD11BD4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CB83990-84BA-72AE-4F33-3B1DB23CC4B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DDA0DAD-164B-CB11-7B7C-C7471B74153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2AA0B793-FEB8-B85D-CCE8-EC5DB9AD7DE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</p:spTree>
    <p:extLst>
      <p:ext uri="{BB962C8B-B14F-4D97-AF65-F5344CB8AC3E}">
        <p14:creationId xmlns:p14="http://schemas.microsoft.com/office/powerpoint/2010/main" val="346340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69900" y="949502"/>
            <a:ext cx="1761358" cy="759457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rgbClr val="FF0000"/>
                </a:solidFill>
              </a:rPr>
              <a:t>1916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69900" y="2450719"/>
            <a:ext cx="19542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febbraio e luglio 1916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231258" y="2794174"/>
            <a:ext cx="256934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grandi offensive tedesche contro la 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267324" y="2794174"/>
            <a:ext cx="212407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nelle zone di VERDUN e del fiume SOMME</a:t>
            </a:r>
          </a:p>
        </p:txBody>
      </p:sp>
      <p:cxnSp>
        <p:nvCxnSpPr>
          <p:cNvPr id="10" name="Connettore 2 9"/>
          <p:cNvCxnSpPr>
            <a:stCxn id="8" idx="3"/>
            <a:endCxn id="9" idx="1"/>
          </p:cNvCxnSpPr>
          <p:nvPr/>
        </p:nvCxnSpPr>
        <p:spPr>
          <a:xfrm>
            <a:off x="4800600" y="3032537"/>
            <a:ext cx="4667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231258" y="3606974"/>
            <a:ext cx="25693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battaglie non risolutive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267324" y="3606974"/>
            <a:ext cx="21240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furono grandi carneficine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/>
          <p:nvPr/>
        </p:nvCxnSpPr>
        <p:spPr>
          <a:xfrm>
            <a:off x="4800600" y="3743737"/>
            <a:ext cx="4667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8" idx="2"/>
            <a:endCxn id="13" idx="0"/>
          </p:cNvCxnSpPr>
          <p:nvPr/>
        </p:nvCxnSpPr>
        <p:spPr>
          <a:xfrm>
            <a:off x="3515929" y="3270900"/>
            <a:ext cx="0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9" idx="2"/>
            <a:endCxn id="14" idx="0"/>
          </p:cNvCxnSpPr>
          <p:nvPr/>
        </p:nvCxnSpPr>
        <p:spPr>
          <a:xfrm>
            <a:off x="6329362" y="3270900"/>
            <a:ext cx="0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69900" y="4203319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maggio 1916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2231258" y="4407074"/>
            <a:ext cx="25693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l’Austria-Ungheria attaccò l’Italia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5267324" y="4407074"/>
            <a:ext cx="27844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l’attacco si concluse con un nulla di fatto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/>
          <p:nvPr/>
        </p:nvCxnSpPr>
        <p:spPr>
          <a:xfrm>
            <a:off x="4800600" y="4543838"/>
            <a:ext cx="46672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469900" y="5219319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1916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2231258" y="5415117"/>
            <a:ext cx="283604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Romania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entrò in guerra al fianco di Francia, Russia, Regno Unito e 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Ovale 27"/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E45D7A5-242E-A448-21A5-56D2EB8C5F97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C964F84-2C0B-6F74-6798-69288157074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2C09967-4938-1764-A20D-3EA52575C6C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19C0F828-2CD9-C215-C83E-0FF7568A0FE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</p:spTree>
    <p:extLst>
      <p:ext uri="{BB962C8B-B14F-4D97-AF65-F5344CB8AC3E}">
        <p14:creationId xmlns:p14="http://schemas.microsoft.com/office/powerpoint/2010/main" val="2007466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69900" y="949502"/>
            <a:ext cx="1761358" cy="759457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rgbClr val="FF0000"/>
                </a:solidFill>
              </a:rPr>
              <a:t>1917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45638" y="2087994"/>
            <a:ext cx="349644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Germania decise di usare 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SOTTOMARINI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colpire le navi che rifornivano le potenze dell’Intesa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899208" y="2862361"/>
            <a:ext cx="257551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colpiva soprattutto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navi statunitensi</a:t>
            </a:r>
          </a:p>
        </p:txBody>
      </p:sp>
      <p:cxnSp>
        <p:nvCxnSpPr>
          <p:cNvPr id="9" name="Connettore 2 8"/>
          <p:cNvCxnSpPr>
            <a:cxnSpLocks/>
            <a:stCxn id="7" idx="2"/>
            <a:endCxn id="8" idx="0"/>
          </p:cNvCxnSpPr>
          <p:nvPr/>
        </p:nvCxnSpPr>
        <p:spPr>
          <a:xfrm flipH="1">
            <a:off x="2186964" y="2564720"/>
            <a:ext cx="6895" cy="2976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cxnSpLocks/>
          </p:cNvCxnSpPr>
          <p:nvPr/>
        </p:nvCxnSpPr>
        <p:spPr>
          <a:xfrm>
            <a:off x="4477754" y="3006411"/>
            <a:ext cx="3944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7096125" y="2681164"/>
            <a:ext cx="1768475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nuovi soldati e risorse furono a disposizione delle potenze dell’Intesa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cxnSpLocks/>
            <a:endCxn id="16" idx="1"/>
          </p:cNvCxnSpPr>
          <p:nvPr/>
        </p:nvCxnSpPr>
        <p:spPr>
          <a:xfrm>
            <a:off x="6650857" y="3006411"/>
            <a:ext cx="445268" cy="67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25516" y="3575816"/>
            <a:ext cx="115805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1917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1528816" y="3769412"/>
            <a:ext cx="285268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Russia scoppiò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RIVOLUZIONE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520058" y="4361970"/>
            <a:ext cx="2861442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Russia si ritirò dal conflitto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1520058" y="4950512"/>
            <a:ext cx="285268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Germania e Austria concentrarono le loro forze sul fronte occidentale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stCxn id="22" idx="2"/>
            <a:endCxn id="30" idx="0"/>
          </p:cNvCxnSpPr>
          <p:nvPr/>
        </p:nvCxnSpPr>
        <p:spPr>
          <a:xfrm flipH="1">
            <a:off x="2950779" y="4058853"/>
            <a:ext cx="4379" cy="3031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30" idx="2"/>
            <a:endCxn id="31" idx="0"/>
          </p:cNvCxnSpPr>
          <p:nvPr/>
        </p:nvCxnSpPr>
        <p:spPr>
          <a:xfrm flipH="1">
            <a:off x="2946400" y="4651411"/>
            <a:ext cx="4379" cy="2991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469900" y="5584956"/>
            <a:ext cx="12049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ottobre</a:t>
            </a:r>
            <a:r>
              <a:rPr lang="it-IT" dirty="0"/>
              <a:t> 1917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1511300" y="5925475"/>
            <a:ext cx="2861442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un’offensiva austriaca travolse le difese italiane a CAPORETTO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814941" y="5925475"/>
            <a:ext cx="188671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arretrò fino al monte Grappa e al fiume Piave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stCxn id="39" idx="3"/>
            <a:endCxn id="40" idx="1"/>
          </p:cNvCxnSpPr>
          <p:nvPr/>
        </p:nvCxnSpPr>
        <p:spPr>
          <a:xfrm>
            <a:off x="4372742" y="6163838"/>
            <a:ext cx="4421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Ovale 47"/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D3BA2D9-DE3D-BEA3-4A23-362CE2CAD274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1FBEF0F1-CF24-8A85-F347-2D5B93FE67D4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6D5144D-F27B-5CDC-2C5D-3C603341549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D34E6A08-F565-40F1-A60E-C5DB3370262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86C3CCE8-7A94-CA59-55E1-944A332F3473}"/>
              </a:ext>
            </a:extLst>
          </p:cNvPr>
          <p:cNvSpPr txBox="1"/>
          <p:nvPr/>
        </p:nvSpPr>
        <p:spPr>
          <a:xfrm>
            <a:off x="3445553" y="2869872"/>
            <a:ext cx="107433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dirty="0"/>
              <a:t>di conseguenza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A9CD29A8-11F3-1268-A72D-6887F27EDBB0}"/>
              </a:ext>
            </a:extLst>
          </p:cNvPr>
          <p:cNvSpPr txBox="1"/>
          <p:nvPr/>
        </p:nvSpPr>
        <p:spPr>
          <a:xfrm>
            <a:off x="4100154" y="2387567"/>
            <a:ext cx="14704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</a:t>
            </a:r>
            <a:r>
              <a:rPr lang="it-IT" b="1" dirty="0"/>
              <a:t>aprile</a:t>
            </a:r>
            <a:r>
              <a:rPr lang="it-IT" dirty="0"/>
              <a:t> 1917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3B1585BF-9400-8D37-95CF-BC2AFD8A8EEF}"/>
              </a:ext>
            </a:extLst>
          </p:cNvPr>
          <p:cNvSpPr txBox="1"/>
          <p:nvPr/>
        </p:nvSpPr>
        <p:spPr>
          <a:xfrm>
            <a:off x="4872222" y="2675075"/>
            <a:ext cx="1768475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STATI UNITI ENTRARONO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 GUERRA</a:t>
            </a:r>
          </a:p>
        </p:txBody>
      </p:sp>
    </p:spTree>
    <p:extLst>
      <p:ext uri="{BB962C8B-B14F-4D97-AF65-F5344CB8AC3E}">
        <p14:creationId xmlns:p14="http://schemas.microsoft.com/office/powerpoint/2010/main" val="4263053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69900" y="949502"/>
            <a:ext cx="1761358" cy="759457"/>
          </a:xfrm>
          <a:prstGeom prst="rect">
            <a:avLst/>
          </a:prstGeom>
          <a:solidFill>
            <a:schemeClr val="bg1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solidFill>
                  <a:srgbClr val="FF0000"/>
                </a:solidFill>
              </a:rPr>
              <a:t>1918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469900" y="2161278"/>
            <a:ext cx="19542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marzo e luglio 1918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053458" y="2555811"/>
            <a:ext cx="213754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fallirono le offensive tedesche contro la Francia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69900" y="3342378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Nell’ottobre 1918</a:t>
            </a:r>
            <a:endParaRPr lang="it-IT" b="1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2053458" y="3582066"/>
            <a:ext cx="244628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l’Italia respinse una nuova offensiva austriaca e passò all’attacco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69900" y="4358379"/>
            <a:ext cx="20701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</a:t>
            </a:r>
            <a:r>
              <a:rPr lang="it-IT" b="1" dirty="0"/>
              <a:t>fine ottobre e inizio novembre </a:t>
            </a:r>
            <a:r>
              <a:rPr lang="it-IT" dirty="0"/>
              <a:t>1918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053458" y="4900500"/>
            <a:ext cx="2569342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Germania, Austria e Turchia si dichiararono sconfitte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4900281" y="4900500"/>
            <a:ext cx="2569343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firmò l’ARMISTIZIO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4 NOVEMBRE 1918</a:t>
            </a:r>
          </a:p>
        </p:txBody>
      </p:sp>
      <p:cxnSp>
        <p:nvCxnSpPr>
          <p:cNvPr id="14" name="Connettore 2 13"/>
          <p:cNvCxnSpPr>
            <a:cxnSpLocks/>
            <a:stCxn id="12" idx="3"/>
            <a:endCxn id="13" idx="1"/>
          </p:cNvCxnSpPr>
          <p:nvPr/>
        </p:nvCxnSpPr>
        <p:spPr>
          <a:xfrm>
            <a:off x="4622800" y="5138863"/>
            <a:ext cx="27748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e 16"/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866900FF-8F42-BCED-B6C1-7A1669AA82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433" y="1047989"/>
            <a:ext cx="4350567" cy="2971866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4DC50FFE-9A3E-EE2F-2631-C2054C756F09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FFEB77C-8226-6A10-815A-7DC601DC33D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7C1BBBC-9263-49EE-7D7A-9969B6BBC67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5F6FA52-9357-6CD0-29A3-D9ACBE5485F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91EADC4-1EF0-6974-66B8-5885A57EAB1E}"/>
              </a:ext>
            </a:extLst>
          </p:cNvPr>
          <p:cNvSpPr txBox="1"/>
          <p:nvPr/>
        </p:nvSpPr>
        <p:spPr>
          <a:xfrm>
            <a:off x="6400800" y="3952346"/>
            <a:ext cx="2851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John Warwick Brooke/Londra, Imperial War Museums/Opera in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2912743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01799" y="1015048"/>
            <a:ext cx="6083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</a:t>
            </a:r>
            <a:r>
              <a:rPr lang="it-IT" sz="24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Grande guerra: un primo bilancio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16758" y="1755988"/>
            <a:ext cx="20867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Prima guerra mondiale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50779" y="1755988"/>
            <a:ext cx="271342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 chiamata GRANDE GUERRA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2603500" y="1900709"/>
            <a:ext cx="3472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6052754" y="1662346"/>
            <a:ext cx="208794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le sue proporzioni ed estensioni planetarie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3" name="Connettore 2 12"/>
          <p:cNvCxnSpPr>
            <a:stCxn id="8" idx="3"/>
            <a:endCxn id="12" idx="1"/>
          </p:cNvCxnSpPr>
          <p:nvPr/>
        </p:nvCxnSpPr>
        <p:spPr>
          <a:xfrm>
            <a:off x="5664200" y="1900709"/>
            <a:ext cx="38855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516758" y="2340188"/>
            <a:ext cx="208674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ebbe alcuni punti fondamentali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7" idx="2"/>
            <a:endCxn id="16" idx="0"/>
          </p:cNvCxnSpPr>
          <p:nvPr/>
        </p:nvCxnSpPr>
        <p:spPr>
          <a:xfrm>
            <a:off x="1560129" y="2045429"/>
            <a:ext cx="0" cy="2947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370958" y="3091699"/>
            <a:ext cx="22264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durò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quasi 5 anni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2370958" y="3635140"/>
            <a:ext cx="49569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si combatté in Europa ma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coinvolse Paesi di ogni continente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370958" y="4189040"/>
            <a:ext cx="22264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 una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guerra totale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5212583" y="4104287"/>
            <a:ext cx="292811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furono mobilitati tutti gli uomini, le industrie e le risorse di tutti i Paesi coinvolti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>
            <a:stCxn id="22" idx="3"/>
            <a:endCxn id="23" idx="1"/>
          </p:cNvCxnSpPr>
          <p:nvPr/>
        </p:nvCxnSpPr>
        <p:spPr>
          <a:xfrm>
            <a:off x="4597400" y="4333761"/>
            <a:ext cx="615183" cy="88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370958" y="4775719"/>
            <a:ext cx="34964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provocò in Europa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circa 10 milioni di caduti 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2367498" y="5383929"/>
            <a:ext cx="39409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fu combattuta con le armi ma anche con 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propaganda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370958" y="5979560"/>
            <a:ext cx="394094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lasciò in Europa una sensazione di morte che durò a lungo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3" name="Connettore 1 32"/>
          <p:cNvCxnSpPr/>
          <p:nvPr/>
        </p:nvCxnSpPr>
        <p:spPr>
          <a:xfrm>
            <a:off x="1560129" y="2832495"/>
            <a:ext cx="0" cy="329178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30" idx="1"/>
          </p:cNvCxnSpPr>
          <p:nvPr/>
        </p:nvCxnSpPr>
        <p:spPr>
          <a:xfrm>
            <a:off x="1560129" y="6124281"/>
            <a:ext cx="810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/>
          <p:nvPr/>
        </p:nvCxnSpPr>
        <p:spPr>
          <a:xfrm>
            <a:off x="1556669" y="5551449"/>
            <a:ext cx="810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1560128" y="4933140"/>
            <a:ext cx="810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1560129" y="4333761"/>
            <a:ext cx="810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1560128" y="3795220"/>
            <a:ext cx="810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/>
          <p:nvPr/>
        </p:nvCxnSpPr>
        <p:spPr>
          <a:xfrm>
            <a:off x="1560128" y="3261820"/>
            <a:ext cx="810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Ovale 49"/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14</a:t>
            </a:r>
          </a:p>
        </p:txBody>
      </p:sp>
      <p:pic>
        <p:nvPicPr>
          <p:cNvPr id="56" name="Immagin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4661419"/>
            <a:ext cx="1663700" cy="1752600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5BBAE01C-2512-6AA4-E535-BC778D5B37FA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B2B9308-66AC-8E3B-D947-4B11450DA29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B7681AB-D8CB-5434-BCEE-8B0482580D7E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5E292E2-4714-9795-D373-1967DFDED306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</p:spTree>
    <p:extLst>
      <p:ext uri="{BB962C8B-B14F-4D97-AF65-F5344CB8AC3E}">
        <p14:creationId xmlns:p14="http://schemas.microsoft.com/office/powerpoint/2010/main" val="1525757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1701799" y="1015048"/>
            <a:ext cx="6083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pace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68300" y="1441447"/>
            <a:ext cx="195421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gennaio 1919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153854" y="1543603"/>
            <a:ext cx="208794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capi degli Stati vittoriosi si riunirono a Versailles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768523" y="1543603"/>
            <a:ext cx="208794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stabilire il futuro assetto dell’Europa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9" idx="3"/>
            <a:endCxn id="10" idx="1"/>
          </p:cNvCxnSpPr>
          <p:nvPr/>
        </p:nvCxnSpPr>
        <p:spPr>
          <a:xfrm>
            <a:off x="4241800" y="1781966"/>
            <a:ext cx="52672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199641" y="2111727"/>
            <a:ext cx="195421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maggio e settembre 1919</a:t>
            </a:r>
            <a:endParaRPr lang="it-IT" b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1985195" y="2334057"/>
            <a:ext cx="2713421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furono firmati i TRATTATI DI PACE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996940" y="2735658"/>
            <a:ext cx="502006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Germania cedette i suoi possedimenti coloniali a Francia e Regno Unito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996941" y="3156959"/>
            <a:ext cx="322936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l’Alsazia e la Lorena tornarono alla Francia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984240" y="3548458"/>
            <a:ext cx="465176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Polonia ottenne alcune zone di confine e il “corridoio di Danzica”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996940" y="3954858"/>
            <a:ext cx="223876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Renania fu smilitarizzata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996940" y="4373958"/>
            <a:ext cx="4359660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Germania fu considerata colpevole di aver provocato la guerra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4952616" y="4788157"/>
            <a:ext cx="3086484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dovette versare forti riparazioni di guerra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4960116" y="5194557"/>
            <a:ext cx="4056884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dovette cedere alla Francia parte della produzione di carbone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4960116" y="5636398"/>
            <a:ext cx="4056884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dovette cedere a Francia e Belgio metalli preziosi e bestiame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4960116" y="6045457"/>
            <a:ext cx="2977384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dovette cedere al Regno Unito la sua flotta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4960116" y="6426457"/>
            <a:ext cx="3396484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dovette ridurre l’esercito a 100</a:t>
            </a:r>
            <a:r>
              <a:rPr lang="it-IT" sz="6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000 effettivi</a:t>
            </a:r>
          </a:p>
        </p:txBody>
      </p:sp>
      <p:cxnSp>
        <p:nvCxnSpPr>
          <p:cNvPr id="28" name="Connettore 1 27"/>
          <p:cNvCxnSpPr/>
          <p:nvPr/>
        </p:nvCxnSpPr>
        <p:spPr>
          <a:xfrm flipH="1">
            <a:off x="3312894" y="2623498"/>
            <a:ext cx="14506" cy="356668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endCxn id="20" idx="1"/>
          </p:cNvCxnSpPr>
          <p:nvPr/>
        </p:nvCxnSpPr>
        <p:spPr>
          <a:xfrm>
            <a:off x="3327400" y="4508500"/>
            <a:ext cx="669540" cy="101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3341906" y="4114800"/>
            <a:ext cx="669540" cy="101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3341906" y="3708400"/>
            <a:ext cx="669540" cy="101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3341906" y="3335058"/>
            <a:ext cx="64233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3341906" y="2895600"/>
            <a:ext cx="669540" cy="101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>
            <a:off x="4573806" y="4671079"/>
            <a:ext cx="0" cy="189518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endCxn id="26" idx="1"/>
          </p:cNvCxnSpPr>
          <p:nvPr/>
        </p:nvCxnSpPr>
        <p:spPr>
          <a:xfrm>
            <a:off x="4573806" y="6566261"/>
            <a:ext cx="386310" cy="491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endCxn id="24" idx="1"/>
          </p:cNvCxnSpPr>
          <p:nvPr/>
        </p:nvCxnSpPr>
        <p:spPr>
          <a:xfrm>
            <a:off x="4573806" y="6190178"/>
            <a:ext cx="3863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/>
          <p:cNvCxnSpPr/>
          <p:nvPr/>
        </p:nvCxnSpPr>
        <p:spPr>
          <a:xfrm>
            <a:off x="4592529" y="5809178"/>
            <a:ext cx="3863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/>
          <p:nvPr/>
        </p:nvCxnSpPr>
        <p:spPr>
          <a:xfrm>
            <a:off x="4592529" y="5351978"/>
            <a:ext cx="3863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/>
          <p:nvPr/>
        </p:nvCxnSpPr>
        <p:spPr>
          <a:xfrm>
            <a:off x="4592529" y="4932878"/>
            <a:ext cx="3863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787400" y="2805128"/>
            <a:ext cx="213716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Francia occupò una parte di territorio tedesco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50" name="Connettore 2 49"/>
          <p:cNvCxnSpPr>
            <a:endCxn id="49" idx="3"/>
          </p:cNvCxnSpPr>
          <p:nvPr/>
        </p:nvCxnSpPr>
        <p:spPr>
          <a:xfrm flipH="1">
            <a:off x="2924560" y="3043491"/>
            <a:ext cx="4173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/>
          <p:cNvSpPr txBox="1"/>
          <p:nvPr/>
        </p:nvSpPr>
        <p:spPr>
          <a:xfrm>
            <a:off x="469900" y="3351013"/>
            <a:ext cx="245466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l’Italia ottenne dall’Austria Trentino, Alto Adige, Trieste e Istria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54" name="Connettore 2 53"/>
          <p:cNvCxnSpPr/>
          <p:nvPr/>
        </p:nvCxnSpPr>
        <p:spPr>
          <a:xfrm flipH="1">
            <a:off x="2924560" y="3578740"/>
            <a:ext cx="4173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/>
          <p:cNvSpPr txBox="1"/>
          <p:nvPr/>
        </p:nvSpPr>
        <p:spPr>
          <a:xfrm>
            <a:off x="469900" y="3897232"/>
            <a:ext cx="245466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l’Impero austroungarico fu smembrato in: Austria, Ungheria, Cecoslovacchia e Iugoslavia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58" name="Connettore 2 57"/>
          <p:cNvCxnSpPr/>
          <p:nvPr/>
        </p:nvCxnSpPr>
        <p:spPr>
          <a:xfrm flipH="1">
            <a:off x="2928120" y="4244299"/>
            <a:ext cx="4173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787400" y="4630022"/>
            <a:ext cx="213716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l’Impero ottomano si ridusse alla sola Turchia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62" name="Connettore 2 61"/>
          <p:cNvCxnSpPr/>
          <p:nvPr/>
        </p:nvCxnSpPr>
        <p:spPr>
          <a:xfrm flipH="1">
            <a:off x="2910054" y="4842582"/>
            <a:ext cx="41734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CasellaDiTesto 62"/>
          <p:cNvSpPr txBox="1"/>
          <p:nvPr/>
        </p:nvSpPr>
        <p:spPr>
          <a:xfrm>
            <a:off x="469900" y="5194557"/>
            <a:ext cx="2440154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 possedimenti ottomani in Medio Oriente passarono sotto il controllo di Francia e Regno Unito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65" name="Connettore 2 64"/>
          <p:cNvCxnSpPr>
            <a:endCxn id="63" idx="3"/>
          </p:cNvCxnSpPr>
          <p:nvPr/>
        </p:nvCxnSpPr>
        <p:spPr>
          <a:xfrm flipH="1">
            <a:off x="2910054" y="5526563"/>
            <a:ext cx="40284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>
            <a:off x="199641" y="5951815"/>
            <a:ext cx="2724919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nacquero quattro nuovi Stati: Estonia, Lettonia, Lituania e Finlandia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70" name="Connettore 2 69"/>
          <p:cNvCxnSpPr>
            <a:endCxn id="69" idx="3"/>
          </p:cNvCxnSpPr>
          <p:nvPr/>
        </p:nvCxnSpPr>
        <p:spPr>
          <a:xfrm flipH="1">
            <a:off x="2924560" y="6190178"/>
            <a:ext cx="38833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CF254ACA-91DE-245B-0469-ECF9B0352D50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3EC75CB-AB39-ECA2-BB86-8173D4CFB7F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FEDE4EA-7202-5C7F-18C7-D5F80443CA6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D07D12A-F2E8-0511-72AD-C551546B901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04A1046F-8F16-4E8B-72EA-B0843A35D4FC}"/>
              </a:ext>
            </a:extLst>
          </p:cNvPr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56176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346895" y="1216457"/>
            <a:ext cx="3120205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 trattati di pace stabilirono anche la creazione della SOCIETÀ DELLE NAZIONI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879523" y="1312191"/>
            <a:ext cx="208794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sede a Ginevra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" name="Connettore 2 7"/>
          <p:cNvCxnSpPr>
            <a:stCxn id="6" idx="3"/>
            <a:endCxn id="7" idx="1"/>
          </p:cNvCxnSpPr>
          <p:nvPr/>
        </p:nvCxnSpPr>
        <p:spPr>
          <a:xfrm>
            <a:off x="3467100" y="1454820"/>
            <a:ext cx="412423" cy="20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346895" y="2031535"/>
            <a:ext cx="312020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il compito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risolvere pacificamente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le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controversie tra gli Stati</a:t>
            </a:r>
          </a:p>
        </p:txBody>
      </p:sp>
      <p:cxnSp>
        <p:nvCxnSpPr>
          <p:cNvPr id="13" name="Connettore 2 12"/>
          <p:cNvCxnSpPr>
            <a:stCxn id="6" idx="2"/>
            <a:endCxn id="12" idx="0"/>
          </p:cNvCxnSpPr>
          <p:nvPr/>
        </p:nvCxnSpPr>
        <p:spPr>
          <a:xfrm>
            <a:off x="1906998" y="1693183"/>
            <a:ext cx="0" cy="3383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46895" y="2845057"/>
            <a:ext cx="3120205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gli Stati Uniti non aderirono</a:t>
            </a:r>
          </a:p>
        </p:txBody>
      </p:sp>
      <p:cxnSp>
        <p:nvCxnSpPr>
          <p:cNvPr id="21" name="Connettore 2 20"/>
          <p:cNvCxnSpPr>
            <a:stCxn id="12" idx="2"/>
            <a:endCxn id="20" idx="0"/>
          </p:cNvCxnSpPr>
          <p:nvPr/>
        </p:nvCxnSpPr>
        <p:spPr>
          <a:xfrm>
            <a:off x="1906998" y="2508261"/>
            <a:ext cx="0" cy="33679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46895" y="3521991"/>
            <a:ext cx="312020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fatto non riuscì a garantire la pace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0" idx="2"/>
            <a:endCxn id="25" idx="0"/>
          </p:cNvCxnSpPr>
          <p:nvPr/>
        </p:nvCxnSpPr>
        <p:spPr>
          <a:xfrm>
            <a:off x="1906998" y="3134498"/>
            <a:ext cx="0" cy="38749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magine 9">
            <a:extLst>
              <a:ext uri="{FF2B5EF4-FFF2-40B4-BE49-F238E27FC236}">
                <a16:creationId xmlns:a16="http://schemas.microsoft.com/office/drawing/2014/main" id="{1E0B7C21-3B64-1A55-1371-CB48EE175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7746" y="2031535"/>
            <a:ext cx="5196254" cy="346715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172B005-63AB-41B9-2797-70C8D19FF0EB}"/>
              </a:ext>
            </a:extLst>
          </p:cNvPr>
          <p:cNvSpPr/>
          <p:nvPr/>
        </p:nvSpPr>
        <p:spPr>
          <a:xfrm>
            <a:off x="4859079" y="404813"/>
            <a:ext cx="2758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Prima guerra mondiale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4A12B68-CEE3-F0FB-5701-93F994D264D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96CDC64-0182-69EB-AA51-509B4F0FBAF3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C3B2E81-F190-3486-7944-ABD4A113DB44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La Grande guerra cambia il mondo</a:t>
            </a: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2DF6D7FB-A3C9-A761-AB5E-40A7DFF9C730}"/>
              </a:ext>
            </a:extLst>
          </p:cNvPr>
          <p:cNvSpPr>
            <a:spLocks noChangeAspect="1"/>
          </p:cNvSpPr>
          <p:nvPr/>
        </p:nvSpPr>
        <p:spPr>
          <a:xfrm>
            <a:off x="8483600" y="6219574"/>
            <a:ext cx="553215" cy="55321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16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1152764-D124-675B-8BCD-A4976FEC607B}"/>
              </a:ext>
            </a:extLst>
          </p:cNvPr>
          <p:cNvSpPr txBox="1"/>
          <p:nvPr/>
        </p:nvSpPr>
        <p:spPr>
          <a:xfrm>
            <a:off x="6464986" y="5452025"/>
            <a:ext cx="3159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Parigi, Musée des Arts </a:t>
            </a:r>
            <a:r>
              <a:rPr lang="it-IT" sz="800" dirty="0" err="1"/>
              <a:t>Décoratifs</a:t>
            </a:r>
            <a:r>
              <a:rPr lang="it-IT" sz="800" dirty="0"/>
              <a:t>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5566327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2594</TotalTime>
  <Words>1433</Words>
  <Application>Microsoft Office PowerPoint</Application>
  <PresentationFormat>Presentazione su schermo (4:3)</PresentationFormat>
  <Paragraphs>270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118</cp:revision>
  <dcterms:created xsi:type="dcterms:W3CDTF">2020-02-26T15:49:57Z</dcterms:created>
  <dcterms:modified xsi:type="dcterms:W3CDTF">2026-05-19T12:22:14Z</dcterms:modified>
</cp:coreProperties>
</file>