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6" r:id="rId7"/>
    <p:sldId id="274" r:id="rId8"/>
    <p:sldId id="268" r:id="rId9"/>
    <p:sldId id="273" r:id="rId10"/>
    <p:sldId id="269" r:id="rId11"/>
    <p:sldId id="271" r:id="rId12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0CE0011-8881-4E7A-AD4B-4BEA5A106FE0}" v="10" dt="2026-05-19T16:48:24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58"/>
    <p:restoredTop sz="94681"/>
  </p:normalViewPr>
  <p:slideViewPr>
    <p:cSldViewPr snapToGrid="0" snapToObjects="1">
      <p:cViewPr varScale="1">
        <p:scale>
          <a:sx n="106" d="100"/>
          <a:sy n="106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lvana Gallone" userId="7a5114527312c558" providerId="LiveId" clId="{D634AA42-852E-4215-B5D9-52DE406B3105}"/>
    <pc:docChg chg="custSel modSld">
      <pc:chgData name="Silvana Gallone" userId="7a5114527312c558" providerId="LiveId" clId="{D634AA42-852E-4215-B5D9-52DE406B3105}" dt="2026-05-19T16:48:41.662" v="44" actId="1076"/>
      <pc:docMkLst>
        <pc:docMk/>
      </pc:docMkLst>
      <pc:sldChg chg="addSp modSp mod">
        <pc:chgData name="Silvana Gallone" userId="7a5114527312c558" providerId="LiveId" clId="{D634AA42-852E-4215-B5D9-52DE406B3105}" dt="2026-05-19T16:41:55.014" v="18" actId="1076"/>
        <pc:sldMkLst>
          <pc:docMk/>
          <pc:sldMk cId="3192090881" sldId="256"/>
        </pc:sldMkLst>
        <pc:spChg chg="add mod">
          <ac:chgData name="Silvana Gallone" userId="7a5114527312c558" providerId="LiveId" clId="{D634AA42-852E-4215-B5D9-52DE406B3105}" dt="2026-05-19T16:41:55.014" v="18" actId="1076"/>
          <ac:spMkLst>
            <pc:docMk/>
            <pc:sldMk cId="3192090881" sldId="256"/>
            <ac:spMk id="3" creationId="{8386FC04-21D3-8FEA-401F-7C2D4926FE26}"/>
          </ac:spMkLst>
        </pc:spChg>
        <pc:picChg chg="mod">
          <ac:chgData name="Silvana Gallone" userId="7a5114527312c558" providerId="LiveId" clId="{D634AA42-852E-4215-B5D9-52DE406B3105}" dt="2026-05-19T16:41:32.053" v="4" actId="1076"/>
          <ac:picMkLst>
            <pc:docMk/>
            <pc:sldMk cId="3192090881" sldId="256"/>
            <ac:picMk id="7" creationId="{D06A3125-B5EE-B187-E767-EE48D21FFFFA}"/>
          </ac:picMkLst>
        </pc:picChg>
      </pc:sldChg>
      <pc:sldChg chg="addSp modSp mod">
        <pc:chgData name="Silvana Gallone" userId="7a5114527312c558" providerId="LiveId" clId="{D634AA42-852E-4215-B5D9-52DE406B3105}" dt="2026-05-19T16:42:55.309" v="22" actId="1076"/>
        <pc:sldMkLst>
          <pc:docMk/>
          <pc:sldMk cId="2123149048" sldId="257"/>
        </pc:sldMkLst>
        <pc:spChg chg="add mod">
          <ac:chgData name="Silvana Gallone" userId="7a5114527312c558" providerId="LiveId" clId="{D634AA42-852E-4215-B5D9-52DE406B3105}" dt="2026-05-19T16:42:55.309" v="22" actId="1076"/>
          <ac:spMkLst>
            <pc:docMk/>
            <pc:sldMk cId="2123149048" sldId="257"/>
            <ac:spMk id="3" creationId="{7FF5A371-700E-968A-9694-AE6552ECBFCD}"/>
          </ac:spMkLst>
        </pc:spChg>
      </pc:sldChg>
      <pc:sldChg chg="addSp modSp mod">
        <pc:chgData name="Silvana Gallone" userId="7a5114527312c558" providerId="LiveId" clId="{D634AA42-852E-4215-B5D9-52DE406B3105}" dt="2026-05-19T16:47:20.322" v="31" actId="1076"/>
        <pc:sldMkLst>
          <pc:docMk/>
          <pc:sldMk cId="160344025" sldId="266"/>
        </pc:sldMkLst>
        <pc:spChg chg="add mod">
          <ac:chgData name="Silvana Gallone" userId="7a5114527312c558" providerId="LiveId" clId="{D634AA42-852E-4215-B5D9-52DE406B3105}" dt="2026-05-19T16:47:20.322" v="31" actId="1076"/>
          <ac:spMkLst>
            <pc:docMk/>
            <pc:sldMk cId="160344025" sldId="266"/>
            <ac:spMk id="3" creationId="{F6F71368-471A-CE0F-4FB3-CD205D363D56}"/>
          </ac:spMkLst>
        </pc:spChg>
        <pc:picChg chg="mod modCrop">
          <ac:chgData name="Silvana Gallone" userId="7a5114527312c558" providerId="LiveId" clId="{D634AA42-852E-4215-B5D9-52DE406B3105}" dt="2026-05-19T16:47:14.009" v="30" actId="14100"/>
          <ac:picMkLst>
            <pc:docMk/>
            <pc:sldMk cId="160344025" sldId="266"/>
            <ac:picMk id="11" creationId="{E71C2892-F89D-0C3F-365C-A8A526C672BF}"/>
          </ac:picMkLst>
        </pc:picChg>
      </pc:sldChg>
      <pc:sldChg chg="addSp modSp mod">
        <pc:chgData name="Silvana Gallone" userId="7a5114527312c558" providerId="LiveId" clId="{D634AA42-852E-4215-B5D9-52DE406B3105}" dt="2026-05-19T16:48:41.662" v="44" actId="1076"/>
        <pc:sldMkLst>
          <pc:docMk/>
          <pc:sldMk cId="250538034" sldId="269"/>
        </pc:sldMkLst>
        <pc:spChg chg="add mod">
          <ac:chgData name="Silvana Gallone" userId="7a5114527312c558" providerId="LiveId" clId="{D634AA42-852E-4215-B5D9-52DE406B3105}" dt="2026-05-19T16:48:41.662" v="44" actId="1076"/>
          <ac:spMkLst>
            <pc:docMk/>
            <pc:sldMk cId="250538034" sldId="269"/>
            <ac:spMk id="3" creationId="{85385FAA-AFCD-EA56-FF02-95ACD2FFB98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476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54418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6556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5428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35898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50081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2066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04378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14350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68100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632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2EEA64-0548-CB45-B528-B8D9B20D7887}" type="datetimeFigureOut">
              <a:rPr lang="it-IT" smtClean="0"/>
              <a:t>19/05/2026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F62EAB-CAD7-0E46-BAE5-BF4DB46F0FF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05291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8" name="Ovale 7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2" name="Freccia a pentagono 1">
            <a:extLst>
              <a:ext uri="{FF2B5EF4-FFF2-40B4-BE49-F238E27FC236}">
                <a16:creationId xmlns:a16="http://schemas.microsoft.com/office/drawing/2014/main" id="{DEFB345F-3DC4-618F-00C2-B8F8A5B864BA}"/>
              </a:ext>
            </a:extLst>
          </p:cNvPr>
          <p:cNvSpPr/>
          <p:nvPr/>
        </p:nvSpPr>
        <p:spPr>
          <a:xfrm>
            <a:off x="0" y="1044406"/>
            <a:ext cx="1931376" cy="2068071"/>
          </a:xfrm>
          <a:prstGeom prst="homePlate">
            <a:avLst>
              <a:gd name="adj" fmla="val 20763"/>
            </a:avLst>
          </a:prstGeom>
          <a:solidFill>
            <a:srgbClr val="0070C0"/>
          </a:solidFill>
          <a:ln w="25400" cap="sq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1AA241B-3892-73B8-0ECD-8DA95FFDE836}"/>
              </a:ext>
            </a:extLst>
          </p:cNvPr>
          <p:cNvSpPr txBox="1"/>
          <p:nvPr/>
        </p:nvSpPr>
        <p:spPr>
          <a:xfrm>
            <a:off x="-465628" y="1217175"/>
            <a:ext cx="254977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</a:t>
            </a:r>
            <a:r>
              <a:rPr lang="it-IT" b="1" dirty="0" err="1">
                <a:solidFill>
                  <a:schemeClr val="bg1"/>
                </a:solidFill>
                <a:latin typeface="Calibri"/>
              </a:rPr>
              <a:t>PITOLO</a:t>
            </a:r>
            <a:endParaRPr lang="it-IT" b="1" dirty="0">
              <a:solidFill>
                <a:schemeClr val="bg1"/>
              </a:solidFill>
              <a:latin typeface="Calibri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9600" b="1" dirty="0">
                <a:solidFill>
                  <a:schemeClr val="bg1"/>
                </a:solidFill>
                <a:latin typeface="Calibri"/>
              </a:rPr>
              <a:t> 15</a:t>
            </a:r>
            <a:endParaRPr kumimoji="0" lang="it-IT" sz="9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dirty="0"/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AE5AE008-C9AC-7E02-49AF-13D07B8D4BE5}"/>
              </a:ext>
            </a:extLst>
          </p:cNvPr>
          <p:cNvSpPr txBox="1"/>
          <p:nvPr/>
        </p:nvSpPr>
        <p:spPr>
          <a:xfrm>
            <a:off x="2084142" y="2343036"/>
            <a:ext cx="586256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400" b="1" dirty="0">
                <a:solidFill>
                  <a:schemeClr val="accent6"/>
                </a:solidFill>
              </a:rPr>
              <a:t>Il mondo di oggi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06A3125-B5EE-B187-E767-EE48D21FFF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83440" y="3112477"/>
            <a:ext cx="4976418" cy="3319280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386FC04-21D3-8FEA-401F-7C2D4926FE26}"/>
              </a:ext>
            </a:extLst>
          </p:cNvPr>
          <p:cNvSpPr txBox="1"/>
          <p:nvPr/>
        </p:nvSpPr>
        <p:spPr>
          <a:xfrm>
            <a:off x="5967963" y="6399440"/>
            <a:ext cx="363764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Joey </a:t>
            </a:r>
            <a:r>
              <a:rPr lang="it-IT" sz="800" dirty="0" err="1"/>
              <a:t>Ingelhart</a:t>
            </a:r>
            <a:r>
              <a:rPr lang="it-IT" sz="800" dirty="0"/>
              <a:t>/iStock</a:t>
            </a:r>
          </a:p>
        </p:txBody>
      </p:sp>
    </p:spTree>
    <p:extLst>
      <p:ext uri="{BB962C8B-B14F-4D97-AF65-F5344CB8AC3E}">
        <p14:creationId xmlns:p14="http://schemas.microsoft.com/office/powerpoint/2010/main" val="3192090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5" name="Rettangolo 4"/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1.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Aspetti di un modo che cambia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209357" y="1865963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46261" y="2063339"/>
            <a:ext cx="1245739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sulla Terra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718066" y="1968119"/>
            <a:ext cx="175260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vivono circa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8 miliardi 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di persone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cxnSpLocks/>
            <a:stCxn id="8" idx="3"/>
            <a:endCxn id="10" idx="1"/>
          </p:cNvCxnSpPr>
          <p:nvPr/>
        </p:nvCxnSpPr>
        <p:spPr>
          <a:xfrm flipV="1">
            <a:off x="3392000" y="2206482"/>
            <a:ext cx="326066" cy="157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sellaDiTesto 18"/>
          <p:cNvSpPr txBox="1"/>
          <p:nvPr/>
        </p:nvSpPr>
        <p:spPr>
          <a:xfrm>
            <a:off x="5738215" y="4034309"/>
            <a:ext cx="244075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20% è ricco</a:t>
            </a:r>
          </a:p>
        </p:txBody>
      </p:sp>
      <p:cxnSp>
        <p:nvCxnSpPr>
          <p:cNvPr id="20" name="Connettore 2 19"/>
          <p:cNvCxnSpPr>
            <a:cxnSpLocks/>
            <a:stCxn id="35" idx="3"/>
            <a:endCxn id="19" idx="1"/>
          </p:cNvCxnSpPr>
          <p:nvPr/>
        </p:nvCxnSpPr>
        <p:spPr>
          <a:xfrm flipV="1">
            <a:off x="5436569" y="4176500"/>
            <a:ext cx="301646" cy="3971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sellaDiTesto 23"/>
          <p:cNvSpPr txBox="1"/>
          <p:nvPr/>
        </p:nvSpPr>
        <p:spPr>
          <a:xfrm>
            <a:off x="5727582" y="4434621"/>
            <a:ext cx="244075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60% vive in condizioni medie</a:t>
            </a:r>
          </a:p>
        </p:txBody>
      </p:sp>
      <p:cxnSp>
        <p:nvCxnSpPr>
          <p:cNvPr id="25" name="Connettore 2 24"/>
          <p:cNvCxnSpPr>
            <a:cxnSpLocks/>
          </p:cNvCxnSpPr>
          <p:nvPr/>
        </p:nvCxnSpPr>
        <p:spPr>
          <a:xfrm>
            <a:off x="5439269" y="4571203"/>
            <a:ext cx="27882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Ovale 28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7148DC43-76CD-5C22-A98B-E016565A7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" y="3524259"/>
            <a:ext cx="3454281" cy="3302266"/>
          </a:xfrm>
          <a:prstGeom prst="rect">
            <a:avLst/>
          </a:prstGeom>
        </p:spPr>
      </p:pic>
      <p:sp>
        <p:nvSpPr>
          <p:cNvPr id="9" name="Rettangolo 8">
            <a:extLst>
              <a:ext uri="{FF2B5EF4-FFF2-40B4-BE49-F238E27FC236}">
                <a16:creationId xmlns:a16="http://schemas.microsoft.com/office/drawing/2014/main" id="{F7D09A5D-C284-3E09-5678-5F1D75487F90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754C1575-F52C-DF45-EE4B-D3B475EB16B4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6BBD981-BCCA-9750-939B-70EAB2634B0F}"/>
              </a:ext>
            </a:extLst>
          </p:cNvPr>
          <p:cNvSpPr txBox="1"/>
          <p:nvPr/>
        </p:nvSpPr>
        <p:spPr>
          <a:xfrm>
            <a:off x="5727582" y="4826000"/>
            <a:ext cx="2440754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il 20% è povero</a:t>
            </a:r>
          </a:p>
        </p:txBody>
      </p:sp>
      <p:cxnSp>
        <p:nvCxnSpPr>
          <p:cNvPr id="30" name="Connettore 2 24">
            <a:extLst>
              <a:ext uri="{FF2B5EF4-FFF2-40B4-BE49-F238E27FC236}">
                <a16:creationId xmlns:a16="http://schemas.microsoft.com/office/drawing/2014/main" id="{227FD83B-90C8-6EC3-581C-AFD29B2FFC94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5436569" y="4573671"/>
            <a:ext cx="310063" cy="3433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65362547-04DC-EF0C-5F1B-CCA299400CB3}"/>
              </a:ext>
            </a:extLst>
          </p:cNvPr>
          <p:cNvSpPr txBox="1"/>
          <p:nvPr/>
        </p:nvSpPr>
        <p:spPr>
          <a:xfrm>
            <a:off x="3686167" y="2780288"/>
            <a:ext cx="182993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Secondo l’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Human </a:t>
            </a:r>
            <a:r>
              <a:rPr lang="it-IT" sz="1100" i="1" dirty="0" err="1">
                <a:solidFill>
                  <a:srgbClr val="000000"/>
                </a:solidFill>
                <a:latin typeface="Arial"/>
                <a:cs typeface="Arial"/>
              </a:rPr>
              <a:t>Developement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 Report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1B6AE64A-F9C6-489F-5C03-4B15FCFA478F}"/>
              </a:ext>
            </a:extLst>
          </p:cNvPr>
          <p:cNvSpPr txBox="1"/>
          <p:nvPr/>
        </p:nvSpPr>
        <p:spPr>
          <a:xfrm>
            <a:off x="5933139" y="2780288"/>
            <a:ext cx="124573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pubblicato ogni anno dall’Onu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4" name="Connettore 2 7">
            <a:extLst>
              <a:ext uri="{FF2B5EF4-FFF2-40B4-BE49-F238E27FC236}">
                <a16:creationId xmlns:a16="http://schemas.microsoft.com/office/drawing/2014/main" id="{15D3F616-6640-2036-BC9A-3B5866EF35BA}"/>
              </a:ext>
            </a:extLst>
          </p:cNvPr>
          <p:cNvCxnSpPr>
            <a:stCxn id="32" idx="3"/>
            <a:endCxn id="33" idx="1"/>
          </p:cNvCxnSpPr>
          <p:nvPr/>
        </p:nvCxnSpPr>
        <p:spPr>
          <a:xfrm>
            <a:off x="5516106" y="3018651"/>
            <a:ext cx="41703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FAE8C2C5-9FA1-D6AD-8707-1AA92839D8B2}"/>
              </a:ext>
            </a:extLst>
          </p:cNvPr>
          <p:cNvSpPr txBox="1"/>
          <p:nvPr/>
        </p:nvSpPr>
        <p:spPr>
          <a:xfrm>
            <a:off x="3759043" y="4335308"/>
            <a:ext cx="1677526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popolazione umana si divide in tre gruppi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6" name="Connettore 2 11">
            <a:extLst>
              <a:ext uri="{FF2B5EF4-FFF2-40B4-BE49-F238E27FC236}">
                <a16:creationId xmlns:a16="http://schemas.microsoft.com/office/drawing/2014/main" id="{8CF8DA03-91E2-1A3F-33E9-5CE65E526065}"/>
              </a:ext>
            </a:extLst>
          </p:cNvPr>
          <p:cNvCxnSpPr>
            <a:cxnSpLocks/>
            <a:stCxn id="32" idx="2"/>
            <a:endCxn id="35" idx="0"/>
          </p:cNvCxnSpPr>
          <p:nvPr/>
        </p:nvCxnSpPr>
        <p:spPr>
          <a:xfrm flipH="1">
            <a:off x="4597806" y="3257014"/>
            <a:ext cx="3331" cy="107829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ttore 2 11">
            <a:extLst>
              <a:ext uri="{FF2B5EF4-FFF2-40B4-BE49-F238E27FC236}">
                <a16:creationId xmlns:a16="http://schemas.microsoft.com/office/drawing/2014/main" id="{7EB3A285-C4FD-D48D-B9B9-86867BCA9812}"/>
              </a:ext>
            </a:extLst>
          </p:cNvPr>
          <p:cNvCxnSpPr>
            <a:cxnSpLocks/>
            <a:stCxn id="10" idx="2"/>
            <a:endCxn id="32" idx="0"/>
          </p:cNvCxnSpPr>
          <p:nvPr/>
        </p:nvCxnSpPr>
        <p:spPr>
          <a:xfrm>
            <a:off x="4594366" y="2444845"/>
            <a:ext cx="6771" cy="33544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FF5A371-700E-968A-9694-AE6552ECBFCD}"/>
              </a:ext>
            </a:extLst>
          </p:cNvPr>
          <p:cNvSpPr txBox="1"/>
          <p:nvPr/>
        </p:nvSpPr>
        <p:spPr>
          <a:xfrm>
            <a:off x="3555033" y="6642556"/>
            <a:ext cx="35742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JeremyRichards</a:t>
            </a:r>
            <a:r>
              <a:rPr lang="it-IT" sz="800" dirty="0"/>
              <a:t>/Shutterstock</a:t>
            </a:r>
          </a:p>
        </p:txBody>
      </p:sp>
    </p:spTree>
    <p:extLst>
      <p:ext uri="{BB962C8B-B14F-4D97-AF65-F5344CB8AC3E}">
        <p14:creationId xmlns:p14="http://schemas.microsoft.com/office/powerpoint/2010/main" val="21231490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463981" y="108015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1307809" y="1288576"/>
            <a:ext cx="326419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circa il 50% della popolazione vive in città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617376" y="1833452"/>
            <a:ext cx="263476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l’urbanizzazione ha prodotto notevoli trasformazioni nell’ambiente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cxnSpLocks/>
            <a:stCxn id="7" idx="2"/>
            <a:endCxn id="8" idx="0"/>
          </p:cNvCxnSpPr>
          <p:nvPr/>
        </p:nvCxnSpPr>
        <p:spPr>
          <a:xfrm flipH="1">
            <a:off x="2934756" y="1572957"/>
            <a:ext cx="5149" cy="26049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2 11"/>
          <p:cNvCxnSpPr>
            <a:cxnSpLocks/>
            <a:stCxn id="8" idx="3"/>
            <a:endCxn id="16" idx="1"/>
          </p:cNvCxnSpPr>
          <p:nvPr/>
        </p:nvCxnSpPr>
        <p:spPr>
          <a:xfrm>
            <a:off x="4252136" y="2071815"/>
            <a:ext cx="33634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4588483" y="1833452"/>
            <a:ext cx="171704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immense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aree verdi</a:t>
            </a: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 sono diventate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città</a:t>
            </a:r>
          </a:p>
        </p:txBody>
      </p:sp>
      <p:sp>
        <p:nvSpPr>
          <p:cNvPr id="27" name="CasellaDiTesto 26"/>
          <p:cNvSpPr txBox="1"/>
          <p:nvPr/>
        </p:nvSpPr>
        <p:spPr>
          <a:xfrm>
            <a:off x="166261" y="2752488"/>
            <a:ext cx="14763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Stati Uniti ed </a:t>
            </a:r>
          </a:p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Europa occidentale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9" name="CasellaDiTesto 28"/>
          <p:cNvSpPr txBox="1"/>
          <p:nvPr/>
        </p:nvSpPr>
        <p:spPr>
          <a:xfrm>
            <a:off x="1970096" y="2752488"/>
            <a:ext cx="1845031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sono meta di un vasto fenomeno migratorio</a:t>
            </a:r>
          </a:p>
        </p:txBody>
      </p:sp>
      <p:cxnSp>
        <p:nvCxnSpPr>
          <p:cNvPr id="30" name="Connettore 2 29"/>
          <p:cNvCxnSpPr>
            <a:stCxn id="27" idx="3"/>
            <a:endCxn id="29" idx="1"/>
          </p:cNvCxnSpPr>
          <p:nvPr/>
        </p:nvCxnSpPr>
        <p:spPr>
          <a:xfrm flipV="1">
            <a:off x="1642636" y="2986684"/>
            <a:ext cx="327460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4177704" y="2752488"/>
            <a:ext cx="1476375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proveniente dai Paesi più poveri 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35" name="Connettore 2 34"/>
          <p:cNvCxnSpPr>
            <a:stCxn id="29" idx="3"/>
            <a:endCxn id="34" idx="1"/>
          </p:cNvCxnSpPr>
          <p:nvPr/>
        </p:nvCxnSpPr>
        <p:spPr>
          <a:xfrm>
            <a:off x="3815127" y="2986684"/>
            <a:ext cx="362577" cy="41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CasellaDiTesto 37"/>
          <p:cNvSpPr txBox="1"/>
          <p:nvPr/>
        </p:nvSpPr>
        <p:spPr>
          <a:xfrm>
            <a:off x="2285628" y="3239701"/>
            <a:ext cx="1244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 questi motivi</a:t>
            </a:r>
          </a:p>
        </p:txBody>
      </p:sp>
      <p:sp>
        <p:nvSpPr>
          <p:cNvPr id="39" name="CasellaDiTesto 38"/>
          <p:cNvSpPr txBox="1"/>
          <p:nvPr/>
        </p:nvSpPr>
        <p:spPr>
          <a:xfrm>
            <a:off x="3529780" y="3575017"/>
            <a:ext cx="13961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povertà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0" name="CasellaDiTesto 39"/>
          <p:cNvSpPr txBox="1"/>
          <p:nvPr/>
        </p:nvSpPr>
        <p:spPr>
          <a:xfrm>
            <a:off x="3529780" y="3948036"/>
            <a:ext cx="1396176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guerra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1" name="Connettore 2 40"/>
          <p:cNvCxnSpPr>
            <a:cxnSpLocks/>
            <a:stCxn id="38" idx="2"/>
            <a:endCxn id="51" idx="0"/>
          </p:cNvCxnSpPr>
          <p:nvPr/>
        </p:nvCxnSpPr>
        <p:spPr>
          <a:xfrm flipH="1">
            <a:off x="2896385" y="3516700"/>
            <a:ext cx="11319" cy="229547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cxnSpLocks/>
            <a:endCxn id="39" idx="1"/>
          </p:cNvCxnSpPr>
          <p:nvPr/>
        </p:nvCxnSpPr>
        <p:spPr>
          <a:xfrm>
            <a:off x="2907703" y="3719738"/>
            <a:ext cx="6220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cxnSpLocks/>
            <a:endCxn id="40" idx="1"/>
          </p:cNvCxnSpPr>
          <p:nvPr/>
        </p:nvCxnSpPr>
        <p:spPr>
          <a:xfrm>
            <a:off x="2907703" y="4092757"/>
            <a:ext cx="6220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/>
          <p:cNvSpPr txBox="1"/>
          <p:nvPr/>
        </p:nvSpPr>
        <p:spPr>
          <a:xfrm>
            <a:off x="1977643" y="5812176"/>
            <a:ext cx="183748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Paesi ricchi cercano di contrastare il fenomeno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2" name="CasellaDiTesto 51"/>
          <p:cNvSpPr txBox="1"/>
          <p:nvPr/>
        </p:nvSpPr>
        <p:spPr>
          <a:xfrm>
            <a:off x="5368329" y="5507449"/>
            <a:ext cx="344537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hanno antichi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pregiudizi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sulle persone di altre etnie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3" name="Connettore 2 52"/>
          <p:cNvCxnSpPr>
            <a:cxnSpLocks/>
            <a:stCxn id="50" idx="3"/>
            <a:endCxn id="52" idx="1"/>
          </p:cNvCxnSpPr>
          <p:nvPr/>
        </p:nvCxnSpPr>
        <p:spPr>
          <a:xfrm flipV="1">
            <a:off x="4445633" y="5652170"/>
            <a:ext cx="922696" cy="38553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e 5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DFC5AE9-EC0A-E399-E69C-945EC4A6F026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755F1BC0-F1CE-4DD7-DF55-359B484A9A7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F5B7B1B-67D3-FA4F-61E4-BF13810F20F5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1C8F7AE-2910-DCD5-8D9D-3F411B126191}"/>
              </a:ext>
            </a:extLst>
          </p:cNvPr>
          <p:cNvSpPr txBox="1"/>
          <p:nvPr/>
        </p:nvSpPr>
        <p:spPr>
          <a:xfrm>
            <a:off x="3514688" y="4316393"/>
            <a:ext cx="141126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pericolo costante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2" name="Connettore 2 47">
            <a:extLst>
              <a:ext uri="{FF2B5EF4-FFF2-40B4-BE49-F238E27FC236}">
                <a16:creationId xmlns:a16="http://schemas.microsoft.com/office/drawing/2014/main" id="{6A8D9B54-12B6-CE4A-66B6-6A1EDA2CA05F}"/>
              </a:ext>
            </a:extLst>
          </p:cNvPr>
          <p:cNvCxnSpPr>
            <a:cxnSpLocks/>
            <a:endCxn id="37" idx="1"/>
          </p:cNvCxnSpPr>
          <p:nvPr/>
        </p:nvCxnSpPr>
        <p:spPr>
          <a:xfrm>
            <a:off x="2892611" y="4461114"/>
            <a:ext cx="6220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FA65472D-89DD-1119-1170-D6F58F62A7E4}"/>
              </a:ext>
            </a:extLst>
          </p:cNvPr>
          <p:cNvSpPr txBox="1"/>
          <p:nvPr/>
        </p:nvSpPr>
        <p:spPr>
          <a:xfrm>
            <a:off x="3514688" y="4680512"/>
            <a:ext cx="141126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emarginazione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5" name="Connettore 2 47">
            <a:extLst>
              <a:ext uri="{FF2B5EF4-FFF2-40B4-BE49-F238E27FC236}">
                <a16:creationId xmlns:a16="http://schemas.microsoft.com/office/drawing/2014/main" id="{3193AA54-8C27-F777-6DF7-FAAA036E225A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2892611" y="4825233"/>
            <a:ext cx="6220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B6FA92D-FE2D-CF86-E88A-F6DB8FDAB920}"/>
              </a:ext>
            </a:extLst>
          </p:cNvPr>
          <p:cNvSpPr txBox="1"/>
          <p:nvPr/>
        </p:nvSpPr>
        <p:spPr>
          <a:xfrm>
            <a:off x="3529779" y="5055264"/>
            <a:ext cx="1411268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violenza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47" name="Connettore 2 47">
            <a:extLst>
              <a:ext uri="{FF2B5EF4-FFF2-40B4-BE49-F238E27FC236}">
                <a16:creationId xmlns:a16="http://schemas.microsoft.com/office/drawing/2014/main" id="{0EBE129D-C9D5-975C-2F61-DD915DCA4E91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2907702" y="5199985"/>
            <a:ext cx="62207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0422B995-593C-EF02-9F24-3FD916BA38D0}"/>
              </a:ext>
            </a:extLst>
          </p:cNvPr>
          <p:cNvSpPr txBox="1"/>
          <p:nvPr/>
        </p:nvSpPr>
        <p:spPr>
          <a:xfrm>
            <a:off x="3830400" y="5899200"/>
            <a:ext cx="6152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perché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F57232F-64CE-3962-93A0-4F3459EA905F}"/>
              </a:ext>
            </a:extLst>
          </p:cNvPr>
          <p:cNvSpPr txBox="1"/>
          <p:nvPr/>
        </p:nvSpPr>
        <p:spPr>
          <a:xfrm>
            <a:off x="5368329" y="5892980"/>
            <a:ext cx="259545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temono effetti negativi sull’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economia</a:t>
            </a:r>
          </a:p>
        </p:txBody>
      </p:sp>
      <p:cxnSp>
        <p:nvCxnSpPr>
          <p:cNvPr id="59" name="Connettore 2 52">
            <a:extLst>
              <a:ext uri="{FF2B5EF4-FFF2-40B4-BE49-F238E27FC236}">
                <a16:creationId xmlns:a16="http://schemas.microsoft.com/office/drawing/2014/main" id="{7A436C14-A5B1-9469-C204-0AB19CAF6D04}"/>
              </a:ext>
            </a:extLst>
          </p:cNvPr>
          <p:cNvCxnSpPr>
            <a:cxnSpLocks/>
            <a:stCxn id="50" idx="3"/>
            <a:endCxn id="58" idx="1"/>
          </p:cNvCxnSpPr>
          <p:nvPr/>
        </p:nvCxnSpPr>
        <p:spPr>
          <a:xfrm>
            <a:off x="4445633" y="6037700"/>
            <a:ext cx="922696" cy="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71958AC2-67B6-1444-16EB-F32AE25F0195}"/>
              </a:ext>
            </a:extLst>
          </p:cNvPr>
          <p:cNvSpPr txBox="1"/>
          <p:nvPr/>
        </p:nvSpPr>
        <p:spPr>
          <a:xfrm>
            <a:off x="5368329" y="6302370"/>
            <a:ext cx="281873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temono che gli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equilibri sociali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cambino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63" name="Connettore 2 52">
            <a:extLst>
              <a:ext uri="{FF2B5EF4-FFF2-40B4-BE49-F238E27FC236}">
                <a16:creationId xmlns:a16="http://schemas.microsoft.com/office/drawing/2014/main" id="{F3E8806C-D191-AEED-BA87-73B120FEB365}"/>
              </a:ext>
            </a:extLst>
          </p:cNvPr>
          <p:cNvCxnSpPr>
            <a:cxnSpLocks/>
            <a:stCxn id="50" idx="3"/>
            <a:endCxn id="62" idx="1"/>
          </p:cNvCxnSpPr>
          <p:nvPr/>
        </p:nvCxnSpPr>
        <p:spPr>
          <a:xfrm>
            <a:off x="4445633" y="6037700"/>
            <a:ext cx="922696" cy="40939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4064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93857" y="1282452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202970" y="1483757"/>
            <a:ext cx="194310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mondo ci sono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3584575" y="1282452"/>
            <a:ext cx="220662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1 miliardo di analfabeti 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584575" y="1628477"/>
            <a:ext cx="2206625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1 miliardo di persone che sanno leggere ma non scrivere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11" name="Connettore 2 10"/>
          <p:cNvCxnSpPr>
            <a:stCxn id="8" idx="3"/>
            <a:endCxn id="9" idx="1"/>
          </p:cNvCxnSpPr>
          <p:nvPr/>
        </p:nvCxnSpPr>
        <p:spPr>
          <a:xfrm flipV="1">
            <a:off x="3146070" y="1427173"/>
            <a:ext cx="438505" cy="20130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/>
          <p:cNvCxnSpPr>
            <a:stCxn id="8" idx="3"/>
            <a:endCxn id="10" idx="1"/>
          </p:cNvCxnSpPr>
          <p:nvPr/>
        </p:nvCxnSpPr>
        <p:spPr>
          <a:xfrm>
            <a:off x="3146070" y="1628478"/>
            <a:ext cx="438505" cy="23836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>
            <a:stCxn id="9" idx="3"/>
          </p:cNvCxnSpPr>
          <p:nvPr/>
        </p:nvCxnSpPr>
        <p:spPr>
          <a:xfrm>
            <a:off x="5791200" y="1427173"/>
            <a:ext cx="2794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5791200" y="1897013"/>
            <a:ext cx="279400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>
            <a:off x="6070600" y="1427173"/>
            <a:ext cx="0" cy="46984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2 23"/>
          <p:cNvCxnSpPr/>
          <p:nvPr/>
        </p:nvCxnSpPr>
        <p:spPr>
          <a:xfrm>
            <a:off x="6070600" y="1644056"/>
            <a:ext cx="514349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/>
          <p:cNvSpPr txBox="1"/>
          <p:nvPr/>
        </p:nvSpPr>
        <p:spPr>
          <a:xfrm>
            <a:off x="6584949" y="1425030"/>
            <a:ext cx="1845031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1 miliardo e 300 milioni sono donne</a:t>
            </a:r>
          </a:p>
        </p:txBody>
      </p:sp>
      <p:sp>
        <p:nvSpPr>
          <p:cNvPr id="30" name="CasellaDiTesto 29"/>
          <p:cNvSpPr txBox="1"/>
          <p:nvPr/>
        </p:nvSpPr>
        <p:spPr>
          <a:xfrm>
            <a:off x="1202971" y="2280729"/>
            <a:ext cx="1943100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oltre 270 milioni di bambini che non accedono all’istruzione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1" name="Connettore 2 30"/>
          <p:cNvCxnSpPr>
            <a:stCxn id="8" idx="2"/>
            <a:endCxn id="30" idx="0"/>
          </p:cNvCxnSpPr>
          <p:nvPr/>
        </p:nvCxnSpPr>
        <p:spPr>
          <a:xfrm>
            <a:off x="2174520" y="1773198"/>
            <a:ext cx="1" cy="5075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/>
          <p:cNvSpPr txBox="1"/>
          <p:nvPr/>
        </p:nvSpPr>
        <p:spPr>
          <a:xfrm>
            <a:off x="3584575" y="2467856"/>
            <a:ext cx="1845031" cy="284381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soprattutto bambine</a:t>
            </a:r>
          </a:p>
        </p:txBody>
      </p:sp>
      <p:cxnSp>
        <p:nvCxnSpPr>
          <p:cNvPr id="35" name="Connettore 2 34"/>
          <p:cNvCxnSpPr>
            <a:stCxn id="30" idx="3"/>
            <a:endCxn id="34" idx="1"/>
          </p:cNvCxnSpPr>
          <p:nvPr/>
        </p:nvCxnSpPr>
        <p:spPr>
          <a:xfrm flipV="1">
            <a:off x="3146071" y="2610047"/>
            <a:ext cx="438504" cy="268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CasellaDiTesto 47"/>
          <p:cNvSpPr txBox="1"/>
          <p:nvPr/>
        </p:nvSpPr>
        <p:spPr>
          <a:xfrm>
            <a:off x="2793153" y="3961435"/>
            <a:ext cx="252312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esiste l’uguaglianza giuridica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tra uomini e donne</a:t>
            </a:r>
          </a:p>
        </p:txBody>
      </p:sp>
      <p:cxnSp>
        <p:nvCxnSpPr>
          <p:cNvPr id="49" name="Connettore 2 48"/>
          <p:cNvCxnSpPr/>
          <p:nvPr/>
        </p:nvCxnSpPr>
        <p:spPr>
          <a:xfrm>
            <a:off x="2417085" y="4187396"/>
            <a:ext cx="3760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CasellaDiTesto 49"/>
          <p:cNvSpPr txBox="1"/>
          <p:nvPr/>
        </p:nvSpPr>
        <p:spPr>
          <a:xfrm>
            <a:off x="2793153" y="4736167"/>
            <a:ext cx="2523130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ma la parità di genere non è stata ancora raggiunta</a:t>
            </a:r>
          </a:p>
        </p:txBody>
      </p:sp>
      <p:cxnSp>
        <p:nvCxnSpPr>
          <p:cNvPr id="51" name="Connettore 2 50"/>
          <p:cNvCxnSpPr>
            <a:cxnSpLocks/>
            <a:stCxn id="48" idx="2"/>
            <a:endCxn id="50" idx="0"/>
          </p:cNvCxnSpPr>
          <p:nvPr/>
        </p:nvCxnSpPr>
        <p:spPr>
          <a:xfrm>
            <a:off x="4054718" y="4438161"/>
            <a:ext cx="0" cy="29800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asellaDiTesto 53"/>
          <p:cNvSpPr txBox="1"/>
          <p:nvPr/>
        </p:nvSpPr>
        <p:spPr>
          <a:xfrm>
            <a:off x="3079915" y="5484257"/>
            <a:ext cx="1943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totale parità ci sarà quando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5" name="CasellaDiTesto 54"/>
          <p:cNvSpPr txBox="1"/>
          <p:nvPr/>
        </p:nvSpPr>
        <p:spPr>
          <a:xfrm>
            <a:off x="5657055" y="5138618"/>
            <a:ext cx="2636337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entrambi i sessi avranno le stesse opportunità e possibilità</a:t>
            </a:r>
          </a:p>
        </p:txBody>
      </p:sp>
      <p:sp>
        <p:nvSpPr>
          <p:cNvPr id="56" name="CasellaDiTesto 55"/>
          <p:cNvSpPr txBox="1"/>
          <p:nvPr/>
        </p:nvSpPr>
        <p:spPr>
          <a:xfrm>
            <a:off x="5657056" y="5833685"/>
            <a:ext cx="2636339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nessuna donna sarà più in pericolo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per il fatto di essere donna</a:t>
            </a:r>
          </a:p>
        </p:txBody>
      </p:sp>
      <p:cxnSp>
        <p:nvCxnSpPr>
          <p:cNvPr id="57" name="Connettore 2 56"/>
          <p:cNvCxnSpPr>
            <a:cxnSpLocks/>
            <a:stCxn id="54" idx="3"/>
            <a:endCxn id="55" idx="1"/>
          </p:cNvCxnSpPr>
          <p:nvPr/>
        </p:nvCxnSpPr>
        <p:spPr>
          <a:xfrm flipV="1">
            <a:off x="5023015" y="5376981"/>
            <a:ext cx="634040" cy="34563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/>
          <p:cNvCxnSpPr>
            <a:cxnSpLocks/>
            <a:stCxn id="54" idx="3"/>
            <a:endCxn id="56" idx="1"/>
          </p:cNvCxnSpPr>
          <p:nvPr/>
        </p:nvCxnSpPr>
        <p:spPr>
          <a:xfrm>
            <a:off x="5023015" y="5722620"/>
            <a:ext cx="634041" cy="34942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/>
          <p:cNvCxnSpPr>
            <a:cxnSpLocks/>
            <a:stCxn id="50" idx="2"/>
            <a:endCxn id="54" idx="0"/>
          </p:cNvCxnSpPr>
          <p:nvPr/>
        </p:nvCxnSpPr>
        <p:spPr>
          <a:xfrm flipH="1">
            <a:off x="4051465" y="5204559"/>
            <a:ext cx="3253" cy="27969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Ovale 65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0DA30990-2A7A-C7C2-5790-F7311C742BAD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F4B010C-104B-48C2-5982-4D8841C23FD9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197696A-2CB5-4FA9-24E4-3552B46D05A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03584AA8-E836-0109-FB50-0F915F59A318}"/>
              </a:ext>
            </a:extLst>
          </p:cNvPr>
          <p:cNvSpPr txBox="1"/>
          <p:nvPr/>
        </p:nvSpPr>
        <p:spPr>
          <a:xfrm>
            <a:off x="304490" y="3780410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E2B89C54-05A0-451D-FB66-3A2062D04809}"/>
              </a:ext>
            </a:extLst>
          </p:cNvPr>
          <p:cNvSpPr txBox="1"/>
          <p:nvPr/>
        </p:nvSpPr>
        <p:spPr>
          <a:xfrm>
            <a:off x="1202970" y="4042675"/>
            <a:ext cx="120411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molti Stati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22590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326670" y="1339036"/>
            <a:ext cx="19431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Secondo l’Organizzazione mondiale del lavoro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2038349" y="1659226"/>
            <a:ext cx="2228851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al mondo ci sono 152 milioni di bambini lavoratori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2038348" y="2545536"/>
            <a:ext cx="222885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 cui 80 milioni impiegati in lavori pericolosi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9" name="Connettore 2 8"/>
          <p:cNvCxnSpPr>
            <a:stCxn id="7" idx="2"/>
            <a:endCxn id="8" idx="0"/>
          </p:cNvCxnSpPr>
          <p:nvPr/>
        </p:nvCxnSpPr>
        <p:spPr>
          <a:xfrm flipH="1">
            <a:off x="3152774" y="2127618"/>
            <a:ext cx="1" cy="41791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4723314" y="1656831"/>
            <a:ext cx="176048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percentuale maggiore è in Africa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16" name="Connettore 2 15"/>
          <p:cNvCxnSpPr>
            <a:stCxn id="7" idx="3"/>
            <a:endCxn id="12" idx="1"/>
          </p:cNvCxnSpPr>
          <p:nvPr/>
        </p:nvCxnSpPr>
        <p:spPr>
          <a:xfrm>
            <a:off x="4267200" y="1893422"/>
            <a:ext cx="456114" cy="177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CasellaDiTesto 29"/>
          <p:cNvSpPr txBox="1"/>
          <p:nvPr/>
        </p:nvSpPr>
        <p:spPr>
          <a:xfrm>
            <a:off x="325875" y="386833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31" name="CasellaDiTesto 30"/>
          <p:cNvSpPr txBox="1"/>
          <p:nvPr/>
        </p:nvSpPr>
        <p:spPr>
          <a:xfrm>
            <a:off x="1154550" y="4076820"/>
            <a:ext cx="161325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religioni più praticate o diffuse nel mondo sono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2" name="CasellaDiTesto 31"/>
          <p:cNvSpPr txBox="1"/>
          <p:nvPr/>
        </p:nvSpPr>
        <p:spPr>
          <a:xfrm>
            <a:off x="3429792" y="3818756"/>
            <a:ext cx="1674813" cy="296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cristianesimo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3" name="CasellaDiTesto 32"/>
          <p:cNvSpPr txBox="1"/>
          <p:nvPr/>
        </p:nvSpPr>
        <p:spPr>
          <a:xfrm>
            <a:off x="3429792" y="4260049"/>
            <a:ext cx="1674813" cy="296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islam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4" name="CasellaDiTesto 33"/>
          <p:cNvSpPr txBox="1"/>
          <p:nvPr/>
        </p:nvSpPr>
        <p:spPr>
          <a:xfrm>
            <a:off x="3429793" y="4752988"/>
            <a:ext cx="1674813" cy="29660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ebraismo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38" name="Connettore 2 37"/>
          <p:cNvCxnSpPr>
            <a:cxnSpLocks/>
            <a:stCxn id="31" idx="3"/>
            <a:endCxn id="32" idx="1"/>
          </p:cNvCxnSpPr>
          <p:nvPr/>
        </p:nvCxnSpPr>
        <p:spPr>
          <a:xfrm flipV="1">
            <a:off x="2767806" y="3967059"/>
            <a:ext cx="661986" cy="44176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ttore 2 43"/>
          <p:cNvCxnSpPr>
            <a:stCxn id="31" idx="3"/>
            <a:endCxn id="33" idx="1"/>
          </p:cNvCxnSpPr>
          <p:nvPr/>
        </p:nvCxnSpPr>
        <p:spPr>
          <a:xfrm flipV="1">
            <a:off x="2767806" y="4408352"/>
            <a:ext cx="661986" cy="474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ttore 2 47"/>
          <p:cNvCxnSpPr>
            <a:stCxn id="31" idx="3"/>
            <a:endCxn id="34" idx="1"/>
          </p:cNvCxnSpPr>
          <p:nvPr/>
        </p:nvCxnSpPr>
        <p:spPr>
          <a:xfrm>
            <a:off x="2767806" y="4408826"/>
            <a:ext cx="661987" cy="4924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Ovale 69"/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0A57802-9E67-B351-5982-EB72896E80F5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C9A96105-733C-E7DF-0617-DA0EA2F431A5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D5BD7290-DC81-A88A-CCDE-F9136CF8AA7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4B7D8BB6-3BB8-DDCD-0A01-3AECCA58A1F0}"/>
              </a:ext>
            </a:extLst>
          </p:cNvPr>
          <p:cNvSpPr txBox="1"/>
          <p:nvPr/>
        </p:nvSpPr>
        <p:spPr>
          <a:xfrm>
            <a:off x="5528929" y="3808310"/>
            <a:ext cx="176048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2,4 miliardi di fedeli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95A518E-706F-9207-B183-96FCC8C0EF49}"/>
              </a:ext>
            </a:extLst>
          </p:cNvPr>
          <p:cNvSpPr txBox="1"/>
          <p:nvPr/>
        </p:nvSpPr>
        <p:spPr>
          <a:xfrm>
            <a:off x="5545632" y="4244908"/>
            <a:ext cx="176048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2 miliardi di fedeli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12DAC29D-8D10-6A09-AA50-B2E2D5213576}"/>
              </a:ext>
            </a:extLst>
          </p:cNvPr>
          <p:cNvSpPr txBox="1"/>
          <p:nvPr/>
        </p:nvSpPr>
        <p:spPr>
          <a:xfrm>
            <a:off x="5528929" y="4642981"/>
            <a:ext cx="269710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diffusa in Europa, America latina, America settentrionale, Africa del Nord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6" name="Connettore 2 43">
            <a:extLst>
              <a:ext uri="{FF2B5EF4-FFF2-40B4-BE49-F238E27FC236}">
                <a16:creationId xmlns:a16="http://schemas.microsoft.com/office/drawing/2014/main" id="{420D65B7-B437-6155-0E3D-EC7701F16973}"/>
              </a:ext>
            </a:extLst>
          </p:cNvPr>
          <p:cNvCxnSpPr>
            <a:cxnSpLocks/>
          </p:cNvCxnSpPr>
          <p:nvPr/>
        </p:nvCxnSpPr>
        <p:spPr>
          <a:xfrm>
            <a:off x="5104605" y="4389628"/>
            <a:ext cx="424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43">
            <a:extLst>
              <a:ext uri="{FF2B5EF4-FFF2-40B4-BE49-F238E27FC236}">
                <a16:creationId xmlns:a16="http://schemas.microsoft.com/office/drawing/2014/main" id="{21B60A79-A61A-585F-3E8C-359B1214E508}"/>
              </a:ext>
            </a:extLst>
          </p:cNvPr>
          <p:cNvCxnSpPr>
            <a:cxnSpLocks/>
          </p:cNvCxnSpPr>
          <p:nvPr/>
        </p:nvCxnSpPr>
        <p:spPr>
          <a:xfrm>
            <a:off x="5104605" y="3967058"/>
            <a:ext cx="424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43">
            <a:extLst>
              <a:ext uri="{FF2B5EF4-FFF2-40B4-BE49-F238E27FC236}">
                <a16:creationId xmlns:a16="http://schemas.microsoft.com/office/drawing/2014/main" id="{71729255-F8D1-DD77-B647-81960168D632}"/>
              </a:ext>
            </a:extLst>
          </p:cNvPr>
          <p:cNvCxnSpPr>
            <a:cxnSpLocks/>
          </p:cNvCxnSpPr>
          <p:nvPr/>
        </p:nvCxnSpPr>
        <p:spPr>
          <a:xfrm>
            <a:off x="5104604" y="4892583"/>
            <a:ext cx="424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918F85C3-DF07-E5E0-BE70-1343CD049D4E}"/>
              </a:ext>
            </a:extLst>
          </p:cNvPr>
          <p:cNvSpPr txBox="1"/>
          <p:nvPr/>
        </p:nvSpPr>
        <p:spPr>
          <a:xfrm>
            <a:off x="2685509" y="6039339"/>
            <a:ext cx="285295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ci sono persone che</a:t>
            </a:r>
          </a:p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non hanno un credo religioso (atee)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2DB5A361-ACDB-1F9F-1D85-234AC0FA06DE}"/>
              </a:ext>
            </a:extLst>
          </p:cNvPr>
          <p:cNvSpPr txBox="1"/>
          <p:nvPr/>
        </p:nvSpPr>
        <p:spPr>
          <a:xfrm>
            <a:off x="5962785" y="6157414"/>
            <a:ext cx="1743780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1,1 miliardi di persone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5" name="Connettore 2 43">
            <a:extLst>
              <a:ext uri="{FF2B5EF4-FFF2-40B4-BE49-F238E27FC236}">
                <a16:creationId xmlns:a16="http://schemas.microsoft.com/office/drawing/2014/main" id="{F50AE286-A110-B08A-8A29-E50BEE93DE10}"/>
              </a:ext>
            </a:extLst>
          </p:cNvPr>
          <p:cNvCxnSpPr>
            <a:cxnSpLocks/>
          </p:cNvCxnSpPr>
          <p:nvPr/>
        </p:nvCxnSpPr>
        <p:spPr>
          <a:xfrm>
            <a:off x="5538459" y="6292091"/>
            <a:ext cx="424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05686151-12FE-C709-B0A5-0349BF1E803C}"/>
              </a:ext>
            </a:extLst>
          </p:cNvPr>
          <p:cNvSpPr txBox="1"/>
          <p:nvPr/>
        </p:nvSpPr>
        <p:spPr>
          <a:xfrm>
            <a:off x="2685509" y="5373059"/>
            <a:ext cx="2790127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oltre metà dei credenti vive in Paesi dove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libertà religiosa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non è garantita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5" name="Connettore 2 47">
            <a:extLst>
              <a:ext uri="{FF2B5EF4-FFF2-40B4-BE49-F238E27FC236}">
                <a16:creationId xmlns:a16="http://schemas.microsoft.com/office/drawing/2014/main" id="{B7A09B76-FD51-C340-4394-CDDABE0C38A5}"/>
              </a:ext>
            </a:extLst>
          </p:cNvPr>
          <p:cNvCxnSpPr>
            <a:cxnSpLocks/>
            <a:endCxn id="40" idx="1"/>
          </p:cNvCxnSpPr>
          <p:nvPr/>
        </p:nvCxnSpPr>
        <p:spPr>
          <a:xfrm>
            <a:off x="1922354" y="6277702"/>
            <a:ext cx="7631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ttore 1 19">
            <a:extLst>
              <a:ext uri="{FF2B5EF4-FFF2-40B4-BE49-F238E27FC236}">
                <a16:creationId xmlns:a16="http://schemas.microsoft.com/office/drawing/2014/main" id="{670259E5-7FFC-1B46-70D1-B9AE71BC6AB3}"/>
              </a:ext>
            </a:extLst>
          </p:cNvPr>
          <p:cNvCxnSpPr>
            <a:cxnSpLocks/>
          </p:cNvCxnSpPr>
          <p:nvPr/>
        </p:nvCxnSpPr>
        <p:spPr>
          <a:xfrm>
            <a:off x="1922354" y="4748452"/>
            <a:ext cx="0" cy="154363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Connettore 2 47">
            <a:extLst>
              <a:ext uri="{FF2B5EF4-FFF2-40B4-BE49-F238E27FC236}">
                <a16:creationId xmlns:a16="http://schemas.microsoft.com/office/drawing/2014/main" id="{8EE09B0B-660C-2437-CB0F-9D0A3D40EB96}"/>
              </a:ext>
            </a:extLst>
          </p:cNvPr>
          <p:cNvCxnSpPr>
            <a:cxnSpLocks/>
            <a:endCxn id="46" idx="1"/>
          </p:cNvCxnSpPr>
          <p:nvPr/>
        </p:nvCxnSpPr>
        <p:spPr>
          <a:xfrm>
            <a:off x="1922354" y="5611422"/>
            <a:ext cx="76315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55451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E3334C8-AC71-B16B-FE92-118E4111458F}"/>
              </a:ext>
            </a:extLst>
          </p:cNvPr>
          <p:cNvSpPr txBox="1"/>
          <p:nvPr/>
        </p:nvSpPr>
        <p:spPr>
          <a:xfrm>
            <a:off x="1097893" y="800526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2.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Le risorse</a:t>
            </a:r>
            <a:endParaRPr lang="it-IT" sz="2400" b="1" dirty="0">
              <a:solidFill>
                <a:srgbClr val="FF0000"/>
              </a:solidFill>
            </a:endParaRP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E71C2892-F89D-0C3F-365C-A8A526C672B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5062"/>
          <a:stretch>
            <a:fillRect/>
          </a:stretch>
        </p:blipFill>
        <p:spPr>
          <a:xfrm>
            <a:off x="-22477" y="5002068"/>
            <a:ext cx="4296662" cy="1865375"/>
          </a:xfrm>
          <a:prstGeom prst="rect">
            <a:avLst/>
          </a:prstGeom>
        </p:spPr>
      </p:pic>
      <p:sp>
        <p:nvSpPr>
          <p:cNvPr id="10" name="Rettangolo 9">
            <a:extLst>
              <a:ext uri="{FF2B5EF4-FFF2-40B4-BE49-F238E27FC236}">
                <a16:creationId xmlns:a16="http://schemas.microsoft.com/office/drawing/2014/main" id="{6EE82659-1E59-E08D-81A4-A8099553DE1F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063C47C5-8452-643F-473E-E55CBF5F9CB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9A4DC9B0-0A55-798D-756D-4222F4D3EFBF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18" name="Ovale 17">
            <a:extLst>
              <a:ext uri="{FF2B5EF4-FFF2-40B4-BE49-F238E27FC236}">
                <a16:creationId xmlns:a16="http://schemas.microsoft.com/office/drawing/2014/main" id="{45996E77-B5FF-2C55-C3A4-2DC1E84C3521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ED98044D-8296-BC63-7556-A2547611EF24}"/>
              </a:ext>
            </a:extLst>
          </p:cNvPr>
          <p:cNvSpPr txBox="1"/>
          <p:nvPr/>
        </p:nvSpPr>
        <p:spPr>
          <a:xfrm>
            <a:off x="3335177" y="1524052"/>
            <a:ext cx="193164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L’esistenza umana è resa possibile dall’uso di risorse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244BB1FC-7FBC-537F-62CD-470B2A9DCC0A}"/>
              </a:ext>
            </a:extLst>
          </p:cNvPr>
          <p:cNvSpPr txBox="1"/>
          <p:nvPr/>
        </p:nvSpPr>
        <p:spPr>
          <a:xfrm>
            <a:off x="745615" y="2331449"/>
            <a:ext cx="172196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RINNOVABILI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4527FC6A-7796-ED8F-5FCD-1CC6BFAB35B8}"/>
              </a:ext>
            </a:extLst>
          </p:cNvPr>
          <p:cNvSpPr txBox="1"/>
          <p:nvPr/>
        </p:nvSpPr>
        <p:spPr>
          <a:xfrm>
            <a:off x="6077489" y="2331448"/>
            <a:ext cx="1721964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NON RINNOVABILI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6D6BFD62-A146-DC76-BAF6-A7AD7298F596}"/>
              </a:ext>
            </a:extLst>
          </p:cNvPr>
          <p:cNvSpPr txBox="1"/>
          <p:nvPr/>
        </p:nvSpPr>
        <p:spPr>
          <a:xfrm>
            <a:off x="2011104" y="2908060"/>
            <a:ext cx="11646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acqua</a:t>
            </a:r>
          </a:p>
        </p:txBody>
      </p:sp>
      <p:cxnSp>
        <p:nvCxnSpPr>
          <p:cNvPr id="62" name="Connettore 2 7">
            <a:extLst>
              <a:ext uri="{FF2B5EF4-FFF2-40B4-BE49-F238E27FC236}">
                <a16:creationId xmlns:a16="http://schemas.microsoft.com/office/drawing/2014/main" id="{B4E6B2D0-CF7A-B5E5-D932-987957AFAE1D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1603379" y="3052781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2855D7C5-69EC-10D4-B7CA-87B14BC54380}"/>
              </a:ext>
            </a:extLst>
          </p:cNvPr>
          <p:cNvSpPr txBox="1"/>
          <p:nvPr/>
        </p:nvSpPr>
        <p:spPr>
          <a:xfrm>
            <a:off x="2013928" y="3451645"/>
            <a:ext cx="11646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cibo</a:t>
            </a:r>
          </a:p>
        </p:txBody>
      </p:sp>
      <p:cxnSp>
        <p:nvCxnSpPr>
          <p:cNvPr id="67" name="Connettore 2 7">
            <a:extLst>
              <a:ext uri="{FF2B5EF4-FFF2-40B4-BE49-F238E27FC236}">
                <a16:creationId xmlns:a16="http://schemas.microsoft.com/office/drawing/2014/main" id="{EF95EA3E-1AB8-CB2D-5CD4-DE539E299B7F}"/>
              </a:ext>
            </a:extLst>
          </p:cNvPr>
          <p:cNvCxnSpPr>
            <a:cxnSpLocks/>
            <a:endCxn id="66" idx="1"/>
          </p:cNvCxnSpPr>
          <p:nvPr/>
        </p:nvCxnSpPr>
        <p:spPr>
          <a:xfrm>
            <a:off x="1606203" y="3596366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CasellaDiTesto 67">
            <a:extLst>
              <a:ext uri="{FF2B5EF4-FFF2-40B4-BE49-F238E27FC236}">
                <a16:creationId xmlns:a16="http://schemas.microsoft.com/office/drawing/2014/main" id="{DADB4D6C-FEA5-6D48-FF8F-73D1CB9CC1A9}"/>
              </a:ext>
            </a:extLst>
          </p:cNvPr>
          <p:cNvSpPr txBox="1"/>
          <p:nvPr/>
        </p:nvSpPr>
        <p:spPr>
          <a:xfrm>
            <a:off x="2011104" y="4016496"/>
            <a:ext cx="11646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legno</a:t>
            </a:r>
          </a:p>
        </p:txBody>
      </p:sp>
      <p:cxnSp>
        <p:nvCxnSpPr>
          <p:cNvPr id="69" name="Connettore 2 7">
            <a:extLst>
              <a:ext uri="{FF2B5EF4-FFF2-40B4-BE49-F238E27FC236}">
                <a16:creationId xmlns:a16="http://schemas.microsoft.com/office/drawing/2014/main" id="{F34F987C-8D46-ED52-5624-CFF75AA7F971}"/>
              </a:ext>
            </a:extLst>
          </p:cNvPr>
          <p:cNvCxnSpPr>
            <a:cxnSpLocks/>
            <a:endCxn id="68" idx="1"/>
          </p:cNvCxnSpPr>
          <p:nvPr/>
        </p:nvCxnSpPr>
        <p:spPr>
          <a:xfrm>
            <a:off x="1603379" y="4161217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CasellaDiTesto 69">
            <a:extLst>
              <a:ext uri="{FF2B5EF4-FFF2-40B4-BE49-F238E27FC236}">
                <a16:creationId xmlns:a16="http://schemas.microsoft.com/office/drawing/2014/main" id="{B9D9484F-3901-86DE-067B-BE670F541530}"/>
              </a:ext>
            </a:extLst>
          </p:cNvPr>
          <p:cNvSpPr txBox="1"/>
          <p:nvPr/>
        </p:nvSpPr>
        <p:spPr>
          <a:xfrm>
            <a:off x="7439606" y="2825426"/>
            <a:ext cx="116464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combustibili fossili</a:t>
            </a:r>
          </a:p>
        </p:txBody>
      </p:sp>
      <p:cxnSp>
        <p:nvCxnSpPr>
          <p:cNvPr id="71" name="Connettore 2 7">
            <a:extLst>
              <a:ext uri="{FF2B5EF4-FFF2-40B4-BE49-F238E27FC236}">
                <a16:creationId xmlns:a16="http://schemas.microsoft.com/office/drawing/2014/main" id="{2F218CB2-43A3-EAB4-F010-5C652E2BA5FE}"/>
              </a:ext>
            </a:extLst>
          </p:cNvPr>
          <p:cNvCxnSpPr>
            <a:cxnSpLocks/>
            <a:endCxn id="70" idx="1"/>
          </p:cNvCxnSpPr>
          <p:nvPr/>
        </p:nvCxnSpPr>
        <p:spPr>
          <a:xfrm>
            <a:off x="7031881" y="3063789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F67B2006-19AB-2D6E-75A4-F5653708F96B}"/>
              </a:ext>
            </a:extLst>
          </p:cNvPr>
          <p:cNvSpPr txBox="1"/>
          <p:nvPr/>
        </p:nvSpPr>
        <p:spPr>
          <a:xfrm>
            <a:off x="7439606" y="3482165"/>
            <a:ext cx="11646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metalli</a:t>
            </a:r>
          </a:p>
        </p:txBody>
      </p:sp>
      <p:cxnSp>
        <p:nvCxnSpPr>
          <p:cNvPr id="73" name="Connettore 2 7">
            <a:extLst>
              <a:ext uri="{FF2B5EF4-FFF2-40B4-BE49-F238E27FC236}">
                <a16:creationId xmlns:a16="http://schemas.microsoft.com/office/drawing/2014/main" id="{16ADAE6D-9B66-9407-9598-89C01EA99170}"/>
              </a:ext>
            </a:extLst>
          </p:cNvPr>
          <p:cNvCxnSpPr>
            <a:cxnSpLocks/>
            <a:endCxn id="72" idx="1"/>
          </p:cNvCxnSpPr>
          <p:nvPr/>
        </p:nvCxnSpPr>
        <p:spPr>
          <a:xfrm>
            <a:off x="7031881" y="3626886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2ADE58E8-BD12-AEA6-6818-A415E7A3C1AA}"/>
              </a:ext>
            </a:extLst>
          </p:cNvPr>
          <p:cNvSpPr txBox="1"/>
          <p:nvPr/>
        </p:nvSpPr>
        <p:spPr>
          <a:xfrm>
            <a:off x="7439606" y="4016276"/>
            <a:ext cx="1164644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terre rare</a:t>
            </a:r>
          </a:p>
        </p:txBody>
      </p:sp>
      <p:cxnSp>
        <p:nvCxnSpPr>
          <p:cNvPr id="76" name="Connettore 2 7">
            <a:extLst>
              <a:ext uri="{FF2B5EF4-FFF2-40B4-BE49-F238E27FC236}">
                <a16:creationId xmlns:a16="http://schemas.microsoft.com/office/drawing/2014/main" id="{2D7EBF86-DAB2-9E86-A0CF-810653182EB8}"/>
              </a:ext>
            </a:extLst>
          </p:cNvPr>
          <p:cNvCxnSpPr>
            <a:cxnSpLocks/>
            <a:endCxn id="75" idx="1"/>
          </p:cNvCxnSpPr>
          <p:nvPr/>
        </p:nvCxnSpPr>
        <p:spPr>
          <a:xfrm>
            <a:off x="7031881" y="4160997"/>
            <a:ext cx="4077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Connettore 1 19">
            <a:extLst>
              <a:ext uri="{FF2B5EF4-FFF2-40B4-BE49-F238E27FC236}">
                <a16:creationId xmlns:a16="http://schemas.microsoft.com/office/drawing/2014/main" id="{260EBF78-3C33-C096-9DC1-6604F704C21A}"/>
              </a:ext>
            </a:extLst>
          </p:cNvPr>
          <p:cNvCxnSpPr>
            <a:cxnSpLocks/>
          </p:cNvCxnSpPr>
          <p:nvPr/>
        </p:nvCxnSpPr>
        <p:spPr>
          <a:xfrm>
            <a:off x="1603378" y="2620889"/>
            <a:ext cx="0" cy="154363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ttore 1 19">
            <a:extLst>
              <a:ext uri="{FF2B5EF4-FFF2-40B4-BE49-F238E27FC236}">
                <a16:creationId xmlns:a16="http://schemas.microsoft.com/office/drawing/2014/main" id="{C5F0B780-D620-2A27-74FB-D99D8829685C}"/>
              </a:ext>
            </a:extLst>
          </p:cNvPr>
          <p:cNvCxnSpPr>
            <a:cxnSpLocks/>
          </p:cNvCxnSpPr>
          <p:nvPr/>
        </p:nvCxnSpPr>
        <p:spPr>
          <a:xfrm>
            <a:off x="7031881" y="2620889"/>
            <a:ext cx="0" cy="1543639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CasellaDiTesto 78">
            <a:extLst>
              <a:ext uri="{FF2B5EF4-FFF2-40B4-BE49-F238E27FC236}">
                <a16:creationId xmlns:a16="http://schemas.microsoft.com/office/drawing/2014/main" id="{839A821D-1CC8-952B-6B9B-B2428C8274F3}"/>
              </a:ext>
            </a:extLst>
          </p:cNvPr>
          <p:cNvSpPr txBox="1"/>
          <p:nvPr/>
        </p:nvSpPr>
        <p:spPr>
          <a:xfrm>
            <a:off x="3545930" y="3003254"/>
            <a:ext cx="2161873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2 miliardi di persone non sono sicure di averne ogni giorno: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INSICUREZZA ALMENTARE</a:t>
            </a:r>
          </a:p>
        </p:txBody>
      </p:sp>
      <p:cxnSp>
        <p:nvCxnSpPr>
          <p:cNvPr id="80" name="Connettore 1 19">
            <a:extLst>
              <a:ext uri="{FF2B5EF4-FFF2-40B4-BE49-F238E27FC236}">
                <a16:creationId xmlns:a16="http://schemas.microsoft.com/office/drawing/2014/main" id="{FF45DC23-05ED-505B-B401-61502A777C1F}"/>
              </a:ext>
            </a:extLst>
          </p:cNvPr>
          <p:cNvCxnSpPr>
            <a:cxnSpLocks/>
          </p:cNvCxnSpPr>
          <p:nvPr/>
        </p:nvCxnSpPr>
        <p:spPr>
          <a:xfrm>
            <a:off x="3335177" y="3052780"/>
            <a:ext cx="0" cy="543585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Connettore 1 19">
            <a:extLst>
              <a:ext uri="{FF2B5EF4-FFF2-40B4-BE49-F238E27FC236}">
                <a16:creationId xmlns:a16="http://schemas.microsoft.com/office/drawing/2014/main" id="{4DCE703B-7D27-84B2-7265-EF649F40A7F9}"/>
              </a:ext>
            </a:extLst>
          </p:cNvPr>
          <p:cNvCxnSpPr>
            <a:cxnSpLocks/>
          </p:cNvCxnSpPr>
          <p:nvPr/>
        </p:nvCxnSpPr>
        <p:spPr>
          <a:xfrm>
            <a:off x="3187233" y="3602211"/>
            <a:ext cx="147944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Connettore 1 19">
            <a:extLst>
              <a:ext uri="{FF2B5EF4-FFF2-40B4-BE49-F238E27FC236}">
                <a16:creationId xmlns:a16="http://schemas.microsoft.com/office/drawing/2014/main" id="{B8F9C7F6-C28D-3E31-CA9B-A8C4BE13F604}"/>
              </a:ext>
            </a:extLst>
          </p:cNvPr>
          <p:cNvCxnSpPr>
            <a:cxnSpLocks/>
          </p:cNvCxnSpPr>
          <p:nvPr/>
        </p:nvCxnSpPr>
        <p:spPr>
          <a:xfrm>
            <a:off x="3175748" y="3052780"/>
            <a:ext cx="159429" cy="0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CasellaDiTesto 90">
            <a:extLst>
              <a:ext uri="{FF2B5EF4-FFF2-40B4-BE49-F238E27FC236}">
                <a16:creationId xmlns:a16="http://schemas.microsoft.com/office/drawing/2014/main" id="{09E66882-D3C6-9227-9D1E-4697306C725F}"/>
              </a:ext>
            </a:extLst>
          </p:cNvPr>
          <p:cNvSpPr txBox="1"/>
          <p:nvPr/>
        </p:nvSpPr>
        <p:spPr>
          <a:xfrm>
            <a:off x="3436137" y="4351788"/>
            <a:ext cx="99660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ridurre gli sprechi</a:t>
            </a:r>
          </a:p>
        </p:txBody>
      </p:sp>
      <p:sp>
        <p:nvSpPr>
          <p:cNvPr id="92" name="CasellaDiTesto 91">
            <a:extLst>
              <a:ext uri="{FF2B5EF4-FFF2-40B4-BE49-F238E27FC236}">
                <a16:creationId xmlns:a16="http://schemas.microsoft.com/office/drawing/2014/main" id="{B680FF1C-2109-6D05-61D6-ED2953B6CD7F}"/>
              </a:ext>
            </a:extLst>
          </p:cNvPr>
          <p:cNvSpPr txBox="1"/>
          <p:nvPr/>
        </p:nvSpPr>
        <p:spPr>
          <a:xfrm>
            <a:off x="4572000" y="4354199"/>
            <a:ext cx="127591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migliorare la distribuzione alimentare</a:t>
            </a:r>
          </a:p>
        </p:txBody>
      </p:sp>
      <p:sp>
        <p:nvSpPr>
          <p:cNvPr id="93" name="CasellaDiTesto 92">
            <a:extLst>
              <a:ext uri="{FF2B5EF4-FFF2-40B4-BE49-F238E27FC236}">
                <a16:creationId xmlns:a16="http://schemas.microsoft.com/office/drawing/2014/main" id="{BC424C44-65AF-1D16-68BE-F2472AC66BAD}"/>
              </a:ext>
            </a:extLst>
          </p:cNvPr>
          <p:cNvSpPr txBox="1"/>
          <p:nvPr/>
        </p:nvSpPr>
        <p:spPr>
          <a:xfrm>
            <a:off x="3941093" y="3708560"/>
            <a:ext cx="128592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soluzioni possibili</a:t>
            </a:r>
          </a:p>
        </p:txBody>
      </p:sp>
      <p:cxnSp>
        <p:nvCxnSpPr>
          <p:cNvPr id="94" name="Connettore 2 7">
            <a:extLst>
              <a:ext uri="{FF2B5EF4-FFF2-40B4-BE49-F238E27FC236}">
                <a16:creationId xmlns:a16="http://schemas.microsoft.com/office/drawing/2014/main" id="{028ABA76-803D-91D4-3669-12735DA77DB9}"/>
              </a:ext>
            </a:extLst>
          </p:cNvPr>
          <p:cNvCxnSpPr>
            <a:cxnSpLocks/>
            <a:stCxn id="58" idx="2"/>
          </p:cNvCxnSpPr>
          <p:nvPr/>
        </p:nvCxnSpPr>
        <p:spPr>
          <a:xfrm>
            <a:off x="4300998" y="2000778"/>
            <a:ext cx="2730883" cy="2897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Connettore 2 7">
            <a:extLst>
              <a:ext uri="{FF2B5EF4-FFF2-40B4-BE49-F238E27FC236}">
                <a16:creationId xmlns:a16="http://schemas.microsoft.com/office/drawing/2014/main" id="{2E1C762F-2ECF-A8CD-0651-846E38FBA02B}"/>
              </a:ext>
            </a:extLst>
          </p:cNvPr>
          <p:cNvCxnSpPr>
            <a:cxnSpLocks/>
            <a:stCxn id="58" idx="2"/>
            <a:endCxn id="59" idx="0"/>
          </p:cNvCxnSpPr>
          <p:nvPr/>
        </p:nvCxnSpPr>
        <p:spPr>
          <a:xfrm flipH="1">
            <a:off x="1606597" y="2000778"/>
            <a:ext cx="2694401" cy="33067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Connettore 2 7">
            <a:extLst>
              <a:ext uri="{FF2B5EF4-FFF2-40B4-BE49-F238E27FC236}">
                <a16:creationId xmlns:a16="http://schemas.microsoft.com/office/drawing/2014/main" id="{7494E98A-1B54-909C-8B21-4AE08BA056C7}"/>
              </a:ext>
            </a:extLst>
          </p:cNvPr>
          <p:cNvCxnSpPr>
            <a:cxnSpLocks/>
            <a:stCxn id="93" idx="2"/>
            <a:endCxn id="92" idx="0"/>
          </p:cNvCxnSpPr>
          <p:nvPr/>
        </p:nvCxnSpPr>
        <p:spPr>
          <a:xfrm>
            <a:off x="4584058" y="3985559"/>
            <a:ext cx="625898" cy="36864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4" name="Connettore 2 7">
            <a:extLst>
              <a:ext uri="{FF2B5EF4-FFF2-40B4-BE49-F238E27FC236}">
                <a16:creationId xmlns:a16="http://schemas.microsoft.com/office/drawing/2014/main" id="{7171DFF2-F1DD-3E5F-E2F1-438C2AC22D2E}"/>
              </a:ext>
            </a:extLst>
          </p:cNvPr>
          <p:cNvCxnSpPr>
            <a:cxnSpLocks/>
            <a:stCxn id="93" idx="2"/>
            <a:endCxn id="91" idx="0"/>
          </p:cNvCxnSpPr>
          <p:nvPr/>
        </p:nvCxnSpPr>
        <p:spPr>
          <a:xfrm flipH="1">
            <a:off x="3934439" y="3985559"/>
            <a:ext cx="649619" cy="36622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Connettore 2 7">
            <a:extLst>
              <a:ext uri="{FF2B5EF4-FFF2-40B4-BE49-F238E27FC236}">
                <a16:creationId xmlns:a16="http://schemas.microsoft.com/office/drawing/2014/main" id="{DF274FAC-ACC2-D529-3946-266EC5696A3D}"/>
              </a:ext>
            </a:extLst>
          </p:cNvPr>
          <p:cNvCxnSpPr>
            <a:cxnSpLocks/>
            <a:endCxn id="79" idx="1"/>
          </p:cNvCxnSpPr>
          <p:nvPr/>
        </p:nvCxnSpPr>
        <p:spPr>
          <a:xfrm>
            <a:off x="3335177" y="3329456"/>
            <a:ext cx="210753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F6F71368-471A-CE0F-4FB3-CD205D363D56}"/>
              </a:ext>
            </a:extLst>
          </p:cNvPr>
          <p:cNvSpPr txBox="1"/>
          <p:nvPr/>
        </p:nvSpPr>
        <p:spPr>
          <a:xfrm>
            <a:off x="4199993" y="6670078"/>
            <a:ext cx="280597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</a:t>
            </a:r>
            <a:r>
              <a:rPr lang="it-IT" sz="800" dirty="0" err="1"/>
              <a:t>JordiStock</a:t>
            </a:r>
            <a:r>
              <a:rPr lang="it-IT" sz="800" dirty="0"/>
              <a:t>/iStock</a:t>
            </a:r>
          </a:p>
        </p:txBody>
      </p:sp>
    </p:spTree>
    <p:extLst>
      <p:ext uri="{BB962C8B-B14F-4D97-AF65-F5344CB8AC3E}">
        <p14:creationId xmlns:p14="http://schemas.microsoft.com/office/powerpoint/2010/main" val="160344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>
            <a:extLst>
              <a:ext uri="{FF2B5EF4-FFF2-40B4-BE49-F238E27FC236}">
                <a16:creationId xmlns:a16="http://schemas.microsoft.com/office/drawing/2014/main" id="{D10DBE3F-CDC8-D429-1644-D7E9C8EB3DEB}"/>
              </a:ext>
            </a:extLst>
          </p:cNvPr>
          <p:cNvSpPr txBox="1"/>
          <p:nvPr/>
        </p:nvSpPr>
        <p:spPr>
          <a:xfrm>
            <a:off x="520995" y="1751552"/>
            <a:ext cx="147510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attività umane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CD44F743-0F3F-EBD4-87A3-2A65E024633F}"/>
              </a:ext>
            </a:extLst>
          </p:cNvPr>
          <p:cNvSpPr txBox="1"/>
          <p:nvPr/>
        </p:nvSpPr>
        <p:spPr>
          <a:xfrm>
            <a:off x="2364047" y="1564267"/>
            <a:ext cx="1613256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hanno un impatto devastante sul pianeta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" name="Connettore 2 7">
            <a:extLst>
              <a:ext uri="{FF2B5EF4-FFF2-40B4-BE49-F238E27FC236}">
                <a16:creationId xmlns:a16="http://schemas.microsoft.com/office/drawing/2014/main" id="{7AECD98C-BA6B-3E8E-7BCB-757920AD3A88}"/>
              </a:ext>
            </a:extLst>
          </p:cNvPr>
          <p:cNvCxnSpPr>
            <a:cxnSpLocks/>
            <a:stCxn id="2" idx="3"/>
            <a:endCxn id="3" idx="1"/>
          </p:cNvCxnSpPr>
          <p:nvPr/>
        </p:nvCxnSpPr>
        <p:spPr>
          <a:xfrm>
            <a:off x="1996103" y="1896273"/>
            <a:ext cx="36794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2D217D7-9EF3-1F3C-DA68-D06DCBCD90C1}"/>
              </a:ext>
            </a:extLst>
          </p:cNvPr>
          <p:cNvSpPr txBox="1"/>
          <p:nvPr/>
        </p:nvSpPr>
        <p:spPr>
          <a:xfrm>
            <a:off x="4361865" y="1573913"/>
            <a:ext cx="194524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l’85% dell’energia che usiamo deriva da COMBUSTIBILI FOSSILI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6" name="Connettore 2 15">
            <a:extLst>
              <a:ext uri="{FF2B5EF4-FFF2-40B4-BE49-F238E27FC236}">
                <a16:creationId xmlns:a16="http://schemas.microsoft.com/office/drawing/2014/main" id="{8D2B790B-B30F-28ED-DB97-5AB1C5C618A9}"/>
              </a:ext>
            </a:extLst>
          </p:cNvPr>
          <p:cNvCxnSpPr>
            <a:cxnSpLocks/>
            <a:stCxn id="3" idx="3"/>
            <a:endCxn id="5" idx="1"/>
          </p:cNvCxnSpPr>
          <p:nvPr/>
        </p:nvCxnSpPr>
        <p:spPr>
          <a:xfrm>
            <a:off x="3977303" y="1896273"/>
            <a:ext cx="384562" cy="96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50468BF-56F3-CC8F-C8BF-013D98753DF5}"/>
              </a:ext>
            </a:extLst>
          </p:cNvPr>
          <p:cNvSpPr txBox="1"/>
          <p:nvPr/>
        </p:nvSpPr>
        <p:spPr>
          <a:xfrm>
            <a:off x="681095" y="5264927"/>
            <a:ext cx="209400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organizzano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Conferenze internazionali sul clima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D827D53-30D7-C848-0491-7AD3543BDB9C}"/>
              </a:ext>
            </a:extLst>
          </p:cNvPr>
          <p:cNvSpPr txBox="1"/>
          <p:nvPr/>
        </p:nvSpPr>
        <p:spPr>
          <a:xfrm>
            <a:off x="5261125" y="4942285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2015</a:t>
            </a:r>
            <a:endParaRPr lang="it-IT" b="1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5C7DD4A9-EFFF-98CD-A0BE-B5F49715F147}"/>
              </a:ext>
            </a:extLst>
          </p:cNvPr>
          <p:cNvSpPr txBox="1"/>
          <p:nvPr/>
        </p:nvSpPr>
        <p:spPr>
          <a:xfrm>
            <a:off x="3169304" y="5167378"/>
            <a:ext cx="2297142" cy="664012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a Parigi si sono presi accordi per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RIDURRE LE EMISSIONI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DI GAS SERRA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4891CEB2-DE0D-9FBC-AB0A-CD565B3CD236}"/>
              </a:ext>
            </a:extLst>
          </p:cNvPr>
          <p:cNvSpPr txBox="1"/>
          <p:nvPr/>
        </p:nvSpPr>
        <p:spPr>
          <a:xfrm>
            <a:off x="3560330" y="6037437"/>
            <a:ext cx="151509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 governi faticano a rispettare gli accordi</a:t>
            </a:r>
          </a:p>
        </p:txBody>
      </p:sp>
      <p:cxnSp>
        <p:nvCxnSpPr>
          <p:cNvPr id="12" name="Connettore 2 45">
            <a:extLst>
              <a:ext uri="{FF2B5EF4-FFF2-40B4-BE49-F238E27FC236}">
                <a16:creationId xmlns:a16="http://schemas.microsoft.com/office/drawing/2014/main" id="{4F8B862F-C4B3-A59E-52A1-EBE5F353C318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>
            <a:off x="4317875" y="5831390"/>
            <a:ext cx="0" cy="2060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E00C64F9-333D-1F01-4458-261D3F355AE3}"/>
              </a:ext>
            </a:extLst>
          </p:cNvPr>
          <p:cNvSpPr txBox="1"/>
          <p:nvPr/>
        </p:nvSpPr>
        <p:spPr>
          <a:xfrm>
            <a:off x="5053944" y="6150821"/>
            <a:ext cx="62068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perché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366D9C80-9E8A-1894-35CC-985EDA5072CB}"/>
              </a:ext>
            </a:extLst>
          </p:cNvPr>
          <p:cNvSpPr txBox="1"/>
          <p:nvPr/>
        </p:nvSpPr>
        <p:spPr>
          <a:xfrm>
            <a:off x="6016901" y="5966754"/>
            <a:ext cx="22971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il problema è complesso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2A8E49FD-2973-6EF5-1DE8-8C86FC2E02CC}"/>
              </a:ext>
            </a:extLst>
          </p:cNvPr>
          <p:cNvSpPr txBox="1"/>
          <p:nvPr/>
        </p:nvSpPr>
        <p:spPr>
          <a:xfrm>
            <a:off x="6009102" y="6316649"/>
            <a:ext cx="2297143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soluzioni hanno costi elevati</a:t>
            </a:r>
          </a:p>
        </p:txBody>
      </p:sp>
      <p:cxnSp>
        <p:nvCxnSpPr>
          <p:cNvPr id="16" name="Connettore 2 45">
            <a:extLst>
              <a:ext uri="{FF2B5EF4-FFF2-40B4-BE49-F238E27FC236}">
                <a16:creationId xmlns:a16="http://schemas.microsoft.com/office/drawing/2014/main" id="{7C9080D5-7BA9-F604-7353-440A1590F122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5610829" y="6111475"/>
            <a:ext cx="406072" cy="177846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45">
            <a:extLst>
              <a:ext uri="{FF2B5EF4-FFF2-40B4-BE49-F238E27FC236}">
                <a16:creationId xmlns:a16="http://schemas.microsoft.com/office/drawing/2014/main" id="{24D53B89-0173-E8D6-D4C2-0761DE385523}"/>
              </a:ext>
            </a:extLst>
          </p:cNvPr>
          <p:cNvCxnSpPr>
            <a:cxnSpLocks/>
            <a:endCxn id="15" idx="1"/>
          </p:cNvCxnSpPr>
          <p:nvPr/>
        </p:nvCxnSpPr>
        <p:spPr>
          <a:xfrm>
            <a:off x="5610829" y="6289321"/>
            <a:ext cx="398273" cy="17204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ttangolo 17">
            <a:extLst>
              <a:ext uri="{FF2B5EF4-FFF2-40B4-BE49-F238E27FC236}">
                <a16:creationId xmlns:a16="http://schemas.microsoft.com/office/drawing/2014/main" id="{8633AE11-32FB-4FC5-33AA-BFFCB553508B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BEC551D-7116-1CDA-B85E-81C404703FC8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2295DC66-BB71-3832-9A8F-07FE747FFEE7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85E50BD-368D-57A8-8CFE-21D879527DD9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159DEC4B-8383-3A3E-D2A2-89FEDB72002D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C774CD7E-6EB1-6294-931C-8D51D66EEF58}"/>
              </a:ext>
            </a:extLst>
          </p:cNvPr>
          <p:cNvSpPr txBox="1"/>
          <p:nvPr/>
        </p:nvSpPr>
        <p:spPr>
          <a:xfrm>
            <a:off x="6700758" y="1572470"/>
            <a:ext cx="1945242" cy="652403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responsabili dell’emissione di enormi quantità di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anidride carbonica</a:t>
            </a:r>
          </a:p>
        </p:txBody>
      </p:sp>
      <p:cxnSp>
        <p:nvCxnSpPr>
          <p:cNvPr id="28" name="Connettore 2 15">
            <a:extLst>
              <a:ext uri="{FF2B5EF4-FFF2-40B4-BE49-F238E27FC236}">
                <a16:creationId xmlns:a16="http://schemas.microsoft.com/office/drawing/2014/main" id="{C8C4C36D-2E46-DBD4-6246-93049E4D552C}"/>
              </a:ext>
            </a:extLst>
          </p:cNvPr>
          <p:cNvCxnSpPr>
            <a:cxnSpLocks/>
          </p:cNvCxnSpPr>
          <p:nvPr/>
        </p:nvCxnSpPr>
        <p:spPr>
          <a:xfrm>
            <a:off x="6009102" y="3885596"/>
            <a:ext cx="384562" cy="106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F333FFA4-E902-C938-A9E3-E089CCABD8FD}"/>
              </a:ext>
            </a:extLst>
          </p:cNvPr>
          <p:cNvSpPr txBox="1"/>
          <p:nvPr/>
        </p:nvSpPr>
        <p:spPr>
          <a:xfrm>
            <a:off x="2250091" y="2585994"/>
            <a:ext cx="1841167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consapevolezza delle responsabilità umane si diffonde lentamente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DBEF9856-3E6D-40E1-49EC-7D76AA6679DB}"/>
              </a:ext>
            </a:extLst>
          </p:cNvPr>
          <p:cNvSpPr txBox="1"/>
          <p:nvPr/>
        </p:nvSpPr>
        <p:spPr>
          <a:xfrm>
            <a:off x="2979756" y="3277284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ma</a:t>
            </a:r>
          </a:p>
        </p:txBody>
      </p:sp>
      <p:cxnSp>
        <p:nvCxnSpPr>
          <p:cNvPr id="36" name="Connettore 2 15">
            <a:extLst>
              <a:ext uri="{FF2B5EF4-FFF2-40B4-BE49-F238E27FC236}">
                <a16:creationId xmlns:a16="http://schemas.microsoft.com/office/drawing/2014/main" id="{D728EA77-49CA-1038-776E-93AF0B37B661}"/>
              </a:ext>
            </a:extLst>
          </p:cNvPr>
          <p:cNvCxnSpPr>
            <a:cxnSpLocks/>
            <a:stCxn id="3" idx="2"/>
            <a:endCxn id="34" idx="0"/>
          </p:cNvCxnSpPr>
          <p:nvPr/>
        </p:nvCxnSpPr>
        <p:spPr>
          <a:xfrm>
            <a:off x="3170675" y="2228279"/>
            <a:ext cx="0" cy="3577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2C40EFD-471C-0B76-24FD-2375D1C9A26D}"/>
              </a:ext>
            </a:extLst>
          </p:cNvPr>
          <p:cNvSpPr txBox="1"/>
          <p:nvPr/>
        </p:nvSpPr>
        <p:spPr>
          <a:xfrm>
            <a:off x="4055231" y="3740876"/>
            <a:ext cx="1945242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migliora nella società civile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389AF9B8-7C9C-E0CF-5D07-8174665B07FD}"/>
              </a:ext>
            </a:extLst>
          </p:cNvPr>
          <p:cNvSpPr txBox="1"/>
          <p:nvPr/>
        </p:nvSpPr>
        <p:spPr>
          <a:xfrm>
            <a:off x="6391320" y="3647880"/>
            <a:ext cx="194524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sono nati i</a:t>
            </a:r>
          </a:p>
          <a:p>
            <a:pPr algn="ctr">
              <a:defRPr/>
            </a:pP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Fridays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for future</a:t>
            </a:r>
          </a:p>
        </p:txBody>
      </p: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4BF76962-BDE8-5657-7958-C6510DBC208F}"/>
              </a:ext>
            </a:extLst>
          </p:cNvPr>
          <p:cNvSpPr txBox="1"/>
          <p:nvPr/>
        </p:nvSpPr>
        <p:spPr>
          <a:xfrm>
            <a:off x="227505" y="3698473"/>
            <a:ext cx="229074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sono interventi delle istituzioni, in particolare le Nazioni unite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A64AE947-0479-F944-B079-4C5F08C2CC62}"/>
              </a:ext>
            </a:extLst>
          </p:cNvPr>
          <p:cNvSpPr txBox="1"/>
          <p:nvPr/>
        </p:nvSpPr>
        <p:spPr>
          <a:xfrm>
            <a:off x="2562406" y="4264464"/>
            <a:ext cx="119635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1983</a:t>
            </a:r>
            <a:endParaRPr lang="it-IT" b="1" dirty="0"/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D08A68B6-702D-9D39-EC79-6768484918B8}"/>
              </a:ext>
            </a:extLst>
          </p:cNvPr>
          <p:cNvSpPr txBox="1"/>
          <p:nvPr/>
        </p:nvSpPr>
        <p:spPr>
          <a:xfrm>
            <a:off x="701361" y="4481752"/>
            <a:ext cx="2094003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hanno dato la definizione di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SVILUPPO SOSTENIBILE</a:t>
            </a:r>
          </a:p>
        </p:txBody>
      </p:sp>
      <p:cxnSp>
        <p:nvCxnSpPr>
          <p:cNvPr id="52" name="Connettore 2 15">
            <a:extLst>
              <a:ext uri="{FF2B5EF4-FFF2-40B4-BE49-F238E27FC236}">
                <a16:creationId xmlns:a16="http://schemas.microsoft.com/office/drawing/2014/main" id="{2DBD6D7B-6E86-E262-582A-7CFF68F56EBD}"/>
              </a:ext>
            </a:extLst>
          </p:cNvPr>
          <p:cNvCxnSpPr>
            <a:cxnSpLocks/>
          </p:cNvCxnSpPr>
          <p:nvPr/>
        </p:nvCxnSpPr>
        <p:spPr>
          <a:xfrm>
            <a:off x="2784731" y="5494561"/>
            <a:ext cx="373940" cy="4823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ttore 1 19">
            <a:extLst>
              <a:ext uri="{FF2B5EF4-FFF2-40B4-BE49-F238E27FC236}">
                <a16:creationId xmlns:a16="http://schemas.microsoft.com/office/drawing/2014/main" id="{221F2BFA-8FF4-0B21-6A9B-757A48EDF53C}"/>
              </a:ext>
            </a:extLst>
          </p:cNvPr>
          <p:cNvCxnSpPr>
            <a:cxnSpLocks/>
          </p:cNvCxnSpPr>
          <p:nvPr/>
        </p:nvCxnSpPr>
        <p:spPr>
          <a:xfrm>
            <a:off x="469919" y="4175199"/>
            <a:ext cx="0" cy="1319362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Connettore 2 15">
            <a:extLst>
              <a:ext uri="{FF2B5EF4-FFF2-40B4-BE49-F238E27FC236}">
                <a16:creationId xmlns:a16="http://schemas.microsoft.com/office/drawing/2014/main" id="{83F5AD34-4D72-EE95-44CD-7DC78F2A8BEF}"/>
              </a:ext>
            </a:extLst>
          </p:cNvPr>
          <p:cNvCxnSpPr>
            <a:cxnSpLocks/>
          </p:cNvCxnSpPr>
          <p:nvPr/>
        </p:nvCxnSpPr>
        <p:spPr>
          <a:xfrm>
            <a:off x="469919" y="4724938"/>
            <a:ext cx="240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2 15">
            <a:extLst>
              <a:ext uri="{FF2B5EF4-FFF2-40B4-BE49-F238E27FC236}">
                <a16:creationId xmlns:a16="http://schemas.microsoft.com/office/drawing/2014/main" id="{67C106BA-8404-A3F0-19AA-E1A17C34CB6C}"/>
              </a:ext>
            </a:extLst>
          </p:cNvPr>
          <p:cNvCxnSpPr>
            <a:cxnSpLocks/>
          </p:cNvCxnSpPr>
          <p:nvPr/>
        </p:nvCxnSpPr>
        <p:spPr>
          <a:xfrm>
            <a:off x="452196" y="5504662"/>
            <a:ext cx="240494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15">
            <a:extLst>
              <a:ext uri="{FF2B5EF4-FFF2-40B4-BE49-F238E27FC236}">
                <a16:creationId xmlns:a16="http://schemas.microsoft.com/office/drawing/2014/main" id="{A1DF67BE-70E3-8558-090F-AF09BCEEFB0B}"/>
              </a:ext>
            </a:extLst>
          </p:cNvPr>
          <p:cNvCxnSpPr>
            <a:cxnSpLocks/>
            <a:stCxn id="35" idx="3"/>
            <a:endCxn id="40" idx="0"/>
          </p:cNvCxnSpPr>
          <p:nvPr/>
        </p:nvCxnSpPr>
        <p:spPr>
          <a:xfrm>
            <a:off x="3361592" y="3415784"/>
            <a:ext cx="1666260" cy="325092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ttore 2 15">
            <a:extLst>
              <a:ext uri="{FF2B5EF4-FFF2-40B4-BE49-F238E27FC236}">
                <a16:creationId xmlns:a16="http://schemas.microsoft.com/office/drawing/2014/main" id="{C14337E0-82DF-F108-4B7C-4AE416A7B70F}"/>
              </a:ext>
            </a:extLst>
          </p:cNvPr>
          <p:cNvCxnSpPr>
            <a:cxnSpLocks/>
            <a:stCxn id="35" idx="1"/>
            <a:endCxn id="42" idx="0"/>
          </p:cNvCxnSpPr>
          <p:nvPr/>
        </p:nvCxnSpPr>
        <p:spPr>
          <a:xfrm flipH="1">
            <a:off x="1372875" y="3415784"/>
            <a:ext cx="1606881" cy="28268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Connettore 2 15">
            <a:extLst>
              <a:ext uri="{FF2B5EF4-FFF2-40B4-BE49-F238E27FC236}">
                <a16:creationId xmlns:a16="http://schemas.microsoft.com/office/drawing/2014/main" id="{6638995B-BC24-202B-6AF3-290ED51D0007}"/>
              </a:ext>
            </a:extLst>
          </p:cNvPr>
          <p:cNvCxnSpPr>
            <a:cxnSpLocks/>
            <a:endCxn id="24" idx="1"/>
          </p:cNvCxnSpPr>
          <p:nvPr/>
        </p:nvCxnSpPr>
        <p:spPr>
          <a:xfrm flipV="1">
            <a:off x="6307107" y="1898672"/>
            <a:ext cx="393651" cy="7247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617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269211" y="2963252"/>
            <a:ext cx="2001578" cy="578882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Dopo l’attentato </a:t>
            </a:r>
          </a:p>
          <a:p>
            <a:pPr>
              <a:defRPr/>
            </a:pPr>
            <a:r>
              <a:rPr lang="it-IT" dirty="0"/>
              <a:t>dell’11 settembre</a:t>
            </a:r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2044700" y="3360916"/>
            <a:ext cx="2335914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è diffuso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terrorismo di matrice islamica fondamentalista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4698649" y="3429596"/>
            <a:ext cx="332586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rivendica motivazioni religiose, ma stravolge il significato più profondo del termine “islam”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1829D022-1E5C-88E8-8ED2-93876F48A408}"/>
              </a:ext>
            </a:extLst>
          </p:cNvPr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3.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Una pace (</a:t>
            </a:r>
            <a:r>
              <a:rPr lang="it-IT" sz="2400" b="1" dirty="0" err="1">
                <a:solidFill>
                  <a:schemeClr val="accent5">
                    <a:lumMod val="50000"/>
                  </a:schemeClr>
                </a:solidFill>
              </a:rPr>
              <a:t>im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)possibile?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1D46110A-846E-13EF-4184-3B25501D3FB4}"/>
              </a:ext>
            </a:extLst>
          </p:cNvPr>
          <p:cNvSpPr txBox="1"/>
          <p:nvPr/>
        </p:nvSpPr>
        <p:spPr>
          <a:xfrm>
            <a:off x="347922" y="1705461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0DE354E-52AB-6978-DEDB-26ED721C0E95}"/>
              </a:ext>
            </a:extLst>
          </p:cNvPr>
          <p:cNvSpPr txBox="1"/>
          <p:nvPr/>
        </p:nvSpPr>
        <p:spPr>
          <a:xfrm>
            <a:off x="1270000" y="1923722"/>
            <a:ext cx="175260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molti Paesi possiedono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ARMI NUCLEARI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1F41C8A3-C494-2D44-11D0-A87E58CC70B7}"/>
              </a:ext>
            </a:extLst>
          </p:cNvPr>
          <p:cNvSpPr txBox="1"/>
          <p:nvPr/>
        </p:nvSpPr>
        <p:spPr>
          <a:xfrm>
            <a:off x="3484270" y="1923722"/>
            <a:ext cx="129093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pericolose per l’umanità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6AF97053-0974-8917-E8D2-D9AE11308E73}"/>
              </a:ext>
            </a:extLst>
          </p:cNvPr>
          <p:cNvSpPr txBox="1"/>
          <p:nvPr/>
        </p:nvSpPr>
        <p:spPr>
          <a:xfrm>
            <a:off x="5103868" y="1923722"/>
            <a:ext cx="3570232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fr-FR" sz="1100" dirty="0">
                <a:solidFill>
                  <a:srgbClr val="000000"/>
                </a:solidFill>
                <a:latin typeface="Arial"/>
                <a:cs typeface="Arial"/>
              </a:rPr>
              <a:t>perché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la bomba atomica e la bomba all’idrogeno potrebbero cancellare la vita del pianeta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F2B5736F-803A-F557-7DC0-2DDE863FD340}"/>
              </a:ext>
            </a:extLst>
          </p:cNvPr>
          <p:cNvCxnSpPr>
            <a:cxnSpLocks/>
            <a:stCxn id="17" idx="3"/>
            <a:endCxn id="18" idx="1"/>
          </p:cNvCxnSpPr>
          <p:nvPr/>
        </p:nvCxnSpPr>
        <p:spPr>
          <a:xfrm>
            <a:off x="3022600" y="2162085"/>
            <a:ext cx="4616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450B5CB7-247A-4A3F-1EDD-AD0D15DCD9A4}"/>
              </a:ext>
            </a:extLst>
          </p:cNvPr>
          <p:cNvCxnSpPr>
            <a:cxnSpLocks/>
            <a:stCxn id="18" idx="3"/>
            <a:endCxn id="19" idx="1"/>
          </p:cNvCxnSpPr>
          <p:nvPr/>
        </p:nvCxnSpPr>
        <p:spPr>
          <a:xfrm>
            <a:off x="4775200" y="2162085"/>
            <a:ext cx="3286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ttangolo 26">
            <a:extLst>
              <a:ext uri="{FF2B5EF4-FFF2-40B4-BE49-F238E27FC236}">
                <a16:creationId xmlns:a16="http://schemas.microsoft.com/office/drawing/2014/main" id="{0561730B-3D4A-356C-13AE-78F67866EE14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D61EE4FA-712D-360F-F16E-91436AEA3DAA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33B068B6-4F47-C75F-895F-78C1B2C86CD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cxnSp>
        <p:nvCxnSpPr>
          <p:cNvPr id="31" name="Connettore 2 22">
            <a:extLst>
              <a:ext uri="{FF2B5EF4-FFF2-40B4-BE49-F238E27FC236}">
                <a16:creationId xmlns:a16="http://schemas.microsoft.com/office/drawing/2014/main" id="{BDBDE728-A5C5-3167-CCFD-64C895DD5E6F}"/>
              </a:ext>
            </a:extLst>
          </p:cNvPr>
          <p:cNvCxnSpPr>
            <a:cxnSpLocks/>
          </p:cNvCxnSpPr>
          <p:nvPr/>
        </p:nvCxnSpPr>
        <p:spPr>
          <a:xfrm>
            <a:off x="4369981" y="3676949"/>
            <a:ext cx="3286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37E37209-4B60-E6EF-11F0-271B5921C510}"/>
              </a:ext>
            </a:extLst>
          </p:cNvPr>
          <p:cNvSpPr txBox="1"/>
          <p:nvPr/>
        </p:nvSpPr>
        <p:spPr>
          <a:xfrm>
            <a:off x="4698649" y="3971885"/>
            <a:ext cx="332586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  <a:prstDash val="dash"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derivato dalla radice *</a:t>
            </a:r>
            <a:r>
              <a:rPr lang="it-IT" sz="1100" dirty="0" err="1">
                <a:solidFill>
                  <a:srgbClr val="000000"/>
                </a:solidFill>
                <a:latin typeface="Arial"/>
                <a:cs typeface="Arial"/>
              </a:rPr>
              <a:t>s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-l-m, che in arabo forma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salam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e in ebraico </a:t>
            </a:r>
            <a:r>
              <a:rPr lang="it-IT" sz="1100" i="1" dirty="0">
                <a:solidFill>
                  <a:srgbClr val="000000"/>
                </a:solidFill>
                <a:latin typeface="Arial"/>
                <a:cs typeface="Arial"/>
              </a:rPr>
              <a:t>shalom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“pace”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4FB9D3ED-0D10-B5AC-0131-A4E0596ED7BE}"/>
              </a:ext>
            </a:extLst>
          </p:cNvPr>
          <p:cNvSpPr txBox="1"/>
          <p:nvPr/>
        </p:nvSpPr>
        <p:spPr>
          <a:xfrm>
            <a:off x="347922" y="4695915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5035B1BF-1579-799B-2991-565F3D33D9B6}"/>
              </a:ext>
            </a:extLst>
          </p:cNvPr>
          <p:cNvSpPr txBox="1"/>
          <p:nvPr/>
        </p:nvSpPr>
        <p:spPr>
          <a:xfrm>
            <a:off x="1288670" y="4919203"/>
            <a:ext cx="1632329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nel mondo sono in atto molti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CONFLITTI</a:t>
            </a: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26B8A7A-4DF5-3CF5-895C-E6ED21BD15B1}"/>
              </a:ext>
            </a:extLst>
          </p:cNvPr>
          <p:cNvSpPr txBox="1"/>
          <p:nvPr/>
        </p:nvSpPr>
        <p:spPr>
          <a:xfrm>
            <a:off x="3233913" y="4926661"/>
            <a:ext cx="2638074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 particolare in America latina, Africa, parte dell’asia, dove sono presenti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51A08DE9-93EC-9F85-1E30-2D92D97E1F16}"/>
              </a:ext>
            </a:extLst>
          </p:cNvPr>
          <p:cNvSpPr txBox="1"/>
          <p:nvPr/>
        </p:nvSpPr>
        <p:spPr>
          <a:xfrm>
            <a:off x="5663097" y="5620299"/>
            <a:ext cx="160433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governi deboli</a:t>
            </a:r>
          </a:p>
        </p:txBody>
      </p:sp>
      <p:cxnSp>
        <p:nvCxnSpPr>
          <p:cNvPr id="41" name="Connettore 2 22">
            <a:extLst>
              <a:ext uri="{FF2B5EF4-FFF2-40B4-BE49-F238E27FC236}">
                <a16:creationId xmlns:a16="http://schemas.microsoft.com/office/drawing/2014/main" id="{6D0A6BC3-EADE-D3B4-6111-8E65137783F2}"/>
              </a:ext>
            </a:extLst>
          </p:cNvPr>
          <p:cNvCxnSpPr>
            <a:cxnSpLocks/>
          </p:cNvCxnSpPr>
          <p:nvPr/>
        </p:nvCxnSpPr>
        <p:spPr>
          <a:xfrm flipH="1">
            <a:off x="7267432" y="5734599"/>
            <a:ext cx="360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1260C15F-9195-BF42-FB77-F1963550F521}"/>
              </a:ext>
            </a:extLst>
          </p:cNvPr>
          <p:cNvSpPr txBox="1"/>
          <p:nvPr/>
        </p:nvSpPr>
        <p:spPr>
          <a:xfrm>
            <a:off x="5663097" y="5994642"/>
            <a:ext cx="160433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fondamentalismo</a:t>
            </a:r>
          </a:p>
        </p:txBody>
      </p:sp>
      <p:cxnSp>
        <p:nvCxnSpPr>
          <p:cNvPr id="43" name="Connettore 2 22">
            <a:extLst>
              <a:ext uri="{FF2B5EF4-FFF2-40B4-BE49-F238E27FC236}">
                <a16:creationId xmlns:a16="http://schemas.microsoft.com/office/drawing/2014/main" id="{DD85F913-BD06-83A8-DBC1-7D3877845088}"/>
              </a:ext>
            </a:extLst>
          </p:cNvPr>
          <p:cNvCxnSpPr>
            <a:cxnSpLocks/>
          </p:cNvCxnSpPr>
          <p:nvPr/>
        </p:nvCxnSpPr>
        <p:spPr>
          <a:xfrm>
            <a:off x="2910367" y="5182049"/>
            <a:ext cx="3286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5A632F4B-5704-888A-B9A8-798C3A73573D}"/>
              </a:ext>
            </a:extLst>
          </p:cNvPr>
          <p:cNvSpPr txBox="1"/>
          <p:nvPr/>
        </p:nvSpPr>
        <p:spPr>
          <a:xfrm>
            <a:off x="5663097" y="6368985"/>
            <a:ext cx="1604335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narcotraffico</a:t>
            </a:r>
          </a:p>
        </p:txBody>
      </p:sp>
      <p:cxnSp>
        <p:nvCxnSpPr>
          <p:cNvPr id="48" name="Connettore 2 22">
            <a:extLst>
              <a:ext uri="{FF2B5EF4-FFF2-40B4-BE49-F238E27FC236}">
                <a16:creationId xmlns:a16="http://schemas.microsoft.com/office/drawing/2014/main" id="{790F4EC0-069A-D6C4-9C67-63A26A325273}"/>
              </a:ext>
            </a:extLst>
          </p:cNvPr>
          <p:cNvCxnSpPr>
            <a:cxnSpLocks/>
          </p:cNvCxnSpPr>
          <p:nvPr/>
        </p:nvCxnSpPr>
        <p:spPr>
          <a:xfrm flipH="1">
            <a:off x="7267432" y="6135924"/>
            <a:ext cx="360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ttore 2 22">
            <a:extLst>
              <a:ext uri="{FF2B5EF4-FFF2-40B4-BE49-F238E27FC236}">
                <a16:creationId xmlns:a16="http://schemas.microsoft.com/office/drawing/2014/main" id="{62570D04-71C6-172A-D208-90FB8EA3B1CC}"/>
              </a:ext>
            </a:extLst>
          </p:cNvPr>
          <p:cNvCxnSpPr>
            <a:cxnSpLocks/>
          </p:cNvCxnSpPr>
          <p:nvPr/>
        </p:nvCxnSpPr>
        <p:spPr>
          <a:xfrm flipH="1">
            <a:off x="7267432" y="6513705"/>
            <a:ext cx="360325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ttore 2 22">
            <a:extLst>
              <a:ext uri="{FF2B5EF4-FFF2-40B4-BE49-F238E27FC236}">
                <a16:creationId xmlns:a16="http://schemas.microsoft.com/office/drawing/2014/main" id="{BC1B656C-D199-C66A-1C2B-05B6DBA8BB3F}"/>
              </a:ext>
            </a:extLst>
          </p:cNvPr>
          <p:cNvCxnSpPr>
            <a:cxnSpLocks/>
          </p:cNvCxnSpPr>
          <p:nvPr/>
        </p:nvCxnSpPr>
        <p:spPr>
          <a:xfrm>
            <a:off x="5871987" y="5182049"/>
            <a:ext cx="328668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F818BBE7-3CEB-F6DD-E54E-DBACBBB23147}"/>
              </a:ext>
            </a:extLst>
          </p:cNvPr>
          <p:cNvSpPr txBox="1"/>
          <p:nvPr/>
        </p:nvSpPr>
        <p:spPr>
          <a:xfrm>
            <a:off x="6200655" y="4934995"/>
            <a:ext cx="1945242" cy="468392"/>
          </a:xfrm>
          <a:prstGeom prst="roundRect">
            <a:avLst>
              <a:gd name="adj" fmla="val 14003"/>
            </a:avLst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un’area detta </a:t>
            </a:r>
            <a:r>
              <a:rPr lang="it-IT" sz="1100" b="1" dirty="0" err="1">
                <a:solidFill>
                  <a:srgbClr val="000000"/>
                </a:solidFill>
                <a:latin typeface="Arial"/>
                <a:cs typeface="Arial"/>
              </a:rPr>
              <a:t>Caoslandia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, dove sono presenti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52" name="Connettore 1 19">
            <a:extLst>
              <a:ext uri="{FF2B5EF4-FFF2-40B4-BE49-F238E27FC236}">
                <a16:creationId xmlns:a16="http://schemas.microsoft.com/office/drawing/2014/main" id="{39CDBAE0-EA2C-CD18-59D9-50356AC62415}"/>
              </a:ext>
            </a:extLst>
          </p:cNvPr>
          <p:cNvCxnSpPr>
            <a:cxnSpLocks/>
          </p:cNvCxnSpPr>
          <p:nvPr/>
        </p:nvCxnSpPr>
        <p:spPr>
          <a:xfrm>
            <a:off x="7640476" y="5403387"/>
            <a:ext cx="0" cy="1110318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e 53">
            <a:extLst>
              <a:ext uri="{FF2B5EF4-FFF2-40B4-BE49-F238E27FC236}">
                <a16:creationId xmlns:a16="http://schemas.microsoft.com/office/drawing/2014/main" id="{E1B20472-D0EB-3586-707A-4C402013005C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1585728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E7B1297C-541B-4009-1240-71CCFCB96E5F}"/>
              </a:ext>
            </a:extLst>
          </p:cNvPr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94988793-7D69-CCCC-E97A-669E750003C7}"/>
              </a:ext>
            </a:extLst>
          </p:cNvPr>
          <p:cNvSpPr txBox="1"/>
          <p:nvPr/>
        </p:nvSpPr>
        <p:spPr>
          <a:xfrm>
            <a:off x="1941659" y="226022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1964</a:t>
            </a:r>
            <a:endParaRPr lang="it-IT" b="1" dirty="0"/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CB0C9188-95E8-D839-3C82-4293354A6FC8}"/>
              </a:ext>
            </a:extLst>
          </p:cNvPr>
          <p:cNvSpPr txBox="1"/>
          <p:nvPr/>
        </p:nvSpPr>
        <p:spPr>
          <a:xfrm>
            <a:off x="2909281" y="2430486"/>
            <a:ext cx="3325868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nacque l’Organizzazione per la liberazione della Palestina (Olp) per creare uno Stato Palestinese e distruggere Israele</a:t>
            </a:r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57A0A5E3-FBA7-EB8A-E6DB-DC44C11A636A}"/>
              </a:ext>
            </a:extLst>
          </p:cNvPr>
          <p:cNvSpPr txBox="1"/>
          <p:nvPr/>
        </p:nvSpPr>
        <p:spPr>
          <a:xfrm>
            <a:off x="1950803" y="3326853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1967</a:t>
            </a:r>
            <a:endParaRPr lang="it-IT" b="1" dirty="0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28123DCD-7451-3862-0B95-DF2B132A8382}"/>
              </a:ext>
            </a:extLst>
          </p:cNvPr>
          <p:cNvSpPr txBox="1"/>
          <p:nvPr/>
        </p:nvSpPr>
        <p:spPr>
          <a:xfrm>
            <a:off x="2909281" y="3503529"/>
            <a:ext cx="332586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la Guerra dei sei giorni tra Egitto e Israele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78E6536-36ED-2EDF-02D3-D38A154E9507}"/>
              </a:ext>
            </a:extLst>
          </p:cNvPr>
          <p:cNvSpPr txBox="1"/>
          <p:nvPr/>
        </p:nvSpPr>
        <p:spPr>
          <a:xfrm>
            <a:off x="1950803" y="3948887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1973</a:t>
            </a:r>
            <a:endParaRPr lang="it-IT" b="1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858A860-D1D0-44FE-F4B1-ADDC5399D91E}"/>
              </a:ext>
            </a:extLst>
          </p:cNvPr>
          <p:cNvSpPr txBox="1"/>
          <p:nvPr/>
        </p:nvSpPr>
        <p:spPr>
          <a:xfrm>
            <a:off x="2909281" y="4144685"/>
            <a:ext cx="332586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scoppiò la guerra tra Egitto e Siria, da una parte, e Israele, dall’altra</a:t>
            </a: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409C65C-C164-ACCC-B877-24FB7A0A9A04}"/>
              </a:ext>
            </a:extLst>
          </p:cNvPr>
          <p:cNvSpPr txBox="1"/>
          <p:nvPr/>
        </p:nvSpPr>
        <p:spPr>
          <a:xfrm>
            <a:off x="1950803" y="5610764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nel 2023</a:t>
            </a:r>
            <a:endParaRPr lang="it-IT" b="1" dirty="0"/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B8319A0E-821B-33C2-A3B2-D3973FAF16EC}"/>
              </a:ext>
            </a:extLst>
          </p:cNvPr>
          <p:cNvSpPr txBox="1"/>
          <p:nvPr/>
        </p:nvSpPr>
        <p:spPr>
          <a:xfrm>
            <a:off x="2912785" y="5866329"/>
            <a:ext cx="332586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avvenuto l’attacco terrorista di Hamas in Israele</a:t>
            </a:r>
          </a:p>
        </p:txBody>
      </p: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10041148-E252-7447-FA76-C0D5FD31715F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>
            <a:off x="4572215" y="3094498"/>
            <a:ext cx="0" cy="4090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ttore 2 18">
            <a:extLst>
              <a:ext uri="{FF2B5EF4-FFF2-40B4-BE49-F238E27FC236}">
                <a16:creationId xmlns:a16="http://schemas.microsoft.com/office/drawing/2014/main" id="{85BCB61B-AA99-3B1B-DFB0-A8C838C58274}"/>
              </a:ext>
            </a:extLst>
          </p:cNvPr>
          <p:cNvCxnSpPr>
            <a:cxnSpLocks/>
            <a:stCxn id="10" idx="2"/>
            <a:endCxn id="12" idx="0"/>
          </p:cNvCxnSpPr>
          <p:nvPr/>
        </p:nvCxnSpPr>
        <p:spPr>
          <a:xfrm>
            <a:off x="4572215" y="3792970"/>
            <a:ext cx="0" cy="3517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2 20">
            <a:extLst>
              <a:ext uri="{FF2B5EF4-FFF2-40B4-BE49-F238E27FC236}">
                <a16:creationId xmlns:a16="http://schemas.microsoft.com/office/drawing/2014/main" id="{55E15CB5-8B09-80C1-BE0D-0C18124BE5E0}"/>
              </a:ext>
            </a:extLst>
          </p:cNvPr>
          <p:cNvCxnSpPr>
            <a:cxnSpLocks/>
            <a:stCxn id="12" idx="2"/>
            <a:endCxn id="30" idx="0"/>
          </p:cNvCxnSpPr>
          <p:nvPr/>
        </p:nvCxnSpPr>
        <p:spPr>
          <a:xfrm flipH="1">
            <a:off x="4569006" y="4621411"/>
            <a:ext cx="3209" cy="446819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>
            <a:extLst>
              <a:ext uri="{FF2B5EF4-FFF2-40B4-BE49-F238E27FC236}">
                <a16:creationId xmlns:a16="http://schemas.microsoft.com/office/drawing/2014/main" id="{D2BCB31C-007B-7BB8-5075-7D3B82A029BA}"/>
              </a:ext>
            </a:extLst>
          </p:cNvPr>
          <p:cNvCxnSpPr>
            <a:cxnSpLocks/>
            <a:endCxn id="15" idx="0"/>
          </p:cNvCxnSpPr>
          <p:nvPr/>
        </p:nvCxnSpPr>
        <p:spPr>
          <a:xfrm flipH="1">
            <a:off x="4575719" y="5322768"/>
            <a:ext cx="7840" cy="54356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ttangolo 16">
            <a:extLst>
              <a:ext uri="{FF2B5EF4-FFF2-40B4-BE49-F238E27FC236}">
                <a16:creationId xmlns:a16="http://schemas.microsoft.com/office/drawing/2014/main" id="{A89AA50A-CA87-5B03-7E73-9FE4C4A91F64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E03D9BD-1A6D-B021-6346-D122CF6BBB71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378EDC7D-45AC-0663-E5E1-764D4A4CB126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4" name="CasellaDiTesto 23">
            <a:extLst>
              <a:ext uri="{FF2B5EF4-FFF2-40B4-BE49-F238E27FC236}">
                <a16:creationId xmlns:a16="http://schemas.microsoft.com/office/drawing/2014/main" id="{B81FB1AD-0BA9-662F-C458-82608DF0D4D2}"/>
              </a:ext>
            </a:extLst>
          </p:cNvPr>
          <p:cNvSpPr txBox="1"/>
          <p:nvPr/>
        </p:nvSpPr>
        <p:spPr>
          <a:xfrm>
            <a:off x="1950802" y="1395755"/>
            <a:ext cx="1838007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Dal dopoguerra</a:t>
            </a:r>
            <a:endParaRPr lang="it-IT" b="1" dirty="0"/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2CBBF2C5-E086-8368-3B87-3330A66EA630}"/>
              </a:ext>
            </a:extLst>
          </p:cNvPr>
          <p:cNvSpPr txBox="1"/>
          <p:nvPr/>
        </p:nvSpPr>
        <p:spPr>
          <a:xfrm>
            <a:off x="3590188" y="1550679"/>
            <a:ext cx="1963623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è in corso il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conflitto arabo-israeliano</a:t>
            </a:r>
          </a:p>
        </p:txBody>
      </p:sp>
      <p:cxnSp>
        <p:nvCxnSpPr>
          <p:cNvPr id="27" name="Connettore 2 15">
            <a:extLst>
              <a:ext uri="{FF2B5EF4-FFF2-40B4-BE49-F238E27FC236}">
                <a16:creationId xmlns:a16="http://schemas.microsoft.com/office/drawing/2014/main" id="{B432A14C-3CE6-4211-2F92-C4D8CA9FE6C7}"/>
              </a:ext>
            </a:extLst>
          </p:cNvPr>
          <p:cNvCxnSpPr>
            <a:cxnSpLocks/>
          </p:cNvCxnSpPr>
          <p:nvPr/>
        </p:nvCxnSpPr>
        <p:spPr>
          <a:xfrm>
            <a:off x="4572215" y="2027405"/>
            <a:ext cx="0" cy="409031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C366C8E6-2831-A1CC-357E-353E95F77185}"/>
              </a:ext>
            </a:extLst>
          </p:cNvPr>
          <p:cNvSpPr txBox="1"/>
          <p:nvPr/>
        </p:nvSpPr>
        <p:spPr>
          <a:xfrm>
            <a:off x="1938746" y="4767960"/>
            <a:ext cx="1766745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1985 e il 2005</a:t>
            </a:r>
            <a:endParaRPr lang="it-IT" b="1" dirty="0"/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A039088C-A5FD-5526-7502-40EF64AF15D4}"/>
              </a:ext>
            </a:extLst>
          </p:cNvPr>
          <p:cNvSpPr txBox="1"/>
          <p:nvPr/>
        </p:nvSpPr>
        <p:spPr>
          <a:xfrm>
            <a:off x="2906072" y="5068230"/>
            <a:ext cx="3325868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ci furono continui scontri in Palestina</a:t>
            </a:r>
          </a:p>
        </p:txBody>
      </p:sp>
      <p:sp>
        <p:nvSpPr>
          <p:cNvPr id="32" name="Ovale 31">
            <a:extLst>
              <a:ext uri="{FF2B5EF4-FFF2-40B4-BE49-F238E27FC236}">
                <a16:creationId xmlns:a16="http://schemas.microsoft.com/office/drawing/2014/main" id="{195326A3-5B4D-B36F-4D8B-BD0BD6D50703}"/>
              </a:ext>
            </a:extLst>
          </p:cNvPr>
          <p:cNvSpPr>
            <a:spLocks noChangeAspect="1"/>
          </p:cNvSpPr>
          <p:nvPr/>
        </p:nvSpPr>
        <p:spPr>
          <a:xfrm>
            <a:off x="8604250" y="6308725"/>
            <a:ext cx="396875" cy="39687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872281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686560" y="1679591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4540216" y="1894090"/>
            <a:ext cx="3008899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è ancora praticata in aree colpite da conflitti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6" name="CasellaDiTesto 15"/>
          <p:cNvSpPr txBox="1"/>
          <p:nvPr/>
        </p:nvSpPr>
        <p:spPr>
          <a:xfrm>
            <a:off x="1755397" y="1883188"/>
            <a:ext cx="18534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tortura è illegale</a:t>
            </a:r>
          </a:p>
        </p:txBody>
      </p:sp>
      <p:cxnSp>
        <p:nvCxnSpPr>
          <p:cNvPr id="45" name="Connettore 2 44"/>
          <p:cNvCxnSpPr>
            <a:cxnSpLocks/>
            <a:stCxn id="31" idx="3"/>
          </p:cNvCxnSpPr>
          <p:nvPr/>
        </p:nvCxnSpPr>
        <p:spPr>
          <a:xfrm>
            <a:off x="4053778" y="2963909"/>
            <a:ext cx="513960" cy="60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Ovale 50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10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768B60A0-793A-30A8-BD67-AD20E2A1A383}"/>
              </a:ext>
            </a:extLst>
          </p:cNvPr>
          <p:cNvSpPr txBox="1"/>
          <p:nvPr/>
        </p:nvSpPr>
        <p:spPr>
          <a:xfrm>
            <a:off x="1003300" y="883576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4.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Diritti umani e democrazia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F731B0C-4654-4A1B-0663-0969B051C049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0C93CD0-3167-EBCB-E41C-5E238E479D2E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FE9B169E-06D1-3AE7-1AFD-83E9BDDE5167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5206E977-B00E-DA89-18CB-7CE648953D0E}"/>
              </a:ext>
            </a:extLst>
          </p:cNvPr>
          <p:cNvSpPr txBox="1"/>
          <p:nvPr/>
        </p:nvSpPr>
        <p:spPr>
          <a:xfrm>
            <a:off x="686560" y="2534942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2D340792-7B9D-9DC2-DBD0-5DD10E769711}"/>
              </a:ext>
            </a:extLst>
          </p:cNvPr>
          <p:cNvSpPr txBox="1"/>
          <p:nvPr/>
        </p:nvSpPr>
        <p:spPr>
          <a:xfrm>
            <a:off x="1755397" y="2696007"/>
            <a:ext cx="1853491" cy="664012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la pena di morte è ancora legale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in alcuni Paesi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92B788CC-E6AF-B7FC-F6C4-F64215E31612}"/>
              </a:ext>
            </a:extLst>
          </p:cNvPr>
          <p:cNvSpPr txBox="1"/>
          <p:nvPr/>
        </p:nvSpPr>
        <p:spPr>
          <a:xfrm>
            <a:off x="3671942" y="2825409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ma</a:t>
            </a: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3CEAF270-690D-49CB-E261-D505752DBFC4}"/>
              </a:ext>
            </a:extLst>
          </p:cNvPr>
          <p:cNvSpPr txBox="1"/>
          <p:nvPr/>
        </p:nvSpPr>
        <p:spPr>
          <a:xfrm>
            <a:off x="4567737" y="2815536"/>
            <a:ext cx="2981377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non è ammessa nell’Unione Europea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E9C48012-6197-4E74-C1BD-6E647496E988}"/>
              </a:ext>
            </a:extLst>
          </p:cNvPr>
          <p:cNvSpPr txBox="1"/>
          <p:nvPr/>
        </p:nvSpPr>
        <p:spPr>
          <a:xfrm>
            <a:off x="3644421" y="1882612"/>
            <a:ext cx="3818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200" dirty="0"/>
              <a:t>ma</a:t>
            </a:r>
          </a:p>
        </p:txBody>
      </p:sp>
      <p:cxnSp>
        <p:nvCxnSpPr>
          <p:cNvPr id="38" name="Connettore 2 44">
            <a:extLst>
              <a:ext uri="{FF2B5EF4-FFF2-40B4-BE49-F238E27FC236}">
                <a16:creationId xmlns:a16="http://schemas.microsoft.com/office/drawing/2014/main" id="{597944E5-7A4E-E95A-2EC2-848B473EA3D0}"/>
              </a:ext>
            </a:extLst>
          </p:cNvPr>
          <p:cNvCxnSpPr>
            <a:cxnSpLocks/>
          </p:cNvCxnSpPr>
          <p:nvPr/>
        </p:nvCxnSpPr>
        <p:spPr>
          <a:xfrm>
            <a:off x="4026257" y="2021138"/>
            <a:ext cx="513960" cy="6015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CCE081A8-1711-EC4E-4BA3-B37C04614A07}"/>
              </a:ext>
            </a:extLst>
          </p:cNvPr>
          <p:cNvSpPr txBox="1"/>
          <p:nvPr/>
        </p:nvSpPr>
        <p:spPr>
          <a:xfrm>
            <a:off x="686560" y="3547695"/>
            <a:ext cx="1127366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Oggi</a:t>
            </a:r>
            <a:endParaRPr lang="it-IT" b="1" dirty="0"/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142EADC-03E0-5CEB-8A86-8A58E4128E04}"/>
              </a:ext>
            </a:extLst>
          </p:cNvPr>
          <p:cNvSpPr txBox="1"/>
          <p:nvPr/>
        </p:nvSpPr>
        <p:spPr>
          <a:xfrm>
            <a:off x="1755396" y="3762163"/>
            <a:ext cx="4246393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solo il 45% della popolazione mondiale vive in un regime di </a:t>
            </a:r>
          </a:p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PIENA DEMOCRAZIA</a:t>
            </a:r>
          </a:p>
        </p:txBody>
      </p:sp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D276BED5-82E3-05C8-CEC3-53FC74E0634E}"/>
              </a:ext>
            </a:extLst>
          </p:cNvPr>
          <p:cNvSpPr txBox="1"/>
          <p:nvPr/>
        </p:nvSpPr>
        <p:spPr>
          <a:xfrm>
            <a:off x="6383592" y="3762163"/>
            <a:ext cx="2170990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situazione più critica è in Africa e in Medio Oriente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cxnSp>
        <p:nvCxnSpPr>
          <p:cNvPr id="44" name="Connettore 2 8">
            <a:extLst>
              <a:ext uri="{FF2B5EF4-FFF2-40B4-BE49-F238E27FC236}">
                <a16:creationId xmlns:a16="http://schemas.microsoft.com/office/drawing/2014/main" id="{BC5DC890-851F-CF09-77DB-07C49F530A83}"/>
              </a:ext>
            </a:extLst>
          </p:cNvPr>
          <p:cNvCxnSpPr>
            <a:cxnSpLocks/>
            <a:endCxn id="43" idx="1"/>
          </p:cNvCxnSpPr>
          <p:nvPr/>
        </p:nvCxnSpPr>
        <p:spPr>
          <a:xfrm>
            <a:off x="6014582" y="4000526"/>
            <a:ext cx="36901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95EF5B94-52BA-D9B9-D7CB-ADAB618BE708}"/>
              </a:ext>
            </a:extLst>
          </p:cNvPr>
          <p:cNvSpPr txBox="1"/>
          <p:nvPr/>
        </p:nvSpPr>
        <p:spPr>
          <a:xfrm>
            <a:off x="6383592" y="4589597"/>
            <a:ext cx="2170990" cy="47672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c’è un forte legame tra </a:t>
            </a:r>
          </a:p>
          <a:p>
            <a:pPr algn="ctr">
              <a:defRPr/>
            </a:pP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PACE e DEMOCRAZIA</a:t>
            </a:r>
          </a:p>
        </p:txBody>
      </p:sp>
      <p:cxnSp>
        <p:nvCxnSpPr>
          <p:cNvPr id="47" name="Connettore 2 13">
            <a:extLst>
              <a:ext uri="{FF2B5EF4-FFF2-40B4-BE49-F238E27FC236}">
                <a16:creationId xmlns:a16="http://schemas.microsoft.com/office/drawing/2014/main" id="{D4EA00A5-E36B-B765-7938-C82B3516C3F3}"/>
              </a:ext>
            </a:extLst>
          </p:cNvPr>
          <p:cNvCxnSpPr>
            <a:stCxn id="43" idx="2"/>
            <a:endCxn id="46" idx="0"/>
          </p:cNvCxnSpPr>
          <p:nvPr/>
        </p:nvCxnSpPr>
        <p:spPr>
          <a:xfrm>
            <a:off x="7469087" y="4238889"/>
            <a:ext cx="0" cy="350708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Immagine 48">
            <a:extLst>
              <a:ext uri="{FF2B5EF4-FFF2-40B4-BE49-F238E27FC236}">
                <a16:creationId xmlns:a16="http://schemas.microsoft.com/office/drawing/2014/main" id="{8BFEDC66-AB8E-0BA9-1F91-09A052555E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7934" y="4453357"/>
            <a:ext cx="3341315" cy="230159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85385FAA-AFCD-EA56-FF02-95ACD2FFB986}"/>
              </a:ext>
            </a:extLst>
          </p:cNvPr>
          <p:cNvSpPr txBox="1"/>
          <p:nvPr/>
        </p:nvSpPr>
        <p:spPr>
          <a:xfrm>
            <a:off x="5477985" y="6601490"/>
            <a:ext cx="199110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800" dirty="0"/>
              <a:t>© Roma_/iStock</a:t>
            </a:r>
          </a:p>
        </p:txBody>
      </p:sp>
    </p:spTree>
    <p:extLst>
      <p:ext uri="{BB962C8B-B14F-4D97-AF65-F5344CB8AC3E}">
        <p14:creationId xmlns:p14="http://schemas.microsoft.com/office/powerpoint/2010/main" val="2505380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0" y="-14288"/>
            <a:ext cx="7667625" cy="404813"/>
          </a:xfrm>
          <a:prstGeom prst="rect">
            <a:avLst/>
          </a:prstGeom>
          <a:solidFill>
            <a:srgbClr val="215968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it-IT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"/>
                <a:ea typeface="ＭＳ Ｐゴシック" charset="0"/>
                <a:cs typeface="Times"/>
              </a:rPr>
              <a:t>Dal 1950 a oggi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003300" y="1015048"/>
            <a:ext cx="7099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FF0000"/>
                </a:solidFill>
              </a:rPr>
              <a:t>5. </a:t>
            </a:r>
            <a:r>
              <a:rPr lang="it-IT" sz="2400" b="1" dirty="0">
                <a:solidFill>
                  <a:schemeClr val="accent5">
                    <a:lumMod val="50000"/>
                  </a:schemeClr>
                </a:solidFill>
              </a:rPr>
              <a:t>Un mondo sempre più conosciuto e connesso</a:t>
            </a:r>
            <a:endParaRPr lang="it-IT" sz="2400" b="1" dirty="0">
              <a:solidFill>
                <a:srgbClr val="FF0000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347922" y="1696090"/>
            <a:ext cx="200157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Negli ultimi 100 anni</a:t>
            </a:r>
            <a:endParaRPr lang="it-IT" b="1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2121609" y="2163901"/>
            <a:ext cx="57015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scienza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 ha spiegato la struttura fondamentale della materia e della vita in generale</a:t>
            </a:r>
            <a:endParaRPr lang="it-IT" sz="1100" b="1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2121608" y="2560845"/>
            <a:ext cx="4609391" cy="289441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tecnologia </a:t>
            </a: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ha cambiato la nostra vita e il nostro modo di lavorare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</p:txBody>
      </p:sp>
      <p:cxnSp>
        <p:nvCxnSpPr>
          <p:cNvPr id="15" name="Connettore 1 14"/>
          <p:cNvCxnSpPr>
            <a:cxnSpLocks/>
            <a:stCxn id="7" idx="2"/>
          </p:cNvCxnSpPr>
          <p:nvPr/>
        </p:nvCxnSpPr>
        <p:spPr>
          <a:xfrm>
            <a:off x="1348711" y="2036609"/>
            <a:ext cx="0" cy="658324"/>
          </a:xfrm>
          <a:prstGeom prst="line">
            <a:avLst/>
          </a:prstGeom>
          <a:ln>
            <a:solidFill>
              <a:srgbClr val="21596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17"/>
          <p:cNvCxnSpPr>
            <a:cxnSpLocks/>
          </p:cNvCxnSpPr>
          <p:nvPr/>
        </p:nvCxnSpPr>
        <p:spPr>
          <a:xfrm>
            <a:off x="1348711" y="2694933"/>
            <a:ext cx="7728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2 22"/>
          <p:cNvCxnSpPr/>
          <p:nvPr/>
        </p:nvCxnSpPr>
        <p:spPr>
          <a:xfrm>
            <a:off x="1348711" y="2316301"/>
            <a:ext cx="77289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sellaDiTesto 24"/>
          <p:cNvSpPr txBox="1"/>
          <p:nvPr/>
        </p:nvSpPr>
        <p:spPr>
          <a:xfrm>
            <a:off x="3188054" y="3125076"/>
            <a:ext cx="2476500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l’informazione si è smaterializzata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6" name="Connettore 2 25"/>
          <p:cNvCxnSpPr>
            <a:cxnSpLocks/>
          </p:cNvCxnSpPr>
          <p:nvPr/>
        </p:nvCxnSpPr>
        <p:spPr>
          <a:xfrm>
            <a:off x="2897784" y="3269797"/>
            <a:ext cx="290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5991226" y="3031433"/>
            <a:ext cx="2088908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b="1" dirty="0">
                <a:solidFill>
                  <a:schemeClr val="tx1"/>
                </a:solidFill>
                <a:latin typeface="Arial"/>
                <a:cs typeface="Arial"/>
              </a:rPr>
              <a:t>si trova in ogni luogo e in tempo immediato</a:t>
            </a:r>
          </a:p>
        </p:txBody>
      </p:sp>
      <p:cxnSp>
        <p:nvCxnSpPr>
          <p:cNvPr id="36" name="Connettore 2 35"/>
          <p:cNvCxnSpPr>
            <a:cxnSpLocks/>
            <a:stCxn id="25" idx="3"/>
          </p:cNvCxnSpPr>
          <p:nvPr/>
        </p:nvCxnSpPr>
        <p:spPr>
          <a:xfrm>
            <a:off x="5664554" y="3269797"/>
            <a:ext cx="326671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/>
          <p:cNvSpPr txBox="1"/>
          <p:nvPr/>
        </p:nvSpPr>
        <p:spPr>
          <a:xfrm>
            <a:off x="3188054" y="3643303"/>
            <a:ext cx="3234011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l’informatica è entrata nel settore della </a:t>
            </a:r>
            <a:r>
              <a:rPr lang="it-IT" sz="1100" b="1" dirty="0">
                <a:solidFill>
                  <a:srgbClr val="FFFFFF"/>
                </a:solidFill>
                <a:latin typeface="Arial"/>
                <a:cs typeface="Arial"/>
              </a:rPr>
              <a:t>difesa</a:t>
            </a:r>
          </a:p>
        </p:txBody>
      </p:sp>
      <p:sp>
        <p:nvSpPr>
          <p:cNvPr id="46" name="CasellaDiTesto 45"/>
          <p:cNvSpPr txBox="1"/>
          <p:nvPr/>
        </p:nvSpPr>
        <p:spPr>
          <a:xfrm>
            <a:off x="1860253" y="4783584"/>
            <a:ext cx="207506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le nuove tecnologie nascondono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rischi</a:t>
            </a:r>
          </a:p>
        </p:txBody>
      </p:sp>
      <p:sp>
        <p:nvSpPr>
          <p:cNvPr id="53" name="CasellaDiTesto 52"/>
          <p:cNvSpPr txBox="1"/>
          <p:nvPr/>
        </p:nvSpPr>
        <p:spPr>
          <a:xfrm>
            <a:off x="4292700" y="4778926"/>
            <a:ext cx="3530498" cy="476726"/>
          </a:xfrm>
          <a:prstGeom prst="roundRect">
            <a:avLst/>
          </a:prstGeom>
          <a:solidFill>
            <a:srgbClr val="93CDDD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chemeClr val="tx1"/>
                </a:solidFill>
                <a:latin typeface="Arial"/>
                <a:cs typeface="Arial"/>
              </a:rPr>
              <a:t>ad esempio, può diventare difficile distinguere le informazioni vere da quelle false o manipolate</a:t>
            </a:r>
          </a:p>
        </p:txBody>
      </p:sp>
      <p:sp>
        <p:nvSpPr>
          <p:cNvPr id="54" name="Ovale 53"/>
          <p:cNvSpPr>
            <a:spLocks noChangeAspect="1"/>
          </p:cNvSpPr>
          <p:nvPr/>
        </p:nvSpPr>
        <p:spPr>
          <a:xfrm>
            <a:off x="8394700" y="6099175"/>
            <a:ext cx="606425" cy="606425"/>
          </a:xfrm>
          <a:prstGeom prst="ellipse">
            <a:avLst/>
          </a:prstGeom>
          <a:solidFill>
            <a:srgbClr val="FFFFFF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dirty="0">
                <a:solidFill>
                  <a:schemeClr val="accent5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</a:t>
            </a:r>
          </a:p>
        </p:txBody>
      </p:sp>
      <p:cxnSp>
        <p:nvCxnSpPr>
          <p:cNvPr id="55" name="Connettore 2 54"/>
          <p:cNvCxnSpPr>
            <a:cxnSpLocks/>
            <a:stCxn id="46" idx="3"/>
          </p:cNvCxnSpPr>
          <p:nvPr/>
        </p:nvCxnSpPr>
        <p:spPr>
          <a:xfrm>
            <a:off x="3935314" y="5021947"/>
            <a:ext cx="349607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547757BF-4148-CA79-E971-D3D95C7D6799}"/>
              </a:ext>
            </a:extLst>
          </p:cNvPr>
          <p:cNvSpPr/>
          <p:nvPr/>
        </p:nvSpPr>
        <p:spPr>
          <a:xfrm>
            <a:off x="5847911" y="404813"/>
            <a:ext cx="17798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b="1" dirty="0"/>
              <a:t>Il mondo di oggi</a:t>
            </a:r>
            <a:endParaRPr lang="it-IT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F0ABD16-3FBB-4683-B000-24A9479D2168}"/>
              </a:ext>
            </a:extLst>
          </p:cNvPr>
          <p:cNvSpPr/>
          <p:nvPr/>
        </p:nvSpPr>
        <p:spPr>
          <a:xfrm>
            <a:off x="7667625" y="404813"/>
            <a:ext cx="1476375" cy="404813"/>
          </a:xfrm>
          <a:prstGeom prst="rect">
            <a:avLst/>
          </a:prstGeom>
          <a:solidFill>
            <a:srgbClr val="F7964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tx1"/>
                </a:solidFill>
                <a:latin typeface="+mj-lt"/>
                <a:ea typeface="ＭＳ Ｐゴシック" charset="0"/>
                <a:cs typeface="Arial" charset="0"/>
              </a:rPr>
              <a:t>Capitolo 15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968212F2-C558-0520-BAE9-3D9F02E8F912}"/>
              </a:ext>
            </a:extLst>
          </p:cNvPr>
          <p:cNvSpPr/>
          <p:nvPr/>
        </p:nvSpPr>
        <p:spPr>
          <a:xfrm>
            <a:off x="7667625" y="-14288"/>
            <a:ext cx="1476375" cy="404813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it-IT" sz="1600" b="1" i="1" dirty="0">
                <a:solidFill>
                  <a:schemeClr val="accent6"/>
                </a:solidFill>
                <a:latin typeface="+mj-lt"/>
                <a:ea typeface="ＭＳ Ｐゴシック" charset="0"/>
                <a:cs typeface="Times"/>
              </a:rPr>
              <a:t>Unità 3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7D278475-499C-B2E9-7735-ED009078F837}"/>
              </a:ext>
            </a:extLst>
          </p:cNvPr>
          <p:cNvSpPr txBox="1"/>
          <p:nvPr/>
        </p:nvSpPr>
        <p:spPr>
          <a:xfrm>
            <a:off x="3188054" y="4086578"/>
            <a:ext cx="3542945" cy="28944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FFFFFF"/>
                </a:solidFill>
                <a:latin typeface="Arial"/>
                <a:cs typeface="Arial"/>
              </a:rPr>
              <a:t>l’intelligenza artificiale è entrata nella vita quotidiana</a:t>
            </a:r>
            <a:endParaRPr lang="it-IT" sz="1100" b="1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cxnSp>
        <p:nvCxnSpPr>
          <p:cNvPr id="28" name="Connettore 2 25">
            <a:extLst>
              <a:ext uri="{FF2B5EF4-FFF2-40B4-BE49-F238E27FC236}">
                <a16:creationId xmlns:a16="http://schemas.microsoft.com/office/drawing/2014/main" id="{2DC9A69A-0DFE-DE02-DC18-6F9A1A9CB628}"/>
              </a:ext>
            </a:extLst>
          </p:cNvPr>
          <p:cNvCxnSpPr>
            <a:cxnSpLocks/>
          </p:cNvCxnSpPr>
          <p:nvPr/>
        </p:nvCxnSpPr>
        <p:spPr>
          <a:xfrm>
            <a:off x="2897784" y="3794337"/>
            <a:ext cx="290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ttore 2 25">
            <a:extLst>
              <a:ext uri="{FF2B5EF4-FFF2-40B4-BE49-F238E27FC236}">
                <a16:creationId xmlns:a16="http://schemas.microsoft.com/office/drawing/2014/main" id="{3C22759E-778C-CDB5-39D4-B67E0E101B37}"/>
              </a:ext>
            </a:extLst>
          </p:cNvPr>
          <p:cNvCxnSpPr>
            <a:cxnSpLocks/>
          </p:cNvCxnSpPr>
          <p:nvPr/>
        </p:nvCxnSpPr>
        <p:spPr>
          <a:xfrm>
            <a:off x="2897784" y="4244449"/>
            <a:ext cx="29027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17">
            <a:extLst>
              <a:ext uri="{FF2B5EF4-FFF2-40B4-BE49-F238E27FC236}">
                <a16:creationId xmlns:a16="http://schemas.microsoft.com/office/drawing/2014/main" id="{DEB6D6A1-B303-3E1E-F6DE-B38D9AD5383A}"/>
              </a:ext>
            </a:extLst>
          </p:cNvPr>
          <p:cNvCxnSpPr>
            <a:cxnSpLocks/>
          </p:cNvCxnSpPr>
          <p:nvPr/>
        </p:nvCxnSpPr>
        <p:spPr>
          <a:xfrm>
            <a:off x="2897784" y="2861429"/>
            <a:ext cx="0" cy="190628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4F3CE34E-8A7D-22F5-347C-7C37F3248EA5}"/>
              </a:ext>
            </a:extLst>
          </p:cNvPr>
          <p:cNvSpPr txBox="1"/>
          <p:nvPr/>
        </p:nvSpPr>
        <p:spPr>
          <a:xfrm>
            <a:off x="388739" y="5690219"/>
            <a:ext cx="2001578" cy="340519"/>
          </a:xfrm>
          <a:prstGeom prst="roundRect">
            <a:avLst/>
          </a:prstGeom>
          <a:noFill/>
          <a:ln w="28575" cmpd="sng">
            <a:solidFill>
              <a:srgbClr val="215968"/>
            </a:solidFill>
            <a:prstDash val="sysDot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it-IT"/>
            </a:defPPr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/>
                </a:solidFill>
                <a:effectLst/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it-IT" dirty="0"/>
              <a:t>Tra il 2019 e il 2023</a:t>
            </a:r>
            <a:endParaRPr lang="it-IT" b="1" dirty="0"/>
          </a:p>
        </p:txBody>
      </p:sp>
      <p:sp>
        <p:nvSpPr>
          <p:cNvPr id="57" name="CasellaDiTesto 56">
            <a:extLst>
              <a:ext uri="{FF2B5EF4-FFF2-40B4-BE49-F238E27FC236}">
                <a16:creationId xmlns:a16="http://schemas.microsoft.com/office/drawing/2014/main" id="{A279DCC8-8F89-9AAB-DC36-9E88EBB5C191}"/>
              </a:ext>
            </a:extLst>
          </p:cNvPr>
          <p:cNvSpPr txBox="1"/>
          <p:nvPr/>
        </p:nvSpPr>
        <p:spPr>
          <a:xfrm>
            <a:off x="1860253" y="6009274"/>
            <a:ext cx="1772888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si è verificata la </a:t>
            </a:r>
            <a:r>
              <a:rPr lang="it-IT" sz="1100" b="1" dirty="0">
                <a:solidFill>
                  <a:srgbClr val="000000"/>
                </a:solidFill>
                <a:latin typeface="Arial"/>
                <a:cs typeface="Arial"/>
              </a:rPr>
              <a:t>pandemia di Covid-19</a:t>
            </a:r>
          </a:p>
        </p:txBody>
      </p: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380FE16D-CDBE-8ED0-F55D-20B802E2C96E}"/>
              </a:ext>
            </a:extLst>
          </p:cNvPr>
          <p:cNvSpPr txBox="1"/>
          <p:nvPr/>
        </p:nvSpPr>
        <p:spPr>
          <a:xfrm>
            <a:off x="4284921" y="6030738"/>
            <a:ext cx="2075061" cy="476726"/>
          </a:xfrm>
          <a:prstGeom prst="roundRect">
            <a:avLst/>
          </a:prstGeom>
          <a:solidFill>
            <a:srgbClr val="FFFFFF"/>
          </a:solidFill>
          <a:ln>
            <a:solidFill>
              <a:srgbClr val="215968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1100" dirty="0">
                <a:solidFill>
                  <a:srgbClr val="000000"/>
                </a:solidFill>
                <a:latin typeface="Arial"/>
                <a:cs typeface="Arial"/>
              </a:rPr>
              <a:t>iniziata in Cina e diffusasi rapidamente in tutto il mondo</a:t>
            </a:r>
          </a:p>
        </p:txBody>
      </p:sp>
      <p:cxnSp>
        <p:nvCxnSpPr>
          <p:cNvPr id="59" name="Connettore 2 54">
            <a:extLst>
              <a:ext uri="{FF2B5EF4-FFF2-40B4-BE49-F238E27FC236}">
                <a16:creationId xmlns:a16="http://schemas.microsoft.com/office/drawing/2014/main" id="{5CD20CBB-4303-5C91-F44D-948B0B2AEB55}"/>
              </a:ext>
            </a:extLst>
          </p:cNvPr>
          <p:cNvCxnSpPr>
            <a:cxnSpLocks/>
          </p:cNvCxnSpPr>
          <p:nvPr/>
        </p:nvCxnSpPr>
        <p:spPr>
          <a:xfrm>
            <a:off x="3643774" y="6247637"/>
            <a:ext cx="651780" cy="0"/>
          </a:xfrm>
          <a:prstGeom prst="straightConnector1">
            <a:avLst/>
          </a:prstGeom>
          <a:ln>
            <a:solidFill>
              <a:srgbClr val="215968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56454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1847</TotalTime>
  <Words>984</Words>
  <Application>Microsoft Office PowerPoint</Application>
  <PresentationFormat>Presentazione su schermo (4:3)</PresentationFormat>
  <Paragraphs>217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Arianna Breda</dc:creator>
  <cp:lastModifiedBy>Silvana Gallone</cp:lastModifiedBy>
  <cp:revision>127</cp:revision>
  <dcterms:created xsi:type="dcterms:W3CDTF">2020-04-14T09:27:50Z</dcterms:created>
  <dcterms:modified xsi:type="dcterms:W3CDTF">2026-05-19T16:48:43Z</dcterms:modified>
</cp:coreProperties>
</file>