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E0F87C-E1F6-426C-899F-D4EC5C3E122F}" v="4" dt="2026-05-19T16:35:32.3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33"/>
    <p:restoredTop sz="94654"/>
  </p:normalViewPr>
  <p:slideViewPr>
    <p:cSldViewPr snapToGrid="0" snapToObjects="1">
      <p:cViewPr varScale="1">
        <p:scale>
          <a:sx n="106" d="100"/>
          <a:sy n="106" d="100"/>
        </p:scale>
        <p:origin x="216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modSld">
      <pc:chgData name="Silvana Gallone" userId="7a5114527312c558" providerId="LiveId" clId="{D634AA42-852E-4215-B5D9-52DE406B3105}" dt="2026-05-19T16:35:39.492" v="9" actId="1076"/>
      <pc:docMkLst>
        <pc:docMk/>
      </pc:docMkLst>
      <pc:sldChg chg="addSp modSp mod">
        <pc:chgData name="Silvana Gallone" userId="7a5114527312c558" providerId="LiveId" clId="{D634AA42-852E-4215-B5D9-52DE406B3105}" dt="2026-05-19T16:34:54.386" v="5" actId="1076"/>
        <pc:sldMkLst>
          <pc:docMk/>
          <pc:sldMk cId="2081556803" sldId="256"/>
        </pc:sldMkLst>
        <pc:spChg chg="add mod">
          <ac:chgData name="Silvana Gallone" userId="7a5114527312c558" providerId="LiveId" clId="{D634AA42-852E-4215-B5D9-52DE406B3105}" dt="2026-05-19T16:34:54.386" v="5" actId="1076"/>
          <ac:spMkLst>
            <pc:docMk/>
            <pc:sldMk cId="2081556803" sldId="256"/>
            <ac:spMk id="7" creationId="{1A93EE32-F6F0-26C1-5E6F-C2AA13D78F49}"/>
          </ac:spMkLst>
        </pc:spChg>
        <pc:picChg chg="mod">
          <ac:chgData name="Silvana Gallone" userId="7a5114527312c558" providerId="LiveId" clId="{D634AA42-852E-4215-B5D9-52DE406B3105}" dt="2026-05-19T16:34:01.157" v="0" actId="1076"/>
          <ac:picMkLst>
            <pc:docMk/>
            <pc:sldMk cId="2081556803" sldId="256"/>
            <ac:picMk id="8" creationId="{B39F2F78-1F63-08F3-3659-03E9A64EFB6E}"/>
          </ac:picMkLst>
        </pc:picChg>
      </pc:sldChg>
      <pc:sldChg chg="addSp modSp mod">
        <pc:chgData name="Silvana Gallone" userId="7a5114527312c558" providerId="LiveId" clId="{D634AA42-852E-4215-B5D9-52DE406B3105}" dt="2026-05-19T16:35:39.492" v="9" actId="1076"/>
        <pc:sldMkLst>
          <pc:docMk/>
          <pc:sldMk cId="1109352791" sldId="264"/>
        </pc:sldMkLst>
        <pc:spChg chg="add mod">
          <ac:chgData name="Silvana Gallone" userId="7a5114527312c558" providerId="LiveId" clId="{D634AA42-852E-4215-B5D9-52DE406B3105}" dt="2026-05-19T16:35:39.492" v="9" actId="1076"/>
          <ac:spMkLst>
            <pc:docMk/>
            <pc:sldMk cId="1109352791" sldId="264"/>
            <ac:spMk id="4" creationId="{9DB2E801-84F3-4DD4-E92F-FF09879A3E6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89F9C6-5036-284C-82AC-287D2742E243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B3262E-8003-B243-8AC3-8AE91D1956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5236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B3262E-8003-B243-8AC3-8AE91D1956C7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0424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3C7C8-8861-EE43-95C2-562F5D31CDA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FB61-8ACD-AE4D-8FFC-0FD4AE12BB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3470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3C7C8-8861-EE43-95C2-562F5D31CDA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FB61-8ACD-AE4D-8FFC-0FD4AE12BB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1610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3C7C8-8861-EE43-95C2-562F5D31CDA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FB61-8ACD-AE4D-8FFC-0FD4AE12BB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269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3C7C8-8861-EE43-95C2-562F5D31CDA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FB61-8ACD-AE4D-8FFC-0FD4AE12BB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7123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3C7C8-8861-EE43-95C2-562F5D31CDA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FB61-8ACD-AE4D-8FFC-0FD4AE12BB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2227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3C7C8-8861-EE43-95C2-562F5D31CDA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FB61-8ACD-AE4D-8FFC-0FD4AE12BB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1634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3C7C8-8861-EE43-95C2-562F5D31CDA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FB61-8ACD-AE4D-8FFC-0FD4AE12BB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5248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3C7C8-8861-EE43-95C2-562F5D31CDA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FB61-8ACD-AE4D-8FFC-0FD4AE12BB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609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3C7C8-8861-EE43-95C2-562F5D31CDA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FB61-8ACD-AE4D-8FFC-0FD4AE12BB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6750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3C7C8-8861-EE43-95C2-562F5D31CDA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FB61-8ACD-AE4D-8FFC-0FD4AE12BB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5384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3C7C8-8861-EE43-95C2-562F5D31CDA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2FB61-8ACD-AE4D-8FFC-0FD4AE12BB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61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3C7C8-8861-EE43-95C2-562F5D31CDA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D2FB61-8ACD-AE4D-8FFC-0FD4AE12BB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4292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9" name="Ovale 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4EE6D18F-2523-A4A5-5CAC-371CBFB0C6BD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F6DB367-48CC-55A1-601A-8EA8DA94EDAE}"/>
              </a:ext>
            </a:extLst>
          </p:cNvPr>
          <p:cNvSpPr txBox="1"/>
          <p:nvPr/>
        </p:nvSpPr>
        <p:spPr>
          <a:xfrm>
            <a:off x="-473969" y="1225759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14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D753E90-2118-7D7B-6C3B-B2D7867DAE19}"/>
              </a:ext>
            </a:extLst>
          </p:cNvPr>
          <p:cNvSpPr txBox="1"/>
          <p:nvPr/>
        </p:nvSpPr>
        <p:spPr>
          <a:xfrm>
            <a:off x="2167473" y="1665927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L’Europa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39F2F78-1F63-08F3-3659-03E9A64EFB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5865" y="2871796"/>
            <a:ext cx="4892270" cy="3436929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1A93EE32-F6F0-26C1-5E6F-C2AA13D78F49}"/>
              </a:ext>
            </a:extLst>
          </p:cNvPr>
          <p:cNvSpPr txBox="1"/>
          <p:nvPr/>
        </p:nvSpPr>
        <p:spPr>
          <a:xfrm>
            <a:off x="5567882" y="6268099"/>
            <a:ext cx="3831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Botond Horvath/Shutterstock</a:t>
            </a:r>
          </a:p>
        </p:txBody>
      </p:sp>
    </p:spTree>
    <p:extLst>
      <p:ext uri="{BB962C8B-B14F-4D97-AF65-F5344CB8AC3E}">
        <p14:creationId xmlns:p14="http://schemas.microsoft.com/office/powerpoint/2010/main" val="2081556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6450460" y="404813"/>
            <a:ext cx="1179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003300" y="1015048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ricerca di unità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649237" y="1808918"/>
            <a:ext cx="161114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Dopo le due guerre mondiali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133379" y="2243079"/>
            <a:ext cx="2162629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Francia, Germania occidentale e Italia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capì che bisognava trovare PACE e UNITÀ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347252" y="2475993"/>
            <a:ext cx="395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per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612265" y="2116295"/>
            <a:ext cx="254317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impedire lo scoppio di nuove guerre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612265" y="2619156"/>
            <a:ext cx="2543176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ridurre l’inferiorità economica e politica europea rispetto a Stati Uniti e Unione Sovietica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>
            <a:stCxn id="10" idx="3"/>
            <a:endCxn id="11" idx="1"/>
          </p:cNvCxnSpPr>
          <p:nvPr/>
        </p:nvCxnSpPr>
        <p:spPr>
          <a:xfrm flipV="1">
            <a:off x="4742988" y="2261016"/>
            <a:ext cx="869277" cy="35347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10" idx="3"/>
            <a:endCxn id="12" idx="1"/>
          </p:cNvCxnSpPr>
          <p:nvPr/>
        </p:nvCxnSpPr>
        <p:spPr>
          <a:xfrm>
            <a:off x="4742988" y="2614493"/>
            <a:ext cx="869277" cy="33666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1261478" y="3579156"/>
            <a:ext cx="998902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1951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2133378" y="3820840"/>
            <a:ext cx="2162629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nacque la CECA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Comunità Europea del Carbone e dell’Acciaio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4606359" y="3901406"/>
            <a:ext cx="201181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controllare produzione e prezzi di carbone e acciaio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2" name="Connettore 2 31"/>
          <p:cNvCxnSpPr>
            <a:cxnSpLocks/>
            <a:stCxn id="30" idx="3"/>
            <a:endCxn id="31" idx="1"/>
          </p:cNvCxnSpPr>
          <p:nvPr/>
        </p:nvCxnSpPr>
        <p:spPr>
          <a:xfrm flipV="1">
            <a:off x="4296007" y="4139769"/>
            <a:ext cx="310352" cy="727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6901653" y="3614056"/>
            <a:ext cx="1849101" cy="103858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costituita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Francia, Repubblica Federale Tedesca, Italia, Paesi Bassi, Belgio e Lussemburgo</a:t>
            </a:r>
          </a:p>
        </p:txBody>
      </p:sp>
      <p:cxnSp>
        <p:nvCxnSpPr>
          <p:cNvPr id="35" name="Connettore 2 34"/>
          <p:cNvCxnSpPr>
            <a:cxnSpLocks/>
            <a:stCxn id="31" idx="3"/>
            <a:endCxn id="34" idx="1"/>
          </p:cNvCxnSpPr>
          <p:nvPr/>
        </p:nvCxnSpPr>
        <p:spPr>
          <a:xfrm flipV="1">
            <a:off x="6618170" y="4133347"/>
            <a:ext cx="283483" cy="64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Ovale 3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4D38A778-BEE6-547C-43C4-E502A7A9F413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14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5AE4E11B-09D1-6E70-3577-701A4F1ACD6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cxnSp>
        <p:nvCxnSpPr>
          <p:cNvPr id="21" name="Connettore 2 18">
            <a:extLst>
              <a:ext uri="{FF2B5EF4-FFF2-40B4-BE49-F238E27FC236}">
                <a16:creationId xmlns:a16="http://schemas.microsoft.com/office/drawing/2014/main" id="{903BC1C3-B634-3F3C-2E41-1ED0E53EBF60}"/>
              </a:ext>
            </a:extLst>
          </p:cNvPr>
          <p:cNvCxnSpPr>
            <a:cxnSpLocks/>
            <a:stCxn id="8" idx="2"/>
            <a:endCxn id="30" idx="0"/>
          </p:cNvCxnSpPr>
          <p:nvPr/>
        </p:nvCxnSpPr>
        <p:spPr>
          <a:xfrm flipH="1">
            <a:off x="3214693" y="3094376"/>
            <a:ext cx="1" cy="72646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785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93857" y="1293617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1957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05323" y="1498837"/>
            <a:ext cx="2440754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nacque la CEE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Comunità Economica Europea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013200" y="1498837"/>
            <a:ext cx="3543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costituita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Francia, Repubblica federale tedesca, Italia, Paesi Bassi, Belgio e Lussemburgo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3646077" y="1733033"/>
            <a:ext cx="367123" cy="41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1915224" y="1975563"/>
            <a:ext cx="10438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che includeva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959100" y="2347564"/>
            <a:ext cx="20066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MEC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Mercato comune europeo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324475" y="2347564"/>
            <a:ext cx="207962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stabiliva la libera circolazione delle merci senza dazi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2 14"/>
          <p:cNvCxnSpPr>
            <a:stCxn id="13" idx="3"/>
            <a:endCxn id="14" idx="1"/>
          </p:cNvCxnSpPr>
          <p:nvPr/>
        </p:nvCxnSpPr>
        <p:spPr>
          <a:xfrm>
            <a:off x="4965700" y="2585927"/>
            <a:ext cx="3587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2959100" y="3134964"/>
            <a:ext cx="29718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EURATOM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Comunità europea dell’energia atomica 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6298538" y="3130091"/>
            <a:ext cx="246337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coordinava le ricerche per un uso pacifico dell’energia atomica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1205323" y="3795364"/>
            <a:ext cx="2440754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aderire alla Comunità europea gli Stati dovevano avere delle caratteristiche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2959100" y="4646264"/>
            <a:ext cx="20066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reggersi su sistemi democratici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2959100" y="5370164"/>
            <a:ext cx="20066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aver abolito la pena di morte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1 24"/>
          <p:cNvCxnSpPr>
            <a:stCxn id="22" idx="2"/>
          </p:cNvCxnSpPr>
          <p:nvPr/>
        </p:nvCxnSpPr>
        <p:spPr>
          <a:xfrm>
            <a:off x="2425700" y="4459376"/>
            <a:ext cx="0" cy="105242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12" idx="2"/>
            <a:endCxn id="22" idx="0"/>
          </p:cNvCxnSpPr>
          <p:nvPr/>
        </p:nvCxnSpPr>
        <p:spPr>
          <a:xfrm flipH="1">
            <a:off x="2425700" y="2252562"/>
            <a:ext cx="11462" cy="154280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endCxn id="13" idx="1"/>
          </p:cNvCxnSpPr>
          <p:nvPr/>
        </p:nvCxnSpPr>
        <p:spPr>
          <a:xfrm>
            <a:off x="2437162" y="2585927"/>
            <a:ext cx="52193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endCxn id="18" idx="1"/>
          </p:cNvCxnSpPr>
          <p:nvPr/>
        </p:nvCxnSpPr>
        <p:spPr>
          <a:xfrm>
            <a:off x="2437162" y="3373327"/>
            <a:ext cx="52193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endCxn id="23" idx="1"/>
          </p:cNvCxnSpPr>
          <p:nvPr/>
        </p:nvCxnSpPr>
        <p:spPr>
          <a:xfrm>
            <a:off x="2425700" y="4884627"/>
            <a:ext cx="533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endCxn id="24" idx="1"/>
          </p:cNvCxnSpPr>
          <p:nvPr/>
        </p:nvCxnSpPr>
        <p:spPr>
          <a:xfrm>
            <a:off x="2425700" y="5514885"/>
            <a:ext cx="5334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e 4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244C61B-5C10-1550-0E5C-0769480A1AB7}"/>
              </a:ext>
            </a:extLst>
          </p:cNvPr>
          <p:cNvSpPr/>
          <p:nvPr/>
        </p:nvSpPr>
        <p:spPr>
          <a:xfrm>
            <a:off x="6450460" y="404813"/>
            <a:ext cx="1179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90E3795-40D9-732C-36FF-87CA088F5D0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14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8ECE5FD-013F-1A1C-48A8-6EB2A132A6C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cxnSp>
        <p:nvCxnSpPr>
          <p:cNvPr id="21" name="Connettore 2 14">
            <a:extLst>
              <a:ext uri="{FF2B5EF4-FFF2-40B4-BE49-F238E27FC236}">
                <a16:creationId xmlns:a16="http://schemas.microsoft.com/office/drawing/2014/main" id="{005D51C5-2F66-F771-00CF-997E95D02646}"/>
              </a:ext>
            </a:extLst>
          </p:cNvPr>
          <p:cNvCxnSpPr/>
          <p:nvPr/>
        </p:nvCxnSpPr>
        <p:spPr>
          <a:xfrm>
            <a:off x="5930900" y="3373327"/>
            <a:ext cx="3587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003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93857" y="1337161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1973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35075" y="1547464"/>
            <a:ext cx="324643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nuovi Paesi aderirono alla Comunità europea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802187" y="1192440"/>
            <a:ext cx="12668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Regno Unito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802187" y="1547464"/>
            <a:ext cx="12668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Irlanda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802187" y="1954440"/>
            <a:ext cx="12668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Danimarca</a:t>
            </a:r>
          </a:p>
        </p:txBody>
      </p:sp>
      <p:cxnSp>
        <p:nvCxnSpPr>
          <p:cNvPr id="11" name="Connettore 2 10"/>
          <p:cNvCxnSpPr>
            <a:endCxn id="8" idx="1"/>
          </p:cNvCxnSpPr>
          <p:nvPr/>
        </p:nvCxnSpPr>
        <p:spPr>
          <a:xfrm flipV="1">
            <a:off x="4481512" y="1337161"/>
            <a:ext cx="320675" cy="35502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endCxn id="10" idx="1"/>
          </p:cNvCxnSpPr>
          <p:nvPr/>
        </p:nvCxnSpPr>
        <p:spPr>
          <a:xfrm>
            <a:off x="4481512" y="1692185"/>
            <a:ext cx="320675" cy="4069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>
            <a:endCxn id="9" idx="1"/>
          </p:cNvCxnSpPr>
          <p:nvPr/>
        </p:nvCxnSpPr>
        <p:spPr>
          <a:xfrm>
            <a:off x="4481512" y="1692185"/>
            <a:ext cx="3206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293857" y="2594461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1974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1235075" y="2824290"/>
            <a:ext cx="2268368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nacque il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CONSIGLIO EUROPEO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900318" y="2864096"/>
            <a:ext cx="223043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formato dai capi di Stato e di governo dei Paesi membri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3" name="Connettore 2 22"/>
          <p:cNvCxnSpPr>
            <a:cxnSpLocks/>
            <a:endCxn id="22" idx="1"/>
          </p:cNvCxnSpPr>
          <p:nvPr/>
        </p:nvCxnSpPr>
        <p:spPr>
          <a:xfrm>
            <a:off x="3503443" y="3102459"/>
            <a:ext cx="3968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293858" y="3646745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1979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1235075" y="3814217"/>
            <a:ext cx="2282825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ci furono le prime elezioni del PARLAMENTO EUROPEO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3900318" y="3814216"/>
            <a:ext cx="223043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formato da delegati provenienti dai Parlamenti nazionali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6410098" y="3907859"/>
            <a:ext cx="20796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eletti a suffragio universale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0" name="Connettore 2 29"/>
          <p:cNvCxnSpPr>
            <a:cxnSpLocks/>
            <a:stCxn id="27" idx="3"/>
            <a:endCxn id="28" idx="1"/>
          </p:cNvCxnSpPr>
          <p:nvPr/>
        </p:nvCxnSpPr>
        <p:spPr>
          <a:xfrm flipV="1">
            <a:off x="3517900" y="4052579"/>
            <a:ext cx="382418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cxnSpLocks/>
            <a:stCxn id="28" idx="3"/>
            <a:endCxn id="29" idx="1"/>
          </p:cNvCxnSpPr>
          <p:nvPr/>
        </p:nvCxnSpPr>
        <p:spPr>
          <a:xfrm>
            <a:off x="6130754" y="4052579"/>
            <a:ext cx="279344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293857" y="4747260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1981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1235075" y="4943058"/>
            <a:ext cx="371792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Grecia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aderì alla Comunità europea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8" name="CasellaDiTesto 37"/>
          <p:cNvSpPr txBox="1"/>
          <p:nvPr/>
        </p:nvSpPr>
        <p:spPr>
          <a:xfrm>
            <a:off x="293857" y="5827649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1986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1235074" y="6023447"/>
            <a:ext cx="37179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Spagna e Portogallo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aderirono alla Comunità europea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0" name="Ovale 3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22E200A-9EDC-13C8-9EBC-0196AAFD7BCF}"/>
              </a:ext>
            </a:extLst>
          </p:cNvPr>
          <p:cNvSpPr/>
          <p:nvPr/>
        </p:nvSpPr>
        <p:spPr>
          <a:xfrm>
            <a:off x="6450460" y="404813"/>
            <a:ext cx="1179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A39A253-F0AA-F38E-0428-C91B44E01C5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14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5F5F101-A6E5-96ED-0C78-EB6FADA1EE8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3590387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93857" y="3491147"/>
            <a:ext cx="124010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1995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93046" y="3770110"/>
            <a:ext cx="2440754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entrò in vigore il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TRATTATO DI SCHENGEN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156075" y="3674691"/>
            <a:ext cx="260395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libera circolazione dei cittadini dell’Ue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cxnSpLocks/>
            <a:stCxn id="8" idx="3"/>
            <a:endCxn id="9" idx="1"/>
          </p:cNvCxnSpPr>
          <p:nvPr/>
        </p:nvCxnSpPr>
        <p:spPr>
          <a:xfrm flipV="1">
            <a:off x="3733800" y="3819412"/>
            <a:ext cx="422275" cy="1848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93857" y="1140685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1987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1293046" y="1340898"/>
            <a:ext cx="2440754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nacque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PROGRAMMA ERASMUS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4156075" y="1332564"/>
            <a:ext cx="487362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permette agli studenti universitari di frequentare un anno di studio in equivalenza in un’università dei Paesi membri della Comunità europea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/>
          <p:nvPr/>
        </p:nvCxnSpPr>
        <p:spPr>
          <a:xfrm flipV="1">
            <a:off x="3733800" y="1570927"/>
            <a:ext cx="422275" cy="41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293857" y="2207482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1992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1293046" y="2313805"/>
            <a:ext cx="2440754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 il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TRATTATO DI MAASTRICHT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4156075" y="2313805"/>
            <a:ext cx="2440754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Cee diventò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UNIONE EUROPEA (Ue)</a:t>
            </a:r>
          </a:p>
        </p:txBody>
      </p:sp>
      <p:cxnSp>
        <p:nvCxnSpPr>
          <p:cNvPr id="20" name="Connettore 2 19"/>
          <p:cNvCxnSpPr/>
          <p:nvPr/>
        </p:nvCxnSpPr>
        <p:spPr>
          <a:xfrm flipV="1">
            <a:off x="3733800" y="2548001"/>
            <a:ext cx="422275" cy="41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3679373" y="3052504"/>
            <a:ext cx="339634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 anche la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Banca centrale europea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(Bce)</a:t>
            </a:r>
          </a:p>
        </p:txBody>
      </p:sp>
      <p:cxnSp>
        <p:nvCxnSpPr>
          <p:cNvPr id="22" name="Connettore 2 21"/>
          <p:cNvCxnSpPr>
            <a:cxnSpLocks/>
            <a:stCxn id="19" idx="2"/>
            <a:endCxn id="21" idx="0"/>
          </p:cNvCxnSpPr>
          <p:nvPr/>
        </p:nvCxnSpPr>
        <p:spPr>
          <a:xfrm>
            <a:off x="5376452" y="2782197"/>
            <a:ext cx="1092" cy="27030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/>
          <p:cNvSpPr txBox="1"/>
          <p:nvPr/>
        </p:nvSpPr>
        <p:spPr>
          <a:xfrm>
            <a:off x="293857" y="4761855"/>
            <a:ext cx="1218331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1995</a:t>
            </a:r>
          </a:p>
        </p:txBody>
      </p:sp>
      <p:sp>
        <p:nvSpPr>
          <p:cNvPr id="29" name="CasellaDiTesto 28"/>
          <p:cNvSpPr txBox="1"/>
          <p:nvPr/>
        </p:nvSpPr>
        <p:spPr>
          <a:xfrm>
            <a:off x="1369247" y="5001034"/>
            <a:ext cx="244075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altri Stati aderirono all’UE 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4153722" y="5001034"/>
            <a:ext cx="21558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Austria, Finlandia, Svezia</a:t>
            </a:r>
          </a:p>
        </p:txBody>
      </p:sp>
      <p:cxnSp>
        <p:nvCxnSpPr>
          <p:cNvPr id="37" name="Connettore 2 36"/>
          <p:cNvCxnSpPr>
            <a:cxnSpLocks/>
            <a:stCxn id="29" idx="3"/>
            <a:endCxn id="31" idx="1"/>
          </p:cNvCxnSpPr>
          <p:nvPr/>
        </p:nvCxnSpPr>
        <p:spPr>
          <a:xfrm>
            <a:off x="3810001" y="5145755"/>
            <a:ext cx="34372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e 4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B955DCB2-E5CB-75C9-9976-A1B1A0F90781}"/>
              </a:ext>
            </a:extLst>
          </p:cNvPr>
          <p:cNvSpPr/>
          <p:nvPr/>
        </p:nvSpPr>
        <p:spPr>
          <a:xfrm>
            <a:off x="6450460" y="404813"/>
            <a:ext cx="1179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CF95458-CCDB-37B4-C105-4294E799DC1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14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66F25A49-63C0-2FB0-11A0-D131894ABAC7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EF270190-8B1C-D874-4E08-E41952DBAC56}"/>
              </a:ext>
            </a:extLst>
          </p:cNvPr>
          <p:cNvSpPr txBox="1"/>
          <p:nvPr/>
        </p:nvSpPr>
        <p:spPr>
          <a:xfrm>
            <a:off x="4153722" y="4053875"/>
            <a:ext cx="385816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abolizione dei controlli sull’immigrazione all’interno dell’Ue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9">
            <a:extLst>
              <a:ext uri="{FF2B5EF4-FFF2-40B4-BE49-F238E27FC236}">
                <a16:creationId xmlns:a16="http://schemas.microsoft.com/office/drawing/2014/main" id="{97362E36-926D-EF04-AAAE-403A2C6CF90A}"/>
              </a:ext>
            </a:extLst>
          </p:cNvPr>
          <p:cNvCxnSpPr>
            <a:cxnSpLocks/>
            <a:stCxn id="8" idx="3"/>
            <a:endCxn id="27" idx="1"/>
          </p:cNvCxnSpPr>
          <p:nvPr/>
        </p:nvCxnSpPr>
        <p:spPr>
          <a:xfrm>
            <a:off x="3733800" y="4004306"/>
            <a:ext cx="419922" cy="19429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36FD213E-432E-DABD-69D7-8C69CE07DC59}"/>
              </a:ext>
            </a:extLst>
          </p:cNvPr>
          <p:cNvSpPr txBox="1"/>
          <p:nvPr/>
        </p:nvSpPr>
        <p:spPr>
          <a:xfrm>
            <a:off x="293857" y="5915535"/>
            <a:ext cx="1839744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</a:t>
            </a:r>
            <a:r>
              <a:rPr lang="it-IT" b="1" dirty="0"/>
              <a:t>1° gennaio 2002</a:t>
            </a: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A7F7BFB2-6711-08C5-8D4B-D107578DE291}"/>
              </a:ext>
            </a:extLst>
          </p:cNvPr>
          <p:cNvSpPr txBox="1"/>
          <p:nvPr/>
        </p:nvSpPr>
        <p:spPr>
          <a:xfrm>
            <a:off x="1293045" y="6208717"/>
            <a:ext cx="2386327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entrò in vigore l’EURO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ECBE9BA0-2CC4-4CE7-30D3-F709377F69FE}"/>
              </a:ext>
            </a:extLst>
          </p:cNvPr>
          <p:cNvSpPr txBox="1"/>
          <p:nvPr/>
        </p:nvSpPr>
        <p:spPr>
          <a:xfrm>
            <a:off x="4153722" y="6111175"/>
            <a:ext cx="215582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moneta comune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che ha sostituito le monete nazionali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6" name="Connettore 2 8">
            <a:extLst>
              <a:ext uri="{FF2B5EF4-FFF2-40B4-BE49-F238E27FC236}">
                <a16:creationId xmlns:a16="http://schemas.microsoft.com/office/drawing/2014/main" id="{ACE9A9E1-8A37-5FD2-4A06-2395A590B5CE}"/>
              </a:ext>
            </a:extLst>
          </p:cNvPr>
          <p:cNvCxnSpPr>
            <a:cxnSpLocks/>
            <a:stCxn id="44" idx="3"/>
            <a:endCxn id="45" idx="1"/>
          </p:cNvCxnSpPr>
          <p:nvPr/>
        </p:nvCxnSpPr>
        <p:spPr>
          <a:xfrm flipV="1">
            <a:off x="3679372" y="6349538"/>
            <a:ext cx="474350" cy="137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4405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293857" y="1166901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2004</a:t>
            </a:r>
          </a:p>
        </p:txBody>
      </p:sp>
      <p:sp>
        <p:nvSpPr>
          <p:cNvPr id="3" name="Rettangolo 2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73175" y="1347311"/>
            <a:ext cx="215582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altri 10 Stati hanno aderito all’Unione Europea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863975" y="1347311"/>
            <a:ext cx="380365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Malta, Cipro, Slovenia, Polonia, Estonia, Lettonia, Lituania, Ungheria, Repubblica Ceca, Slovacchia</a:t>
            </a: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3429000" y="1585674"/>
            <a:ext cx="4349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e 33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293857" y="2325848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2007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1273175" y="2512847"/>
            <a:ext cx="29305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Romania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Bulgaria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sono entrate nell’UE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293857" y="3326787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2013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1273175" y="3497047"/>
            <a:ext cx="29305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Croazia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è entrata nell’UE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4A771C7-9AEA-7FFE-E365-2DF2A9118CD9}"/>
              </a:ext>
            </a:extLst>
          </p:cNvPr>
          <p:cNvSpPr/>
          <p:nvPr/>
        </p:nvSpPr>
        <p:spPr>
          <a:xfrm>
            <a:off x="6450460" y="404813"/>
            <a:ext cx="1179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B6D15B5-7ADE-FEE2-4D36-39F1878C865D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14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F57F47C-9C94-3DB0-376E-E96D99DAEE77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4104583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003300" y="1015048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Luci e ombre dell’Unione Europea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80041" y="1872755"/>
            <a:ext cx="251142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L’Unione europea presenta punti di forza e altri invece di debolezza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57841" y="2621972"/>
            <a:ext cx="21558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PUNTI DI FORZA</a:t>
            </a:r>
          </a:p>
        </p:txBody>
      </p:sp>
      <p:cxnSp>
        <p:nvCxnSpPr>
          <p:cNvPr id="9" name="Connettore 2 8"/>
          <p:cNvCxnSpPr>
            <a:cxnSpLocks/>
          </p:cNvCxnSpPr>
          <p:nvPr/>
        </p:nvCxnSpPr>
        <p:spPr>
          <a:xfrm>
            <a:off x="1635754" y="2349481"/>
            <a:ext cx="0" cy="25122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008187" y="3128807"/>
            <a:ext cx="4227513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tutti i Paesi membri hanno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governi democratico-parlamentari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6754812" y="3035164"/>
            <a:ext cx="16510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garantiscono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libertà e uguaglianza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4" name="Connettore 2 13"/>
          <p:cNvCxnSpPr>
            <a:cxnSpLocks/>
            <a:stCxn id="12" idx="3"/>
            <a:endCxn id="13" idx="1"/>
          </p:cNvCxnSpPr>
          <p:nvPr/>
        </p:nvCxnSpPr>
        <p:spPr>
          <a:xfrm flipV="1">
            <a:off x="6235700" y="3273527"/>
            <a:ext cx="519112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2008187" y="3560179"/>
            <a:ext cx="4443413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 Paesi più ricchi sostengono finanziariamente le zone più depresse dell’Unione in base al principio di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solidarietà e fratellanza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008187" y="4189305"/>
            <a:ext cx="5370513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esistono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luoghi-simbolo 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della storia, della cultura e della civiltà di tutta l’Europa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2008187" y="4665079"/>
            <a:ext cx="5370513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il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prestigio e l’importanza economica 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che l’Unione ha saputo conquistarsi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20" name="Connettore 1 19"/>
          <p:cNvCxnSpPr>
            <a:cxnSpLocks/>
          </p:cNvCxnSpPr>
          <p:nvPr/>
        </p:nvCxnSpPr>
        <p:spPr>
          <a:xfrm flipH="1">
            <a:off x="1614488" y="2913321"/>
            <a:ext cx="14288" cy="189762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endCxn id="19" idx="1"/>
          </p:cNvCxnSpPr>
          <p:nvPr/>
        </p:nvCxnSpPr>
        <p:spPr>
          <a:xfrm>
            <a:off x="1614488" y="4809800"/>
            <a:ext cx="3936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endCxn id="12" idx="1"/>
          </p:cNvCxnSpPr>
          <p:nvPr/>
        </p:nvCxnSpPr>
        <p:spPr>
          <a:xfrm>
            <a:off x="1614488" y="3273528"/>
            <a:ext cx="3936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1628776" y="3819628"/>
            <a:ext cx="3936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/>
          <p:nvPr/>
        </p:nvCxnSpPr>
        <p:spPr>
          <a:xfrm>
            <a:off x="1628776" y="4353028"/>
            <a:ext cx="3936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e 3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1E6167E-70FE-FF25-60C0-F1A4927F1412}"/>
              </a:ext>
            </a:extLst>
          </p:cNvPr>
          <p:cNvSpPr/>
          <p:nvPr/>
        </p:nvSpPr>
        <p:spPr>
          <a:xfrm>
            <a:off x="6450460" y="404813"/>
            <a:ext cx="1179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454513F-9DFB-9535-BE86-44EC06A0BBB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14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C0DF647-60A9-9B51-A91A-E4BBEBFCA99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</p:spTree>
    <p:extLst>
      <p:ext uri="{BB962C8B-B14F-4D97-AF65-F5344CB8AC3E}">
        <p14:creationId xmlns:p14="http://schemas.microsoft.com/office/powerpoint/2010/main" val="1471332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484816" y="1085558"/>
            <a:ext cx="21558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ASPETTI PROBLEMATICI</a:t>
            </a:r>
          </a:p>
        </p:txBody>
      </p:sp>
      <p:sp>
        <p:nvSpPr>
          <p:cNvPr id="3" name="Rettangolo 2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933575" y="1617790"/>
            <a:ext cx="310832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mancanza di una lingua “madre” comune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933575" y="2059631"/>
            <a:ext cx="413702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mancanza di un esercito e di una politica estera comune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933575" y="2532191"/>
            <a:ext cx="559752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necessità di prendere decisioni all’unanimità tra Paesi spesso in disaccordo tra loro 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933575" y="3027490"/>
            <a:ext cx="427584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tendenza degli Stati membri ad agire in modo autonomo di fronte a crisi internazionali 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6687884" y="2933847"/>
            <a:ext cx="2211568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ad esempio, Italia e Grecia sono state lasciate sole a gestire la “crisi dei migranti”</a:t>
            </a:r>
          </a:p>
        </p:txBody>
      </p:sp>
      <p:cxnSp>
        <p:nvCxnSpPr>
          <p:cNvPr id="12" name="Connettore 2 11"/>
          <p:cNvCxnSpPr>
            <a:cxnSpLocks/>
            <a:stCxn id="10" idx="3"/>
          </p:cNvCxnSpPr>
          <p:nvPr/>
        </p:nvCxnSpPr>
        <p:spPr>
          <a:xfrm>
            <a:off x="6209415" y="3265853"/>
            <a:ext cx="47846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15"/>
          <p:cNvCxnSpPr>
            <a:cxnSpLocks/>
            <a:stCxn id="2" idx="2"/>
          </p:cNvCxnSpPr>
          <p:nvPr/>
        </p:nvCxnSpPr>
        <p:spPr>
          <a:xfrm flipH="1">
            <a:off x="1541462" y="1374999"/>
            <a:ext cx="21267" cy="256956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cxnSpLocks/>
            <a:endCxn id="10" idx="1"/>
          </p:cNvCxnSpPr>
          <p:nvPr/>
        </p:nvCxnSpPr>
        <p:spPr>
          <a:xfrm>
            <a:off x="1562728" y="3265853"/>
            <a:ext cx="37084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1565275" y="2692400"/>
            <a:ext cx="392111" cy="99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>
            <a:off x="1565275" y="2209800"/>
            <a:ext cx="392111" cy="99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>
            <a:off x="1565275" y="1778000"/>
            <a:ext cx="392111" cy="99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1933574" y="3685538"/>
            <a:ext cx="413702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la decisione presa nel 2016 dal Regno Unito con un referendum di uscire dall’Unione Europea (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BREXIT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28" name="Connettore 2 27"/>
          <p:cNvCxnSpPr/>
          <p:nvPr/>
        </p:nvCxnSpPr>
        <p:spPr>
          <a:xfrm>
            <a:off x="1541462" y="3934648"/>
            <a:ext cx="392111" cy="99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e 2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BD541274-5AD8-2AF7-7BA8-833571185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2728" y="4374361"/>
            <a:ext cx="4507873" cy="2332930"/>
          </a:xfrm>
          <a:prstGeom prst="rect">
            <a:avLst/>
          </a:prstGeom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3021BC99-0E05-32ED-E36C-7EED37749F9D}"/>
              </a:ext>
            </a:extLst>
          </p:cNvPr>
          <p:cNvSpPr/>
          <p:nvPr/>
        </p:nvSpPr>
        <p:spPr>
          <a:xfrm>
            <a:off x="6450460" y="404813"/>
            <a:ext cx="1179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3115BED-8435-234B-3F8E-72902619DF3B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14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EB5C2DE5-33B8-BE6F-6653-277650E1AC2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9DB2E801-84F3-4DD4-E92F-FF09879A3E6B}"/>
              </a:ext>
            </a:extLst>
          </p:cNvPr>
          <p:cNvSpPr txBox="1"/>
          <p:nvPr/>
        </p:nvSpPr>
        <p:spPr>
          <a:xfrm>
            <a:off x="5980106" y="6524169"/>
            <a:ext cx="21197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</a:t>
            </a:r>
            <a:r>
              <a:rPr lang="it-IT" sz="800" dirty="0" err="1"/>
              <a:t>BradleySmith</a:t>
            </a:r>
            <a:r>
              <a:rPr lang="it-IT" sz="800" dirty="0"/>
              <a:t>/Shutterstock</a:t>
            </a:r>
          </a:p>
        </p:txBody>
      </p:sp>
    </p:spTree>
    <p:extLst>
      <p:ext uri="{BB962C8B-B14F-4D97-AF65-F5344CB8AC3E}">
        <p14:creationId xmlns:p14="http://schemas.microsoft.com/office/powerpoint/2010/main" val="1109352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003300" y="1015048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Le ultime guerre europee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40692" y="1975268"/>
            <a:ext cx="112736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1945 al 1980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831363" y="2493878"/>
            <a:ext cx="184744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Iugoslavia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è stata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uno Stato composto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 più regioni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117567" y="1649501"/>
            <a:ext cx="1103257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Serbia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117567" y="2049084"/>
            <a:ext cx="1103257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Croazia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3117567" y="2456097"/>
            <a:ext cx="1103257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Slovenia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3117567" y="2891982"/>
            <a:ext cx="1509657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Bosnia-Erzegovina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3117567" y="3343621"/>
            <a:ext cx="1103257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Montenegro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117567" y="3795801"/>
            <a:ext cx="1103257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Macedonia</a:t>
            </a:r>
          </a:p>
        </p:txBody>
      </p:sp>
      <p:cxnSp>
        <p:nvCxnSpPr>
          <p:cNvPr id="15" name="Connettore 2 14"/>
          <p:cNvCxnSpPr>
            <a:cxnSpLocks/>
            <a:stCxn id="8" idx="3"/>
            <a:endCxn id="9" idx="1"/>
          </p:cNvCxnSpPr>
          <p:nvPr/>
        </p:nvCxnSpPr>
        <p:spPr>
          <a:xfrm flipV="1">
            <a:off x="2678803" y="1794222"/>
            <a:ext cx="438764" cy="10316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cxnSpLocks/>
            <a:stCxn id="8" idx="3"/>
            <a:endCxn id="10" idx="1"/>
          </p:cNvCxnSpPr>
          <p:nvPr/>
        </p:nvCxnSpPr>
        <p:spPr>
          <a:xfrm flipV="1">
            <a:off x="2678803" y="2193805"/>
            <a:ext cx="438764" cy="6320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cxnSpLocks/>
            <a:stCxn id="8" idx="3"/>
            <a:endCxn id="11" idx="1"/>
          </p:cNvCxnSpPr>
          <p:nvPr/>
        </p:nvCxnSpPr>
        <p:spPr>
          <a:xfrm flipV="1">
            <a:off x="2678803" y="2600818"/>
            <a:ext cx="438764" cy="22506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cxnSpLocks/>
            <a:stCxn id="8" idx="3"/>
            <a:endCxn id="12" idx="1"/>
          </p:cNvCxnSpPr>
          <p:nvPr/>
        </p:nvCxnSpPr>
        <p:spPr>
          <a:xfrm>
            <a:off x="2678803" y="2825884"/>
            <a:ext cx="438764" cy="21081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cxnSpLocks/>
            <a:stCxn id="8" idx="3"/>
            <a:endCxn id="13" idx="1"/>
          </p:cNvCxnSpPr>
          <p:nvPr/>
        </p:nvCxnSpPr>
        <p:spPr>
          <a:xfrm>
            <a:off x="2678803" y="2825884"/>
            <a:ext cx="438764" cy="66245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cxnSpLocks/>
            <a:stCxn id="8" idx="3"/>
            <a:endCxn id="14" idx="1"/>
          </p:cNvCxnSpPr>
          <p:nvPr/>
        </p:nvCxnSpPr>
        <p:spPr>
          <a:xfrm>
            <a:off x="2678803" y="2825884"/>
            <a:ext cx="438764" cy="11146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1 32"/>
          <p:cNvCxnSpPr>
            <a:cxnSpLocks/>
            <a:stCxn id="9" idx="3"/>
          </p:cNvCxnSpPr>
          <p:nvPr/>
        </p:nvCxnSpPr>
        <p:spPr>
          <a:xfrm>
            <a:off x="4220824" y="1794222"/>
            <a:ext cx="661909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>
            <a:cxnSpLocks/>
          </p:cNvCxnSpPr>
          <p:nvPr/>
        </p:nvCxnSpPr>
        <p:spPr>
          <a:xfrm>
            <a:off x="4220824" y="3940522"/>
            <a:ext cx="661909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1 36"/>
          <p:cNvCxnSpPr/>
          <p:nvPr/>
        </p:nvCxnSpPr>
        <p:spPr>
          <a:xfrm flipV="1">
            <a:off x="4882733" y="1794222"/>
            <a:ext cx="0" cy="214630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 flipV="1">
            <a:off x="4882733" y="2849201"/>
            <a:ext cx="515937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/>
          <p:cNvSpPr txBox="1"/>
          <p:nvPr/>
        </p:nvSpPr>
        <p:spPr>
          <a:xfrm>
            <a:off x="5398671" y="2610839"/>
            <a:ext cx="20193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abitate da popolazioni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cristiane e musulmane</a:t>
            </a:r>
          </a:p>
        </p:txBody>
      </p:sp>
      <p:sp>
        <p:nvSpPr>
          <p:cNvPr id="45" name="CasellaDiTesto 44"/>
          <p:cNvSpPr txBox="1"/>
          <p:nvPr/>
        </p:nvSpPr>
        <p:spPr>
          <a:xfrm>
            <a:off x="831364" y="4287238"/>
            <a:ext cx="184744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governate dal maresciallo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TITO</a:t>
            </a:r>
          </a:p>
        </p:txBody>
      </p:sp>
      <p:cxnSp>
        <p:nvCxnSpPr>
          <p:cNvPr id="46" name="Connettore 2 45"/>
          <p:cNvCxnSpPr>
            <a:cxnSpLocks/>
            <a:stCxn id="8" idx="2"/>
            <a:endCxn id="45" idx="0"/>
          </p:cNvCxnSpPr>
          <p:nvPr/>
        </p:nvCxnSpPr>
        <p:spPr>
          <a:xfrm>
            <a:off x="1755083" y="3157890"/>
            <a:ext cx="1" cy="112934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magine 16">
            <a:extLst>
              <a:ext uri="{FF2B5EF4-FFF2-40B4-BE49-F238E27FC236}">
                <a16:creationId xmlns:a16="http://schemas.microsoft.com/office/drawing/2014/main" id="{8FDD69F5-717E-CC36-887E-C0D321B996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5500" y="3762244"/>
            <a:ext cx="3250545" cy="3094830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51D4EAA9-1931-E859-EDBF-C21B1A19E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277" y="5078501"/>
            <a:ext cx="1038370" cy="1790950"/>
          </a:xfrm>
          <a:prstGeom prst="rect">
            <a:avLst/>
          </a:prstGeom>
        </p:spPr>
      </p:pic>
      <p:sp>
        <p:nvSpPr>
          <p:cNvPr id="16" name="Rettangolo 15">
            <a:extLst>
              <a:ext uri="{FF2B5EF4-FFF2-40B4-BE49-F238E27FC236}">
                <a16:creationId xmlns:a16="http://schemas.microsoft.com/office/drawing/2014/main" id="{5A6CA971-D79D-61D7-9FE0-46B74CA074AA}"/>
              </a:ext>
            </a:extLst>
          </p:cNvPr>
          <p:cNvSpPr/>
          <p:nvPr/>
        </p:nvSpPr>
        <p:spPr>
          <a:xfrm>
            <a:off x="6450460" y="404813"/>
            <a:ext cx="1179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</a:t>
            </a:r>
            <a:endParaRPr lang="it-IT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B1AF7AB-860E-2F2D-A347-7BE2CB48215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B703F7C-C3D4-663F-6657-7D62E39A402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4A205565-DD42-A52C-9C56-F94646B272B4}"/>
              </a:ext>
            </a:extLst>
          </p:cNvPr>
          <p:cNvSpPr txBox="1"/>
          <p:nvPr/>
        </p:nvSpPr>
        <p:spPr>
          <a:xfrm>
            <a:off x="5398670" y="3472375"/>
            <a:ext cx="3241232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350" b="1" dirty="0">
                <a:solidFill>
                  <a:schemeClr val="accent5">
                    <a:lumMod val="50000"/>
                  </a:schemeClr>
                </a:solidFill>
              </a:rPr>
              <a:t>La mescolanza di popoli nell’ex Iugoslavia</a:t>
            </a:r>
            <a:endParaRPr lang="it-IT" sz="1350" b="1" dirty="0">
              <a:solidFill>
                <a:srgbClr val="FF0000"/>
              </a:solidFill>
            </a:endParaRPr>
          </a:p>
        </p:txBody>
      </p:sp>
      <p:sp>
        <p:nvSpPr>
          <p:cNvPr id="54" name="Ovale 53">
            <a:extLst>
              <a:ext uri="{FF2B5EF4-FFF2-40B4-BE49-F238E27FC236}">
                <a16:creationId xmlns:a16="http://schemas.microsoft.com/office/drawing/2014/main" id="{42795F6B-99EB-EB5A-3792-F0A418320A5C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3885910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93857" y="909206"/>
            <a:ext cx="1127366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Alla morte di Tito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169278" y="1249725"/>
            <a:ext cx="294464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governo centrale non riuscì a contenere le spinte indipendentiste delle varie regioni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2089971" y="1821470"/>
            <a:ext cx="1103257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Slovenia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421829" y="1821470"/>
            <a:ext cx="327342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ottenne l’indipendenza pacificamente nel 1991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089971" y="2232569"/>
            <a:ext cx="1103257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Macedonia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3421829" y="2232569"/>
            <a:ext cx="327342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ottenne l’indipendenza pacificamente nel 1991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stCxn id="13" idx="3"/>
            <a:endCxn id="14" idx="1"/>
          </p:cNvCxnSpPr>
          <p:nvPr/>
        </p:nvCxnSpPr>
        <p:spPr>
          <a:xfrm>
            <a:off x="3193228" y="1966191"/>
            <a:ext cx="2286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>
            <a:stCxn id="15" idx="3"/>
            <a:endCxn id="16" idx="1"/>
          </p:cNvCxnSpPr>
          <p:nvPr/>
        </p:nvCxnSpPr>
        <p:spPr>
          <a:xfrm>
            <a:off x="3193228" y="2377290"/>
            <a:ext cx="2286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2089971" y="2768052"/>
            <a:ext cx="1103257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Croazia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421830" y="2674410"/>
            <a:ext cx="23113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una minoranza serba che non voleva l’indipendenza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5" name="Connettore 2 24"/>
          <p:cNvCxnSpPr>
            <a:cxnSpLocks/>
            <a:stCxn id="23" idx="3"/>
            <a:endCxn id="24" idx="1"/>
          </p:cNvCxnSpPr>
          <p:nvPr/>
        </p:nvCxnSpPr>
        <p:spPr>
          <a:xfrm>
            <a:off x="3193228" y="2912773"/>
            <a:ext cx="22860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6082327" y="2676464"/>
            <a:ext cx="268952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scoppiò una guerra civile terminata nel 1992 grazie all’intervento dell’Onu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1" name="Connettore 2 30"/>
          <p:cNvCxnSpPr>
            <a:cxnSpLocks/>
            <a:stCxn id="24" idx="3"/>
            <a:endCxn id="30" idx="1"/>
          </p:cNvCxnSpPr>
          <p:nvPr/>
        </p:nvCxnSpPr>
        <p:spPr>
          <a:xfrm>
            <a:off x="5733228" y="2912773"/>
            <a:ext cx="349099" cy="20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2089971" y="3477169"/>
            <a:ext cx="1103257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Serbia</a:t>
            </a:r>
          </a:p>
        </p:txBody>
      </p:sp>
      <p:sp>
        <p:nvSpPr>
          <p:cNvPr id="34" name="CasellaDiTesto 33"/>
          <p:cNvSpPr txBox="1"/>
          <p:nvPr/>
        </p:nvSpPr>
        <p:spPr>
          <a:xfrm>
            <a:off x="3421829" y="3390353"/>
            <a:ext cx="14096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la regione più ricca e potente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5" name="Connettore 2 34"/>
          <p:cNvCxnSpPr/>
          <p:nvPr/>
        </p:nvCxnSpPr>
        <p:spPr>
          <a:xfrm>
            <a:off x="3193228" y="3621890"/>
            <a:ext cx="2286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5161729" y="3381774"/>
            <a:ext cx="361012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proclamò indipendente e cercò di espandersi verso le altre regioni, con ambizioni egemoniche sull’area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>
            <a:cxnSpLocks/>
            <a:stCxn id="34" idx="3"/>
            <a:endCxn id="36" idx="1"/>
          </p:cNvCxnSpPr>
          <p:nvPr/>
        </p:nvCxnSpPr>
        <p:spPr>
          <a:xfrm flipV="1">
            <a:off x="4831528" y="3620137"/>
            <a:ext cx="330201" cy="857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2089971" y="4309667"/>
            <a:ext cx="1103257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Bosnia- Erzegovina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3421829" y="4403309"/>
            <a:ext cx="114299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abitata da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3" name="Connettore 2 42"/>
          <p:cNvCxnSpPr>
            <a:stCxn id="41" idx="3"/>
            <a:endCxn id="42" idx="1"/>
          </p:cNvCxnSpPr>
          <p:nvPr/>
        </p:nvCxnSpPr>
        <p:spPr>
          <a:xfrm>
            <a:off x="3193228" y="4548030"/>
            <a:ext cx="2286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CasellaDiTesto 48"/>
          <p:cNvSpPr txBox="1"/>
          <p:nvPr/>
        </p:nvSpPr>
        <p:spPr>
          <a:xfrm>
            <a:off x="4742630" y="4060170"/>
            <a:ext cx="1828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43% bosniaci musulmani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0" name="CasellaDiTesto 49"/>
          <p:cNvSpPr txBox="1"/>
          <p:nvPr/>
        </p:nvSpPr>
        <p:spPr>
          <a:xfrm>
            <a:off x="4742630" y="4403309"/>
            <a:ext cx="99059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34% serbi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1" name="CasellaDiTesto 50"/>
          <p:cNvSpPr txBox="1"/>
          <p:nvPr/>
        </p:nvSpPr>
        <p:spPr>
          <a:xfrm>
            <a:off x="4742630" y="4754647"/>
            <a:ext cx="99059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17% croati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2" name="Connettore 1 51"/>
          <p:cNvCxnSpPr/>
          <p:nvPr/>
        </p:nvCxnSpPr>
        <p:spPr>
          <a:xfrm>
            <a:off x="5733228" y="4548030"/>
            <a:ext cx="2540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1 53"/>
          <p:cNvCxnSpPr/>
          <p:nvPr/>
        </p:nvCxnSpPr>
        <p:spPr>
          <a:xfrm>
            <a:off x="5733228" y="4903630"/>
            <a:ext cx="2540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1 54"/>
          <p:cNvCxnSpPr/>
          <p:nvPr/>
        </p:nvCxnSpPr>
        <p:spPr>
          <a:xfrm>
            <a:off x="5987228" y="4548030"/>
            <a:ext cx="0" cy="35560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2 58"/>
          <p:cNvCxnSpPr/>
          <p:nvPr/>
        </p:nvCxnSpPr>
        <p:spPr>
          <a:xfrm>
            <a:off x="5987228" y="4710884"/>
            <a:ext cx="3175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>
            <a:stCxn id="42" idx="3"/>
            <a:endCxn id="49" idx="1"/>
          </p:cNvCxnSpPr>
          <p:nvPr/>
        </p:nvCxnSpPr>
        <p:spPr>
          <a:xfrm flipV="1">
            <a:off x="4564828" y="4204891"/>
            <a:ext cx="177802" cy="3431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>
            <a:stCxn id="42" idx="3"/>
            <a:endCxn id="50" idx="1"/>
          </p:cNvCxnSpPr>
          <p:nvPr/>
        </p:nvCxnSpPr>
        <p:spPr>
          <a:xfrm>
            <a:off x="4564828" y="4548030"/>
            <a:ext cx="17780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ttore 2 65"/>
          <p:cNvCxnSpPr>
            <a:stCxn id="42" idx="3"/>
            <a:endCxn id="51" idx="1"/>
          </p:cNvCxnSpPr>
          <p:nvPr/>
        </p:nvCxnSpPr>
        <p:spPr>
          <a:xfrm>
            <a:off x="4564828" y="4548030"/>
            <a:ext cx="177802" cy="35133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sellaDiTesto 68"/>
          <p:cNvSpPr txBox="1"/>
          <p:nvPr/>
        </p:nvSpPr>
        <p:spPr>
          <a:xfrm>
            <a:off x="6304729" y="4485693"/>
            <a:ext cx="23113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 volevano vivere in uno Stato a maggioranza musulmana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0" name="CasellaDiTesto 69"/>
          <p:cNvSpPr txBox="1"/>
          <p:nvPr/>
        </p:nvSpPr>
        <p:spPr>
          <a:xfrm>
            <a:off x="6230297" y="5155969"/>
            <a:ext cx="2488383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cercarono di eliminare i bosniaci attraverso la PULIZIA ETNICA</a:t>
            </a:r>
          </a:p>
        </p:txBody>
      </p:sp>
      <p:cxnSp>
        <p:nvCxnSpPr>
          <p:cNvPr id="71" name="Connettore 2 70"/>
          <p:cNvCxnSpPr>
            <a:cxnSpLocks/>
            <a:stCxn id="69" idx="2"/>
          </p:cNvCxnSpPr>
          <p:nvPr/>
        </p:nvCxnSpPr>
        <p:spPr>
          <a:xfrm>
            <a:off x="7460429" y="4962419"/>
            <a:ext cx="0" cy="17310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ttore 1 74"/>
          <p:cNvCxnSpPr/>
          <p:nvPr/>
        </p:nvCxnSpPr>
        <p:spPr>
          <a:xfrm flipV="1">
            <a:off x="1790701" y="1726452"/>
            <a:ext cx="0" cy="427953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2 77"/>
          <p:cNvCxnSpPr>
            <a:endCxn id="41" idx="1"/>
          </p:cNvCxnSpPr>
          <p:nvPr/>
        </p:nvCxnSpPr>
        <p:spPr>
          <a:xfrm flipV="1">
            <a:off x="1790701" y="4548030"/>
            <a:ext cx="299270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Connettore 2 80"/>
          <p:cNvCxnSpPr>
            <a:endCxn id="33" idx="1"/>
          </p:cNvCxnSpPr>
          <p:nvPr/>
        </p:nvCxnSpPr>
        <p:spPr>
          <a:xfrm flipV="1">
            <a:off x="1790701" y="3621890"/>
            <a:ext cx="299270" cy="68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ttore 2 84"/>
          <p:cNvCxnSpPr>
            <a:endCxn id="23" idx="1"/>
          </p:cNvCxnSpPr>
          <p:nvPr/>
        </p:nvCxnSpPr>
        <p:spPr>
          <a:xfrm>
            <a:off x="1790701" y="2912773"/>
            <a:ext cx="29927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Connettore 2 87"/>
          <p:cNvCxnSpPr>
            <a:endCxn id="15" idx="1"/>
          </p:cNvCxnSpPr>
          <p:nvPr/>
        </p:nvCxnSpPr>
        <p:spPr>
          <a:xfrm>
            <a:off x="1790701" y="2377290"/>
            <a:ext cx="29927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Connettore 2 90"/>
          <p:cNvCxnSpPr>
            <a:endCxn id="13" idx="1"/>
          </p:cNvCxnSpPr>
          <p:nvPr/>
        </p:nvCxnSpPr>
        <p:spPr>
          <a:xfrm>
            <a:off x="1790701" y="1966191"/>
            <a:ext cx="29927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CasellaDiTesto 94"/>
          <p:cNvSpPr txBox="1"/>
          <p:nvPr/>
        </p:nvSpPr>
        <p:spPr>
          <a:xfrm>
            <a:off x="2089971" y="5251665"/>
            <a:ext cx="1103257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Montenegro</a:t>
            </a:r>
          </a:p>
        </p:txBody>
      </p:sp>
      <p:sp>
        <p:nvSpPr>
          <p:cNvPr id="96" name="CasellaDiTesto 95"/>
          <p:cNvSpPr txBox="1"/>
          <p:nvPr/>
        </p:nvSpPr>
        <p:spPr>
          <a:xfrm>
            <a:off x="3421829" y="5251665"/>
            <a:ext cx="214077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divenne indipendente nel 2006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8" name="Connettore 2 97"/>
          <p:cNvCxnSpPr>
            <a:endCxn id="95" idx="1"/>
          </p:cNvCxnSpPr>
          <p:nvPr/>
        </p:nvCxnSpPr>
        <p:spPr>
          <a:xfrm flipV="1">
            <a:off x="1790701" y="5396386"/>
            <a:ext cx="299270" cy="11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CasellaDiTesto 100"/>
          <p:cNvSpPr txBox="1"/>
          <p:nvPr/>
        </p:nvSpPr>
        <p:spPr>
          <a:xfrm>
            <a:off x="2089971" y="5861265"/>
            <a:ext cx="1103257" cy="289441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Kosovo</a:t>
            </a:r>
          </a:p>
        </p:txBody>
      </p:sp>
      <p:cxnSp>
        <p:nvCxnSpPr>
          <p:cNvPr id="102" name="Connettore 2 101"/>
          <p:cNvCxnSpPr>
            <a:stCxn id="95" idx="3"/>
            <a:endCxn id="96" idx="1"/>
          </p:cNvCxnSpPr>
          <p:nvPr/>
        </p:nvCxnSpPr>
        <p:spPr>
          <a:xfrm>
            <a:off x="3193228" y="5396386"/>
            <a:ext cx="2286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CasellaDiTesto 105"/>
          <p:cNvSpPr txBox="1"/>
          <p:nvPr/>
        </p:nvSpPr>
        <p:spPr>
          <a:xfrm>
            <a:off x="3421829" y="5773317"/>
            <a:ext cx="256539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regione della Serbia con popolazione a maggioranza albanese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7" name="Connettore 2 106"/>
          <p:cNvCxnSpPr/>
          <p:nvPr/>
        </p:nvCxnSpPr>
        <p:spPr>
          <a:xfrm>
            <a:off x="3193228" y="6005986"/>
            <a:ext cx="2286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8" name="CasellaDiTesto 107"/>
          <p:cNvSpPr txBox="1"/>
          <p:nvPr/>
        </p:nvSpPr>
        <p:spPr>
          <a:xfrm>
            <a:off x="6170557" y="5865171"/>
            <a:ext cx="214077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divenne indipendente nel 2008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9" name="Connettore 2 108"/>
          <p:cNvCxnSpPr>
            <a:stCxn id="106" idx="3"/>
            <a:endCxn id="108" idx="1"/>
          </p:cNvCxnSpPr>
          <p:nvPr/>
        </p:nvCxnSpPr>
        <p:spPr>
          <a:xfrm flipV="1">
            <a:off x="5987228" y="6009892"/>
            <a:ext cx="183329" cy="17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CasellaDiTesto 111"/>
          <p:cNvSpPr txBox="1"/>
          <p:nvPr/>
        </p:nvSpPr>
        <p:spPr>
          <a:xfrm>
            <a:off x="6170557" y="6310918"/>
            <a:ext cx="214077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seguito a duri scontri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 la Serbia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3" name="Connettore 2 112"/>
          <p:cNvCxnSpPr>
            <a:stCxn id="108" idx="2"/>
            <a:endCxn id="112" idx="0"/>
          </p:cNvCxnSpPr>
          <p:nvPr/>
        </p:nvCxnSpPr>
        <p:spPr>
          <a:xfrm>
            <a:off x="7240943" y="6154612"/>
            <a:ext cx="0" cy="1563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Connettore 2 116"/>
          <p:cNvCxnSpPr/>
          <p:nvPr/>
        </p:nvCxnSpPr>
        <p:spPr>
          <a:xfrm flipV="1">
            <a:off x="1793466" y="6011681"/>
            <a:ext cx="299270" cy="11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ttangolo 6">
            <a:extLst>
              <a:ext uri="{FF2B5EF4-FFF2-40B4-BE49-F238E27FC236}">
                <a16:creationId xmlns:a16="http://schemas.microsoft.com/office/drawing/2014/main" id="{210679AB-EFB9-F417-D632-EE17B209F092}"/>
              </a:ext>
            </a:extLst>
          </p:cNvPr>
          <p:cNvSpPr/>
          <p:nvPr/>
        </p:nvSpPr>
        <p:spPr>
          <a:xfrm>
            <a:off x="6450460" y="404813"/>
            <a:ext cx="1179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</a:t>
            </a:r>
            <a:endParaRPr lang="it-IT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70F1F94-823C-E8CF-96E2-E9DFD340AE2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14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F0EC4F0-F95A-E3D2-9DC1-346E43DFE670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FBB6BFCA-13C0-3B94-37D1-C3B9B22BEBB3}"/>
              </a:ext>
            </a:extLst>
          </p:cNvPr>
          <p:cNvSpPr>
            <a:spLocks noChangeAspect="1"/>
          </p:cNvSpPr>
          <p:nvPr/>
        </p:nvSpPr>
        <p:spPr>
          <a:xfrm>
            <a:off x="8432800" y="6137275"/>
            <a:ext cx="568326" cy="568326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60138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>
            <a:extLst>
              <a:ext uri="{FF2B5EF4-FFF2-40B4-BE49-F238E27FC236}">
                <a16:creationId xmlns:a16="http://schemas.microsoft.com/office/drawing/2014/main" id="{E1A52752-DA48-00A1-C10F-C26B204DAD11}"/>
              </a:ext>
            </a:extLst>
          </p:cNvPr>
          <p:cNvSpPr>
            <a:spLocks noChangeAspect="1"/>
          </p:cNvSpPr>
          <p:nvPr/>
        </p:nvSpPr>
        <p:spPr>
          <a:xfrm>
            <a:off x="8432800" y="6137275"/>
            <a:ext cx="568326" cy="568326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35657B0-555B-EF45-C02D-C0BE8DF51329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1D4A308-B968-8683-CBE3-12099E9A0462}"/>
              </a:ext>
            </a:extLst>
          </p:cNvPr>
          <p:cNvSpPr/>
          <p:nvPr/>
        </p:nvSpPr>
        <p:spPr>
          <a:xfrm>
            <a:off x="6450460" y="404813"/>
            <a:ext cx="11790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L’Europa</a:t>
            </a: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F31F5A0-8BCD-D604-06EE-B715A0C887F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14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F07BA70-80AF-DC7E-AF54-05E766346CFB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2168B05-244E-10EA-4706-0127E0C4A556}"/>
              </a:ext>
            </a:extLst>
          </p:cNvPr>
          <p:cNvSpPr txBox="1"/>
          <p:nvPr/>
        </p:nvSpPr>
        <p:spPr>
          <a:xfrm>
            <a:off x="347018" y="1414230"/>
            <a:ext cx="1375455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febbraio </a:t>
            </a:r>
            <a:r>
              <a:rPr lang="it-IT" b="1" dirty="0"/>
              <a:t>2022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066F7FCE-6076-5C2D-AF57-30F53D88A662}"/>
              </a:ext>
            </a:extLst>
          </p:cNvPr>
          <p:cNvSpPr txBox="1"/>
          <p:nvPr/>
        </p:nvSpPr>
        <p:spPr>
          <a:xfrm>
            <a:off x="1492084" y="1880201"/>
            <a:ext cx="1289817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Russia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ha invaso l’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Ucraina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FDE6598-1B67-5A02-2E6D-E41E862C5620}"/>
              </a:ext>
            </a:extLst>
          </p:cNvPr>
          <p:cNvSpPr txBox="1"/>
          <p:nvPr/>
        </p:nvSpPr>
        <p:spPr>
          <a:xfrm>
            <a:off x="1346023" y="2912773"/>
            <a:ext cx="158940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è scoppiata la guerra</a:t>
            </a:r>
          </a:p>
        </p:txBody>
      </p:sp>
      <p:cxnSp>
        <p:nvCxnSpPr>
          <p:cNvPr id="13" name="Connettore 2 45">
            <a:extLst>
              <a:ext uri="{FF2B5EF4-FFF2-40B4-BE49-F238E27FC236}">
                <a16:creationId xmlns:a16="http://schemas.microsoft.com/office/drawing/2014/main" id="{E6C7091F-41E1-47E4-5814-B6E0237366E1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2136993" y="2363982"/>
            <a:ext cx="3732" cy="54879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64124626-2B58-F800-22CF-7EAB7AF9B5B2}"/>
              </a:ext>
            </a:extLst>
          </p:cNvPr>
          <p:cNvSpPr txBox="1"/>
          <p:nvPr/>
        </p:nvSpPr>
        <p:spPr>
          <a:xfrm>
            <a:off x="2817626" y="1978659"/>
            <a:ext cx="3957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per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41BFC166-457B-FED5-D1AD-63ECDCB6FACE}"/>
              </a:ext>
            </a:extLst>
          </p:cNvPr>
          <p:cNvSpPr txBox="1"/>
          <p:nvPr/>
        </p:nvSpPr>
        <p:spPr>
          <a:xfrm>
            <a:off x="3728519" y="1876981"/>
            <a:ext cx="193913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annettere i territori ucraini adiacenti ai suoi confini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5">
            <a:extLst>
              <a:ext uri="{FF2B5EF4-FFF2-40B4-BE49-F238E27FC236}">
                <a16:creationId xmlns:a16="http://schemas.microsoft.com/office/drawing/2014/main" id="{B4357BE0-1253-87EB-C384-5988E26180D9}"/>
              </a:ext>
            </a:extLst>
          </p:cNvPr>
          <p:cNvCxnSpPr>
            <a:cxnSpLocks/>
            <a:stCxn id="15" idx="3"/>
            <a:endCxn id="16" idx="1"/>
          </p:cNvCxnSpPr>
          <p:nvPr/>
        </p:nvCxnSpPr>
        <p:spPr>
          <a:xfrm flipV="1">
            <a:off x="3213362" y="2115344"/>
            <a:ext cx="515157" cy="18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2B607140-230F-738B-8E5B-37B20A535066}"/>
              </a:ext>
            </a:extLst>
          </p:cNvPr>
          <p:cNvSpPr txBox="1"/>
          <p:nvPr/>
        </p:nvSpPr>
        <p:spPr>
          <a:xfrm>
            <a:off x="6826924" y="1872926"/>
            <a:ext cx="209379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creare una zona “cuscinetto” tra sé e l’Occidente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15">
            <a:extLst>
              <a:ext uri="{FF2B5EF4-FFF2-40B4-BE49-F238E27FC236}">
                <a16:creationId xmlns:a16="http://schemas.microsoft.com/office/drawing/2014/main" id="{A692C129-D840-2F75-CB3A-15BD7524E660}"/>
              </a:ext>
            </a:extLst>
          </p:cNvPr>
          <p:cNvCxnSpPr>
            <a:cxnSpLocks/>
            <a:stCxn id="28" idx="3"/>
            <a:endCxn id="20" idx="1"/>
          </p:cNvCxnSpPr>
          <p:nvPr/>
        </p:nvCxnSpPr>
        <p:spPr>
          <a:xfrm>
            <a:off x="6324616" y="2109235"/>
            <a:ext cx="502308" cy="20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79D049BC-FABD-C60F-CD32-BA16CA95B1BB}"/>
              </a:ext>
            </a:extLst>
          </p:cNvPr>
          <p:cNvSpPr txBox="1"/>
          <p:nvPr/>
        </p:nvSpPr>
        <p:spPr>
          <a:xfrm>
            <a:off x="5708422" y="1970735"/>
            <a:ext cx="616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così da</a:t>
            </a:r>
          </a:p>
        </p:txBody>
      </p:sp>
    </p:spTree>
    <p:extLst>
      <p:ext uri="{BB962C8B-B14F-4D97-AF65-F5344CB8AC3E}">
        <p14:creationId xmlns:p14="http://schemas.microsoft.com/office/powerpoint/2010/main" val="22956607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1392</TotalTime>
  <Words>846</Words>
  <Application>Microsoft Office PowerPoint</Application>
  <PresentationFormat>Presentazione su schermo (4:3)</PresentationFormat>
  <Paragraphs>195</Paragraphs>
  <Slides>11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95</cp:revision>
  <dcterms:created xsi:type="dcterms:W3CDTF">2020-04-10T08:33:03Z</dcterms:created>
  <dcterms:modified xsi:type="dcterms:W3CDTF">2026-05-19T16:35:41Z</dcterms:modified>
</cp:coreProperties>
</file>