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141185-AE3A-4CC9-A70F-9ADD7CB8808B}" v="10" dt="2026-05-19T16:33:21.92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964"/>
    <p:restoredTop sz="94658"/>
  </p:normalViewPr>
  <p:slideViewPr>
    <p:cSldViewPr snapToGrid="0" snapToObjects="1">
      <p:cViewPr varScale="1">
        <p:scale>
          <a:sx n="106" d="100"/>
          <a:sy n="106" d="100"/>
        </p:scale>
        <p:origin x="2088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9T16:33:40.860" v="191" actId="1076"/>
      <pc:docMkLst>
        <pc:docMk/>
      </pc:docMkLst>
      <pc:sldChg chg="addSp modSp mod">
        <pc:chgData name="Silvana Gallone" userId="7a5114527312c558" providerId="LiveId" clId="{D634AA42-852E-4215-B5D9-52DE406B3105}" dt="2026-05-19T16:09:44.952" v="27" actId="1076"/>
        <pc:sldMkLst>
          <pc:docMk/>
          <pc:sldMk cId="118030767" sldId="256"/>
        </pc:sldMkLst>
        <pc:spChg chg="add mod">
          <ac:chgData name="Silvana Gallone" userId="7a5114527312c558" providerId="LiveId" clId="{D634AA42-852E-4215-B5D9-52DE406B3105}" dt="2026-05-19T16:09:44.952" v="27" actId="1076"/>
          <ac:spMkLst>
            <pc:docMk/>
            <pc:sldMk cId="118030767" sldId="256"/>
            <ac:spMk id="6" creationId="{65625575-E295-1872-5D26-D2F5CE9577E3}"/>
          </ac:spMkLst>
        </pc:spChg>
      </pc:sldChg>
      <pc:sldChg chg="addSp modSp mod">
        <pc:chgData name="Silvana Gallone" userId="7a5114527312c558" providerId="LiveId" clId="{D634AA42-852E-4215-B5D9-52DE406B3105}" dt="2026-05-19T16:14:19.376" v="107" actId="1076"/>
        <pc:sldMkLst>
          <pc:docMk/>
          <pc:sldMk cId="472244309" sldId="257"/>
        </pc:sldMkLst>
        <pc:spChg chg="add mod">
          <ac:chgData name="Silvana Gallone" userId="7a5114527312c558" providerId="LiveId" clId="{D634AA42-852E-4215-B5D9-52DE406B3105}" dt="2026-05-19T16:14:19.376" v="107" actId="1076"/>
          <ac:spMkLst>
            <pc:docMk/>
            <pc:sldMk cId="472244309" sldId="257"/>
            <ac:spMk id="3" creationId="{62B0110F-5787-3929-5C4F-E29E832C17B8}"/>
          </ac:spMkLst>
        </pc:spChg>
        <pc:picChg chg="mod modCrop">
          <ac:chgData name="Silvana Gallone" userId="7a5114527312c558" providerId="LiveId" clId="{D634AA42-852E-4215-B5D9-52DE406B3105}" dt="2026-05-19T16:13:19.557" v="31" actId="14100"/>
          <ac:picMkLst>
            <pc:docMk/>
            <pc:sldMk cId="472244309" sldId="257"/>
            <ac:picMk id="16" creationId="{DD25AFA5-6CB9-58F4-E857-584F8BB017A3}"/>
          </ac:picMkLst>
        </pc:picChg>
      </pc:sldChg>
      <pc:sldChg chg="addSp modSp mod">
        <pc:chgData name="Silvana Gallone" userId="7a5114527312c558" providerId="LiveId" clId="{D634AA42-852E-4215-B5D9-52DE406B3105}" dt="2026-05-19T16:22:30.038" v="175" actId="1076"/>
        <pc:sldMkLst>
          <pc:docMk/>
          <pc:sldMk cId="1601168403" sldId="263"/>
        </pc:sldMkLst>
        <pc:spChg chg="add mod">
          <ac:chgData name="Silvana Gallone" userId="7a5114527312c558" providerId="LiveId" clId="{D634AA42-852E-4215-B5D9-52DE406B3105}" dt="2026-05-19T16:22:30.038" v="175" actId="1076"/>
          <ac:spMkLst>
            <pc:docMk/>
            <pc:sldMk cId="1601168403" sldId="263"/>
            <ac:spMk id="3" creationId="{4030D01D-0F7A-C388-589D-4B6BDEB7E874}"/>
          </ac:spMkLst>
        </pc:spChg>
        <pc:picChg chg="mod modCrop">
          <ac:chgData name="Silvana Gallone" userId="7a5114527312c558" providerId="LiveId" clId="{D634AA42-852E-4215-B5D9-52DE406B3105}" dt="2026-05-19T16:21:16.801" v="114" actId="14100"/>
          <ac:picMkLst>
            <pc:docMk/>
            <pc:sldMk cId="1601168403" sldId="263"/>
            <ac:picMk id="13" creationId="{0D2F52A6-47FF-48D7-7081-99CAFE5452DF}"/>
          </ac:picMkLst>
        </pc:picChg>
      </pc:sldChg>
      <pc:sldChg chg="addSp modSp mod">
        <pc:chgData name="Silvana Gallone" userId="7a5114527312c558" providerId="LiveId" clId="{D634AA42-852E-4215-B5D9-52DE406B3105}" dt="2026-05-19T16:33:40.860" v="191" actId="1076"/>
        <pc:sldMkLst>
          <pc:docMk/>
          <pc:sldMk cId="226700349" sldId="264"/>
        </pc:sldMkLst>
        <pc:spChg chg="add mod">
          <ac:chgData name="Silvana Gallone" userId="7a5114527312c558" providerId="LiveId" clId="{D634AA42-852E-4215-B5D9-52DE406B3105}" dt="2026-05-19T16:33:40.860" v="191" actId="1076"/>
          <ac:spMkLst>
            <pc:docMk/>
            <pc:sldMk cId="226700349" sldId="264"/>
            <ac:spMk id="3" creationId="{1B60A1B5-D6A3-1A26-2557-F58531146B85}"/>
          </ac:spMkLst>
        </pc:spChg>
        <pc:picChg chg="mod">
          <ac:chgData name="Silvana Gallone" userId="7a5114527312c558" providerId="LiveId" clId="{D634AA42-852E-4215-B5D9-52DE406B3105}" dt="2026-05-19T16:32:58.912" v="176" actId="14826"/>
          <ac:picMkLst>
            <pc:docMk/>
            <pc:sldMk cId="226700349" sldId="264"/>
            <ac:picMk id="13" creationId="{87A922BB-D6AD-936D-FB99-989C93431C1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14170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5509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00657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207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667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35791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980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3436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1534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3529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4307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79684-3AF0-CF4A-8D37-0B39448FEA1A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6C3634-672A-8A49-A1BA-EC935474FF2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3482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7" name="Ovale 6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2E2FA6EF-46F5-8D2B-2B86-2EF269E19DA6}"/>
              </a:ext>
            </a:extLst>
          </p:cNvPr>
          <p:cNvSpPr/>
          <p:nvPr/>
        </p:nvSpPr>
        <p:spPr>
          <a:xfrm>
            <a:off x="0" y="961372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49A61DC-07EE-FF94-B72F-BC39B8A3A17C}"/>
              </a:ext>
            </a:extLst>
          </p:cNvPr>
          <p:cNvSpPr txBox="1"/>
          <p:nvPr/>
        </p:nvSpPr>
        <p:spPr>
          <a:xfrm>
            <a:off x="-526722" y="1217175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13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8D0E7A6-43DB-0712-65C6-B9DF7D520D42}"/>
              </a:ext>
            </a:extLst>
          </p:cNvPr>
          <p:cNvSpPr txBox="1"/>
          <p:nvPr/>
        </p:nvSpPr>
        <p:spPr>
          <a:xfrm>
            <a:off x="2220227" y="2279004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Il mondo comunista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4F8C8D79-E257-EBFD-0FF9-9E811EE57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328" y="3376509"/>
            <a:ext cx="3515344" cy="3120830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65625575-E295-1872-5D26-D2F5CE9577E3}"/>
              </a:ext>
            </a:extLst>
          </p:cNvPr>
          <p:cNvSpPr txBox="1"/>
          <p:nvPr/>
        </p:nvSpPr>
        <p:spPr>
          <a:xfrm>
            <a:off x="5088906" y="6456025"/>
            <a:ext cx="351534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Opera in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118030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5396089" y="404813"/>
            <a:ext cx="2219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comunista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Dall’Unione Sovietica alla Federazione russa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93857" y="1530320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1953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57300" y="1722021"/>
            <a:ext cx="19812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morì Stalin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93857" y="2209621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1955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257300" y="2343676"/>
            <a:ext cx="1981200" cy="664012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guida dell’Unione Sovietica passò 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NIKITA CHRUŠČËV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293857" y="3159758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1956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1257300" y="3366187"/>
            <a:ext cx="19812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denunciò pubblicamente i crimini di Stalin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1027523" y="4086643"/>
            <a:ext cx="2440754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DESTALINIZZAZIONE</a:t>
            </a:r>
          </a:p>
        </p:txBody>
      </p:sp>
      <p:cxnSp>
        <p:nvCxnSpPr>
          <p:cNvPr id="15" name="Connettore 2 14"/>
          <p:cNvCxnSpPr>
            <a:stCxn id="8" idx="2"/>
            <a:endCxn id="10" idx="0"/>
          </p:cNvCxnSpPr>
          <p:nvPr/>
        </p:nvCxnSpPr>
        <p:spPr>
          <a:xfrm>
            <a:off x="2247900" y="2011462"/>
            <a:ext cx="0" cy="33221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stCxn id="10" idx="2"/>
            <a:endCxn id="13" idx="0"/>
          </p:cNvCxnSpPr>
          <p:nvPr/>
        </p:nvCxnSpPr>
        <p:spPr>
          <a:xfrm>
            <a:off x="2247900" y="3007688"/>
            <a:ext cx="0" cy="35849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1027523" y="4630313"/>
            <a:ext cx="2440754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molti Paesi dell’Europa orientale sperarono in un allentamento del regime comunista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stCxn id="14" idx="2"/>
            <a:endCxn id="25" idx="0"/>
          </p:cNvCxnSpPr>
          <p:nvPr/>
        </p:nvCxnSpPr>
        <p:spPr>
          <a:xfrm>
            <a:off x="2247900" y="4371024"/>
            <a:ext cx="0" cy="25928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3733799" y="4798863"/>
            <a:ext cx="373025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ma il regime non mutò il suo carattere autoritario</a:t>
            </a:r>
          </a:p>
        </p:txBody>
      </p:sp>
      <p:cxnSp>
        <p:nvCxnSpPr>
          <p:cNvPr id="30" name="Connettore 2 29"/>
          <p:cNvCxnSpPr>
            <a:stCxn id="25" idx="3"/>
          </p:cNvCxnSpPr>
          <p:nvPr/>
        </p:nvCxnSpPr>
        <p:spPr>
          <a:xfrm>
            <a:off x="3468277" y="4962319"/>
            <a:ext cx="26552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e 32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34" name="Connettore 2 33"/>
          <p:cNvCxnSpPr>
            <a:stCxn id="13" idx="2"/>
            <a:endCxn id="14" idx="0"/>
          </p:cNvCxnSpPr>
          <p:nvPr/>
        </p:nvCxnSpPr>
        <p:spPr>
          <a:xfrm>
            <a:off x="2247900" y="3842913"/>
            <a:ext cx="0" cy="2437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4221333" y="5181028"/>
            <a:ext cx="97296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1956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4714166" y="5460279"/>
            <a:ext cx="19812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scoppiarono insurrezioni in Polonia e Ungheria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1" name="CasellaDiTesto 40"/>
          <p:cNvSpPr txBox="1"/>
          <p:nvPr/>
        </p:nvSpPr>
        <p:spPr>
          <a:xfrm>
            <a:off x="7140499" y="5553921"/>
            <a:ext cx="15843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represse con la forza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2" name="Connettore 2 41"/>
          <p:cNvCxnSpPr>
            <a:cxnSpLocks/>
            <a:stCxn id="40" idx="3"/>
            <a:endCxn id="41" idx="1"/>
          </p:cNvCxnSpPr>
          <p:nvPr/>
        </p:nvCxnSpPr>
        <p:spPr>
          <a:xfrm>
            <a:off x="6695366" y="5698642"/>
            <a:ext cx="44513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4196635" y="6010889"/>
            <a:ext cx="97296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1961</a:t>
            </a:r>
          </a:p>
        </p:txBody>
      </p:sp>
      <p:sp>
        <p:nvSpPr>
          <p:cNvPr id="49" name="CasellaDiTesto 48"/>
          <p:cNvSpPr txBox="1"/>
          <p:nvPr/>
        </p:nvSpPr>
        <p:spPr>
          <a:xfrm>
            <a:off x="4743457" y="6285502"/>
            <a:ext cx="3127375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 Berlino fu costruito il MURO per dividere Berlino est da Berlino ovest</a:t>
            </a:r>
          </a:p>
        </p:txBody>
      </p:sp>
      <p:cxnSp>
        <p:nvCxnSpPr>
          <p:cNvPr id="51" name="Connettore 1 50"/>
          <p:cNvCxnSpPr>
            <a:cxnSpLocks/>
          </p:cNvCxnSpPr>
          <p:nvPr/>
        </p:nvCxnSpPr>
        <p:spPr>
          <a:xfrm>
            <a:off x="3949700" y="5088304"/>
            <a:ext cx="0" cy="143262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Connettore 2 57"/>
          <p:cNvCxnSpPr>
            <a:cxnSpLocks/>
            <a:endCxn id="40" idx="1"/>
          </p:cNvCxnSpPr>
          <p:nvPr/>
        </p:nvCxnSpPr>
        <p:spPr>
          <a:xfrm>
            <a:off x="3949700" y="5698642"/>
            <a:ext cx="76446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Immagine 15">
            <a:extLst>
              <a:ext uri="{FF2B5EF4-FFF2-40B4-BE49-F238E27FC236}">
                <a16:creationId xmlns:a16="http://schemas.microsoft.com/office/drawing/2014/main" id="{DD25AFA5-6CB9-58F4-E857-584F8BB017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463"/>
          <a:stretch>
            <a:fillRect/>
          </a:stretch>
        </p:blipFill>
        <p:spPr>
          <a:xfrm>
            <a:off x="4925094" y="1512786"/>
            <a:ext cx="2199508" cy="3081383"/>
          </a:xfrm>
          <a:prstGeom prst="rect">
            <a:avLst/>
          </a:prstGeom>
        </p:spPr>
      </p:pic>
      <p:sp>
        <p:nvSpPr>
          <p:cNvPr id="11" name="Rettangolo 10">
            <a:extLst>
              <a:ext uri="{FF2B5EF4-FFF2-40B4-BE49-F238E27FC236}">
                <a16:creationId xmlns:a16="http://schemas.microsoft.com/office/drawing/2014/main" id="{926D488D-683F-2439-6B13-1B7DD612C68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2B472AF3-2A88-A3E8-AD83-F486739737C1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23" name="Connettore 2 57">
            <a:extLst>
              <a:ext uri="{FF2B5EF4-FFF2-40B4-BE49-F238E27FC236}">
                <a16:creationId xmlns:a16="http://schemas.microsoft.com/office/drawing/2014/main" id="{489FBC6E-6334-48C1-868B-33968DD96C35}"/>
              </a:ext>
            </a:extLst>
          </p:cNvPr>
          <p:cNvCxnSpPr>
            <a:cxnSpLocks/>
          </p:cNvCxnSpPr>
          <p:nvPr/>
        </p:nvCxnSpPr>
        <p:spPr>
          <a:xfrm>
            <a:off x="3968358" y="6510297"/>
            <a:ext cx="76446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2B0110F-5787-3929-5C4F-E29E832C17B8}"/>
              </a:ext>
            </a:extLst>
          </p:cNvPr>
          <p:cNvSpPr txBox="1"/>
          <p:nvPr/>
        </p:nvSpPr>
        <p:spPr>
          <a:xfrm>
            <a:off x="7079335" y="4157260"/>
            <a:ext cx="1704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Washington DC, Library of Congress/Wikimedia Commons Pubblico Dominio</a:t>
            </a:r>
          </a:p>
        </p:txBody>
      </p:sp>
    </p:spTree>
    <p:extLst>
      <p:ext uri="{BB962C8B-B14F-4D97-AF65-F5344CB8AC3E}">
        <p14:creationId xmlns:p14="http://schemas.microsoft.com/office/powerpoint/2010/main" val="4722443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93857" y="809626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1964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295400" y="1017381"/>
            <a:ext cx="19812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 err="1">
                <a:solidFill>
                  <a:srgbClr val="FFFFFF"/>
                </a:solidFill>
                <a:latin typeface="Arial"/>
                <a:cs typeface="Arial"/>
              </a:rPr>
              <a:t>Chruščëv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 fu sostituito da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LEONID BREŽNEV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3733800" y="1017381"/>
            <a:ext cx="1816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continuò la politica repressiva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3"/>
            <a:endCxn id="8" idx="1"/>
          </p:cNvCxnSpPr>
          <p:nvPr/>
        </p:nvCxnSpPr>
        <p:spPr>
          <a:xfrm>
            <a:off x="3276600" y="1255744"/>
            <a:ext cx="45720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/>
          <p:cNvSpPr txBox="1"/>
          <p:nvPr/>
        </p:nvSpPr>
        <p:spPr>
          <a:xfrm>
            <a:off x="2795757" y="1698626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1968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3733800" y="1906381"/>
            <a:ext cx="1816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inviò carri armati in Cecoslovacchia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5875748" y="1906381"/>
            <a:ext cx="1883952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per reprimere la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PRIMAVERA DI PRAGA</a:t>
            </a:r>
          </a:p>
        </p:txBody>
      </p:sp>
      <p:cxnSp>
        <p:nvCxnSpPr>
          <p:cNvPr id="16" name="Connettore 2 15"/>
          <p:cNvCxnSpPr>
            <a:stCxn id="8" idx="2"/>
            <a:endCxn id="14" idx="0"/>
          </p:cNvCxnSpPr>
          <p:nvPr/>
        </p:nvCxnSpPr>
        <p:spPr>
          <a:xfrm>
            <a:off x="4641850" y="1494107"/>
            <a:ext cx="0" cy="4122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/>
          <p:cNvCxnSpPr>
            <a:stCxn id="14" idx="3"/>
            <a:endCxn id="15" idx="1"/>
          </p:cNvCxnSpPr>
          <p:nvPr/>
        </p:nvCxnSpPr>
        <p:spPr>
          <a:xfrm flipV="1">
            <a:off x="5549900" y="2140577"/>
            <a:ext cx="325848" cy="41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5148851" y="2646212"/>
            <a:ext cx="333591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Alexander 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Dubček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aveva cercato di realizzare un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SOCIALISMO “DAL VOLTO UMANO”</a:t>
            </a:r>
          </a:p>
        </p:txBody>
      </p:sp>
      <p:cxnSp>
        <p:nvCxnSpPr>
          <p:cNvPr id="23" name="Connettore 2 22"/>
          <p:cNvCxnSpPr>
            <a:cxnSpLocks/>
            <a:stCxn id="15" idx="2"/>
            <a:endCxn id="22" idx="0"/>
          </p:cNvCxnSpPr>
          <p:nvPr/>
        </p:nvCxnSpPr>
        <p:spPr>
          <a:xfrm flipH="1">
            <a:off x="6816810" y="2374773"/>
            <a:ext cx="914" cy="2714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293857" y="2718284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1982</a:t>
            </a:r>
          </a:p>
        </p:txBody>
      </p:sp>
      <p:sp>
        <p:nvSpPr>
          <p:cNvPr id="28" name="CasellaDiTesto 27"/>
          <p:cNvSpPr txBox="1"/>
          <p:nvPr/>
        </p:nvSpPr>
        <p:spPr>
          <a:xfrm>
            <a:off x="1295400" y="2913339"/>
            <a:ext cx="1816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Brežnev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morì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293857" y="3425350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1985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1295400" y="3622301"/>
            <a:ext cx="18161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gli succedette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MICHAIL GORBAČËV</a:t>
            </a:r>
          </a:p>
        </p:txBody>
      </p:sp>
      <p:cxnSp>
        <p:nvCxnSpPr>
          <p:cNvPr id="31" name="Connettore 2 30"/>
          <p:cNvCxnSpPr>
            <a:stCxn id="28" idx="2"/>
            <a:endCxn id="30" idx="0"/>
          </p:cNvCxnSpPr>
          <p:nvPr/>
        </p:nvCxnSpPr>
        <p:spPr>
          <a:xfrm>
            <a:off x="2203450" y="3202780"/>
            <a:ext cx="0" cy="4195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3111500" y="3727769"/>
            <a:ext cx="17012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lanciò le parole d’ordine</a:t>
            </a:r>
          </a:p>
        </p:txBody>
      </p:sp>
      <p:sp>
        <p:nvSpPr>
          <p:cNvPr id="35" name="CasellaDiTesto 34"/>
          <p:cNvSpPr txBox="1"/>
          <p:nvPr/>
        </p:nvSpPr>
        <p:spPr>
          <a:xfrm>
            <a:off x="5134973" y="3564312"/>
            <a:ext cx="1346201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PERESTROJCA</a:t>
            </a:r>
          </a:p>
        </p:txBody>
      </p:sp>
      <p:sp>
        <p:nvSpPr>
          <p:cNvPr id="36" name="CasellaDiTesto 35"/>
          <p:cNvSpPr txBox="1"/>
          <p:nvPr/>
        </p:nvSpPr>
        <p:spPr>
          <a:xfrm>
            <a:off x="6544634" y="3564312"/>
            <a:ext cx="19558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“trasformazione strutturale”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7" name="CasellaDiTesto 36"/>
          <p:cNvSpPr txBox="1"/>
          <p:nvPr/>
        </p:nvSpPr>
        <p:spPr>
          <a:xfrm>
            <a:off x="5134973" y="3935509"/>
            <a:ext cx="1346201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i="1" dirty="0">
                <a:solidFill>
                  <a:srgbClr val="000000"/>
                </a:solidFill>
                <a:latin typeface="Arial"/>
                <a:cs typeface="Arial"/>
              </a:rPr>
              <a:t>GLASNOST</a:t>
            </a:r>
          </a:p>
        </p:txBody>
      </p:sp>
      <p:sp>
        <p:nvSpPr>
          <p:cNvPr id="38" name="CasellaDiTesto 37"/>
          <p:cNvSpPr txBox="1"/>
          <p:nvPr/>
        </p:nvSpPr>
        <p:spPr>
          <a:xfrm>
            <a:off x="6544634" y="3930449"/>
            <a:ext cx="12446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  <a:prstDash val="sys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“trasparenza”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9" name="Connettore 2 38"/>
          <p:cNvCxnSpPr>
            <a:stCxn id="34" idx="3"/>
            <a:endCxn id="35" idx="1"/>
          </p:cNvCxnSpPr>
          <p:nvPr/>
        </p:nvCxnSpPr>
        <p:spPr>
          <a:xfrm flipV="1">
            <a:off x="4812732" y="3706503"/>
            <a:ext cx="322241" cy="15976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ttore 2 41"/>
          <p:cNvCxnSpPr>
            <a:stCxn id="34" idx="3"/>
            <a:endCxn id="37" idx="1"/>
          </p:cNvCxnSpPr>
          <p:nvPr/>
        </p:nvCxnSpPr>
        <p:spPr>
          <a:xfrm>
            <a:off x="4812732" y="3866269"/>
            <a:ext cx="322241" cy="2114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2540000" y="4280212"/>
            <a:ext cx="13322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concesse maggiore libertà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6" name="CasellaDiTesto 45"/>
          <p:cNvSpPr txBox="1"/>
          <p:nvPr/>
        </p:nvSpPr>
        <p:spPr>
          <a:xfrm>
            <a:off x="2540000" y="5024788"/>
            <a:ext cx="133223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aprì l’Urss alla democrazia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7" name="Connettore 1 46"/>
          <p:cNvCxnSpPr>
            <a:cxnSpLocks/>
            <a:stCxn id="30" idx="2"/>
          </p:cNvCxnSpPr>
          <p:nvPr/>
        </p:nvCxnSpPr>
        <p:spPr>
          <a:xfrm flipH="1">
            <a:off x="2203449" y="4099027"/>
            <a:ext cx="1" cy="117713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>
            <a:cxnSpLocks/>
            <a:endCxn id="46" idx="1"/>
          </p:cNvCxnSpPr>
          <p:nvPr/>
        </p:nvCxnSpPr>
        <p:spPr>
          <a:xfrm>
            <a:off x="2203450" y="5258646"/>
            <a:ext cx="336550" cy="45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cxnSpLocks/>
            <a:endCxn id="45" idx="1"/>
          </p:cNvCxnSpPr>
          <p:nvPr/>
        </p:nvCxnSpPr>
        <p:spPr>
          <a:xfrm>
            <a:off x="2203449" y="4518575"/>
            <a:ext cx="33655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1 59"/>
          <p:cNvCxnSpPr>
            <a:cxnSpLocks/>
            <a:stCxn id="45" idx="3"/>
          </p:cNvCxnSpPr>
          <p:nvPr/>
        </p:nvCxnSpPr>
        <p:spPr>
          <a:xfrm flipV="1">
            <a:off x="3872225" y="4514070"/>
            <a:ext cx="336550" cy="450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1 63"/>
          <p:cNvCxnSpPr>
            <a:cxnSpLocks/>
          </p:cNvCxnSpPr>
          <p:nvPr/>
        </p:nvCxnSpPr>
        <p:spPr>
          <a:xfrm>
            <a:off x="4197590" y="4511014"/>
            <a:ext cx="0" cy="75406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ttore 2 66"/>
          <p:cNvCxnSpPr/>
          <p:nvPr/>
        </p:nvCxnSpPr>
        <p:spPr>
          <a:xfrm>
            <a:off x="4191000" y="4879953"/>
            <a:ext cx="336550" cy="45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CasellaDiTesto 67"/>
          <p:cNvSpPr txBox="1"/>
          <p:nvPr/>
        </p:nvSpPr>
        <p:spPr>
          <a:xfrm>
            <a:off x="4521200" y="4641590"/>
            <a:ext cx="2463800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queste riforme accelerarono la fine del comunismo</a:t>
            </a:r>
          </a:p>
        </p:txBody>
      </p:sp>
      <p:sp>
        <p:nvSpPr>
          <p:cNvPr id="69" name="CasellaDiTesto 68"/>
          <p:cNvSpPr txBox="1"/>
          <p:nvPr/>
        </p:nvSpPr>
        <p:spPr>
          <a:xfrm>
            <a:off x="4844249" y="5276157"/>
            <a:ext cx="183897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1989 e il 1990</a:t>
            </a:r>
            <a:endParaRPr lang="it-IT" b="1" dirty="0"/>
          </a:p>
        </p:txBody>
      </p:sp>
      <p:sp>
        <p:nvSpPr>
          <p:cNvPr id="70" name="CasellaDiTesto 69"/>
          <p:cNvSpPr txBox="1"/>
          <p:nvPr/>
        </p:nvSpPr>
        <p:spPr>
          <a:xfrm>
            <a:off x="5248867" y="5577374"/>
            <a:ext cx="30764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Polonia, Ungheria, Cecoslovacchia, Romania e Bulgaria ottennero l’indipendenza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1" name="CasellaDiTesto 70"/>
          <p:cNvSpPr txBox="1"/>
          <p:nvPr/>
        </p:nvSpPr>
        <p:spPr>
          <a:xfrm>
            <a:off x="4865515" y="6189535"/>
            <a:ext cx="11666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</a:t>
            </a:r>
            <a:r>
              <a:rPr lang="it-IT" b="1" dirty="0"/>
              <a:t> 1989</a:t>
            </a:r>
          </a:p>
        </p:txBody>
      </p:sp>
      <p:sp>
        <p:nvSpPr>
          <p:cNvPr id="72" name="CasellaDiTesto 71"/>
          <p:cNvSpPr txBox="1"/>
          <p:nvPr/>
        </p:nvSpPr>
        <p:spPr>
          <a:xfrm>
            <a:off x="5248867" y="6480892"/>
            <a:ext cx="2220502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cadde il MURO DI BERLINO</a:t>
            </a:r>
          </a:p>
        </p:txBody>
      </p:sp>
      <p:cxnSp>
        <p:nvCxnSpPr>
          <p:cNvPr id="74" name="Connettore 1 73"/>
          <p:cNvCxnSpPr>
            <a:cxnSpLocks/>
          </p:cNvCxnSpPr>
          <p:nvPr/>
        </p:nvCxnSpPr>
        <p:spPr>
          <a:xfrm>
            <a:off x="4641850" y="5101795"/>
            <a:ext cx="0" cy="153517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Connettore 2 75"/>
          <p:cNvCxnSpPr>
            <a:cxnSpLocks/>
            <a:endCxn id="72" idx="1"/>
          </p:cNvCxnSpPr>
          <p:nvPr/>
        </p:nvCxnSpPr>
        <p:spPr>
          <a:xfrm>
            <a:off x="4652484" y="6623082"/>
            <a:ext cx="596383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Connettore 2 97"/>
          <p:cNvCxnSpPr>
            <a:cxnSpLocks/>
            <a:endCxn id="70" idx="1"/>
          </p:cNvCxnSpPr>
          <p:nvPr/>
        </p:nvCxnSpPr>
        <p:spPr>
          <a:xfrm>
            <a:off x="4631217" y="5815737"/>
            <a:ext cx="61765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1" name="Ovale 10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474A4994-AEA8-5514-87C7-4A0F53D7E8D7}"/>
              </a:ext>
            </a:extLst>
          </p:cNvPr>
          <p:cNvSpPr/>
          <p:nvPr/>
        </p:nvSpPr>
        <p:spPr>
          <a:xfrm>
            <a:off x="5396089" y="404813"/>
            <a:ext cx="2219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comunista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1DFEDC1-9DB2-CA17-12B1-1DBF111AA32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4DEFAB3-679B-7B2D-F2C5-B0592E8F78E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43" name="Connettore 1 59">
            <a:extLst>
              <a:ext uri="{FF2B5EF4-FFF2-40B4-BE49-F238E27FC236}">
                <a16:creationId xmlns:a16="http://schemas.microsoft.com/office/drawing/2014/main" id="{1E228286-6B8B-585D-0059-A6F64C9C7FDE}"/>
              </a:ext>
            </a:extLst>
          </p:cNvPr>
          <p:cNvCxnSpPr>
            <a:cxnSpLocks/>
          </p:cNvCxnSpPr>
          <p:nvPr/>
        </p:nvCxnSpPr>
        <p:spPr>
          <a:xfrm flipV="1">
            <a:off x="3872225" y="5260575"/>
            <a:ext cx="336550" cy="450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7209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93857" y="979885"/>
            <a:ext cx="20810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Il 26 dicembre </a:t>
            </a:r>
            <a:r>
              <a:rPr lang="it-IT" b="1" dirty="0"/>
              <a:t>1991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2167348" y="1195181"/>
            <a:ext cx="1883952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l’Unione Sovietica cessò di esistere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201274" y="1868281"/>
            <a:ext cx="1816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cause della dissoluzione furono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2"/>
            <a:endCxn id="8" idx="0"/>
          </p:cNvCxnSpPr>
          <p:nvPr/>
        </p:nvCxnSpPr>
        <p:spPr>
          <a:xfrm>
            <a:off x="3109324" y="1663573"/>
            <a:ext cx="0" cy="2047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sellaDiTesto 13"/>
          <p:cNvSpPr txBox="1"/>
          <p:nvPr/>
        </p:nvSpPr>
        <p:spPr>
          <a:xfrm>
            <a:off x="3644900" y="2430018"/>
            <a:ext cx="33147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clima di relativa libertà concesso da Gorbačëv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3644899" y="2846181"/>
            <a:ext cx="402272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l’incapacità della burocrazia di adattarsi ai tempi moderni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3644900" y="3731048"/>
            <a:ext cx="3086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l’inefficienza dell’industria e dell’agricoltura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7" name="CasellaDiTesto 16"/>
          <p:cNvSpPr txBox="1"/>
          <p:nvPr/>
        </p:nvSpPr>
        <p:spPr>
          <a:xfrm>
            <a:off x="3644898" y="4264448"/>
            <a:ext cx="308610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tentativo di liberalizzazione economica promosso da Gorbačëv fallì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8" name="Connettore 2 17"/>
          <p:cNvCxnSpPr>
            <a:stCxn id="16" idx="2"/>
            <a:endCxn id="17" idx="0"/>
          </p:cNvCxnSpPr>
          <p:nvPr/>
        </p:nvCxnSpPr>
        <p:spPr>
          <a:xfrm flipH="1">
            <a:off x="5187949" y="4020489"/>
            <a:ext cx="1" cy="2439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7096125" y="4264448"/>
            <a:ext cx="1577975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ne seguì la crisi economica</a:t>
            </a:r>
          </a:p>
        </p:txBody>
      </p:sp>
      <p:cxnSp>
        <p:nvCxnSpPr>
          <p:cNvPr id="22" name="Connettore 2 21"/>
          <p:cNvCxnSpPr>
            <a:stCxn id="17" idx="3"/>
            <a:endCxn id="21" idx="1"/>
          </p:cNvCxnSpPr>
          <p:nvPr/>
        </p:nvCxnSpPr>
        <p:spPr>
          <a:xfrm>
            <a:off x="6730999" y="4502811"/>
            <a:ext cx="36512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3622142" y="4965885"/>
            <a:ext cx="4391557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ritardo nei settori delle telecomunicazioni e dell’informatica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6" name="CasellaDiTesto 25"/>
          <p:cNvSpPr txBox="1"/>
          <p:nvPr/>
        </p:nvSpPr>
        <p:spPr>
          <a:xfrm>
            <a:off x="3622142" y="5397685"/>
            <a:ext cx="290565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costo enorme dell’apparato militare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7" name="CasellaDiTesto 26"/>
          <p:cNvSpPr txBox="1"/>
          <p:nvPr/>
        </p:nvSpPr>
        <p:spPr>
          <a:xfrm>
            <a:off x="3622142" y="5829485"/>
            <a:ext cx="249925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malcontento della popolazione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9" name="Connettore 1 28"/>
          <p:cNvCxnSpPr>
            <a:cxnSpLocks/>
            <a:stCxn id="8" idx="2"/>
          </p:cNvCxnSpPr>
          <p:nvPr/>
        </p:nvCxnSpPr>
        <p:spPr>
          <a:xfrm flipH="1">
            <a:off x="3107833" y="2345007"/>
            <a:ext cx="1491" cy="362626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>
            <a:endCxn id="14" idx="1"/>
          </p:cNvCxnSpPr>
          <p:nvPr/>
        </p:nvCxnSpPr>
        <p:spPr>
          <a:xfrm>
            <a:off x="3109324" y="2574739"/>
            <a:ext cx="53557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endCxn id="15" idx="1"/>
          </p:cNvCxnSpPr>
          <p:nvPr/>
        </p:nvCxnSpPr>
        <p:spPr>
          <a:xfrm>
            <a:off x="3109324" y="2990902"/>
            <a:ext cx="5355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3109325" y="3888469"/>
            <a:ext cx="5355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3086567" y="5133069"/>
            <a:ext cx="5355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/>
          <p:cNvCxnSpPr/>
          <p:nvPr/>
        </p:nvCxnSpPr>
        <p:spPr>
          <a:xfrm>
            <a:off x="3109325" y="5552169"/>
            <a:ext cx="5355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3109324" y="5971269"/>
            <a:ext cx="5355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e 40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68C91FD-6CDC-89A6-7F59-0AE1E898B940}"/>
              </a:ext>
            </a:extLst>
          </p:cNvPr>
          <p:cNvSpPr/>
          <p:nvPr/>
        </p:nvSpPr>
        <p:spPr>
          <a:xfrm>
            <a:off x="5396089" y="404813"/>
            <a:ext cx="2219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comunista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EEC1F01D-DB88-B483-DA6E-B15A6411DEB2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CBCDE3C-24EC-3F3A-C986-678697535CF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0517BE4A-4CD9-3C1A-19E6-07F114C7277A}"/>
              </a:ext>
            </a:extLst>
          </p:cNvPr>
          <p:cNvSpPr txBox="1"/>
          <p:nvPr/>
        </p:nvSpPr>
        <p:spPr>
          <a:xfrm>
            <a:off x="3643408" y="3271051"/>
            <a:ext cx="137515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corruzione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36">
            <a:extLst>
              <a:ext uri="{FF2B5EF4-FFF2-40B4-BE49-F238E27FC236}">
                <a16:creationId xmlns:a16="http://schemas.microsoft.com/office/drawing/2014/main" id="{8AB35DBF-6C8D-07F6-B427-BF372C6ED875}"/>
              </a:ext>
            </a:extLst>
          </p:cNvPr>
          <p:cNvCxnSpPr/>
          <p:nvPr/>
        </p:nvCxnSpPr>
        <p:spPr>
          <a:xfrm>
            <a:off x="3107833" y="3428472"/>
            <a:ext cx="5355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640F6D2E-1D21-A57E-E7C5-D7D44D7C3E5A}"/>
              </a:ext>
            </a:extLst>
          </p:cNvPr>
          <p:cNvSpPr txBox="1"/>
          <p:nvPr/>
        </p:nvSpPr>
        <p:spPr>
          <a:xfrm>
            <a:off x="4352686" y="1293470"/>
            <a:ext cx="160672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Gorbačëv si dimise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4" name="Connettore 2 16">
            <a:extLst>
              <a:ext uri="{FF2B5EF4-FFF2-40B4-BE49-F238E27FC236}">
                <a16:creationId xmlns:a16="http://schemas.microsoft.com/office/drawing/2014/main" id="{230AE700-DEDE-B20A-0573-A757BE51BA58}"/>
              </a:ext>
            </a:extLst>
          </p:cNvPr>
          <p:cNvCxnSpPr>
            <a:endCxn id="23" idx="1"/>
          </p:cNvCxnSpPr>
          <p:nvPr/>
        </p:nvCxnSpPr>
        <p:spPr>
          <a:xfrm>
            <a:off x="4051239" y="1438191"/>
            <a:ext cx="3014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9521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5415499" y="2373011"/>
            <a:ext cx="3483627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esercito, televisione e stampa sostengono il potere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415500" y="2799791"/>
            <a:ext cx="3232094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esiste ancora una potente polizia segreta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2" name="CasellaDiTesto 11"/>
          <p:cNvSpPr txBox="1"/>
          <p:nvPr/>
        </p:nvSpPr>
        <p:spPr>
          <a:xfrm>
            <a:off x="5415500" y="3241632"/>
            <a:ext cx="3232094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le opposizioni subiscono forti intimidazioni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3" name="CasellaDiTesto 12"/>
          <p:cNvSpPr txBox="1"/>
          <p:nvPr/>
        </p:nvSpPr>
        <p:spPr>
          <a:xfrm>
            <a:off x="5415499" y="3763517"/>
            <a:ext cx="3625827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 giornalisti autori di inchieste scomode rischiano la vita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5415493" y="4239025"/>
            <a:ext cx="3625843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il Paese è accusato di non rispettare i diritti umani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16" name="Connettore 1 15"/>
          <p:cNvCxnSpPr>
            <a:cxnSpLocks/>
          </p:cNvCxnSpPr>
          <p:nvPr/>
        </p:nvCxnSpPr>
        <p:spPr>
          <a:xfrm>
            <a:off x="4951894" y="2228291"/>
            <a:ext cx="0" cy="215545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cxnSpLocks/>
            <a:endCxn id="14" idx="1"/>
          </p:cNvCxnSpPr>
          <p:nvPr/>
        </p:nvCxnSpPr>
        <p:spPr>
          <a:xfrm>
            <a:off x="4951887" y="4383746"/>
            <a:ext cx="46360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/>
          <p:cNvCxnSpPr/>
          <p:nvPr/>
        </p:nvCxnSpPr>
        <p:spPr>
          <a:xfrm>
            <a:off x="4951894" y="3895631"/>
            <a:ext cx="463606" cy="61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2987754" y="5810018"/>
            <a:ext cx="1774746" cy="851297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mira a ristabilire la propria influenza sulle repubbliche ex sovietiche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3" name="CasellaDiTesto 22"/>
          <p:cNvSpPr txBox="1"/>
          <p:nvPr/>
        </p:nvSpPr>
        <p:spPr>
          <a:xfrm>
            <a:off x="7923382" y="5375786"/>
            <a:ext cx="10777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2014</a:t>
            </a:r>
          </a:p>
        </p:txBody>
      </p:sp>
      <p:cxnSp>
        <p:nvCxnSpPr>
          <p:cNvPr id="24" name="Connettore 2 23"/>
          <p:cNvCxnSpPr/>
          <p:nvPr/>
        </p:nvCxnSpPr>
        <p:spPr>
          <a:xfrm>
            <a:off x="4951894" y="3400331"/>
            <a:ext cx="463606" cy="61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2 24"/>
          <p:cNvCxnSpPr/>
          <p:nvPr/>
        </p:nvCxnSpPr>
        <p:spPr>
          <a:xfrm>
            <a:off x="4951894" y="2955831"/>
            <a:ext cx="463606" cy="61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/>
          <p:nvPr/>
        </p:nvCxnSpPr>
        <p:spPr>
          <a:xfrm>
            <a:off x="4951894" y="2524031"/>
            <a:ext cx="463606" cy="61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cxnSpLocks/>
            <a:stCxn id="22" idx="3"/>
            <a:endCxn id="33" idx="1"/>
          </p:cNvCxnSpPr>
          <p:nvPr/>
        </p:nvCxnSpPr>
        <p:spPr>
          <a:xfrm flipV="1">
            <a:off x="4762500" y="5835285"/>
            <a:ext cx="507543" cy="4003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CasellaDiTesto 32"/>
          <p:cNvSpPr txBox="1"/>
          <p:nvPr/>
        </p:nvSpPr>
        <p:spPr>
          <a:xfrm>
            <a:off x="5270043" y="5690564"/>
            <a:ext cx="326389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ha annesso la Crimea appartenente all’Ucraina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2987756" y="4882305"/>
            <a:ext cx="177474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ha buoni rapporti con Iran e Cina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6" name="CasellaDiTesto 35"/>
          <p:cNvSpPr txBox="1"/>
          <p:nvPr/>
        </p:nvSpPr>
        <p:spPr>
          <a:xfrm>
            <a:off x="5219701" y="4882302"/>
            <a:ext cx="193601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 rapporti tesi con Stati Uniti e Unione Europea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7" name="Connettore 2 36"/>
          <p:cNvCxnSpPr>
            <a:cxnSpLocks/>
            <a:stCxn id="34" idx="3"/>
            <a:endCxn id="36" idx="1"/>
          </p:cNvCxnSpPr>
          <p:nvPr/>
        </p:nvCxnSpPr>
        <p:spPr>
          <a:xfrm flipV="1">
            <a:off x="4762502" y="5120665"/>
            <a:ext cx="457199" cy="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e 3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cxnSp>
        <p:nvCxnSpPr>
          <p:cNvPr id="41" name="Connettore 1 40"/>
          <p:cNvCxnSpPr>
            <a:cxnSpLocks/>
          </p:cNvCxnSpPr>
          <p:nvPr/>
        </p:nvCxnSpPr>
        <p:spPr>
          <a:xfrm>
            <a:off x="2611623" y="2228291"/>
            <a:ext cx="0" cy="400737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46"/>
          <p:cNvCxnSpPr>
            <a:cxnSpLocks/>
            <a:endCxn id="22" idx="1"/>
          </p:cNvCxnSpPr>
          <p:nvPr/>
        </p:nvCxnSpPr>
        <p:spPr>
          <a:xfrm>
            <a:off x="2611621" y="6235666"/>
            <a:ext cx="376133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49"/>
          <p:cNvCxnSpPr>
            <a:cxnSpLocks/>
            <a:endCxn id="34" idx="1"/>
          </p:cNvCxnSpPr>
          <p:nvPr/>
        </p:nvCxnSpPr>
        <p:spPr>
          <a:xfrm>
            <a:off x="2611623" y="5120668"/>
            <a:ext cx="37613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ttangolo 14">
            <a:extLst>
              <a:ext uri="{FF2B5EF4-FFF2-40B4-BE49-F238E27FC236}">
                <a16:creationId xmlns:a16="http://schemas.microsoft.com/office/drawing/2014/main" id="{A31CB740-EF04-135D-5C88-B32212A68923}"/>
              </a:ext>
            </a:extLst>
          </p:cNvPr>
          <p:cNvSpPr/>
          <p:nvPr/>
        </p:nvSpPr>
        <p:spPr>
          <a:xfrm>
            <a:off x="5396089" y="404813"/>
            <a:ext cx="2219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comunista</a:t>
            </a:r>
            <a:endParaRPr lang="it-IT" dirty="0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34E41CDF-FE04-FC76-505A-AE0122E04253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F8BE7B4-363B-2F6A-7F2D-3D21CF701F8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945FA4AE-96A8-9C0E-2BC9-AA67AF0CEC81}"/>
              </a:ext>
            </a:extLst>
          </p:cNvPr>
          <p:cNvSpPr txBox="1"/>
          <p:nvPr/>
        </p:nvSpPr>
        <p:spPr>
          <a:xfrm>
            <a:off x="253749" y="839239"/>
            <a:ext cx="20810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1999</a:t>
            </a:r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072E2403-DB66-9B2C-987A-35B1F2C2F303}"/>
              </a:ext>
            </a:extLst>
          </p:cNvPr>
          <p:cNvSpPr txBox="1"/>
          <p:nvPr/>
        </p:nvSpPr>
        <p:spPr>
          <a:xfrm>
            <a:off x="1620565" y="1097413"/>
            <a:ext cx="332465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Boris Eltsin, successore di Gorbačëv, si dimise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1511E631-07D9-506D-4290-59882E1678A3}"/>
              </a:ext>
            </a:extLst>
          </p:cNvPr>
          <p:cNvSpPr txBox="1"/>
          <p:nvPr/>
        </p:nvSpPr>
        <p:spPr>
          <a:xfrm>
            <a:off x="327318" y="1543162"/>
            <a:ext cx="20810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 allora</a:t>
            </a:r>
            <a:endParaRPr lang="it-IT" b="1" dirty="0"/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B891C2DC-A38D-A4AA-579A-406BA2F5C4D4}"/>
              </a:ext>
            </a:extLst>
          </p:cNvPr>
          <p:cNvSpPr txBox="1"/>
          <p:nvPr/>
        </p:nvSpPr>
        <p:spPr>
          <a:xfrm>
            <a:off x="2185933" y="1741490"/>
            <a:ext cx="219392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Russia è governata da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VLADIMIR PUTIN</a:t>
            </a:r>
          </a:p>
        </p:txBody>
      </p:sp>
      <p:cxnSp>
        <p:nvCxnSpPr>
          <p:cNvPr id="32" name="Connettore 2 33">
            <a:extLst>
              <a:ext uri="{FF2B5EF4-FFF2-40B4-BE49-F238E27FC236}">
                <a16:creationId xmlns:a16="http://schemas.microsoft.com/office/drawing/2014/main" id="{C20AA21A-02BB-5FD5-217F-072AE3DFEB54}"/>
              </a:ext>
            </a:extLst>
          </p:cNvPr>
          <p:cNvCxnSpPr>
            <a:cxnSpLocks/>
            <a:endCxn id="31" idx="0"/>
          </p:cNvCxnSpPr>
          <p:nvPr/>
        </p:nvCxnSpPr>
        <p:spPr>
          <a:xfrm>
            <a:off x="3282896" y="1380979"/>
            <a:ext cx="0" cy="36051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2B358C58-77E5-0D1A-5B61-BA8806FF5A34}"/>
              </a:ext>
            </a:extLst>
          </p:cNvPr>
          <p:cNvSpPr txBox="1"/>
          <p:nvPr/>
        </p:nvSpPr>
        <p:spPr>
          <a:xfrm>
            <a:off x="4741805" y="1761011"/>
            <a:ext cx="203112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è uno Stato dove le libertà sono fortemente limitate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6" name="Connettore 2 46">
            <a:extLst>
              <a:ext uri="{FF2B5EF4-FFF2-40B4-BE49-F238E27FC236}">
                <a16:creationId xmlns:a16="http://schemas.microsoft.com/office/drawing/2014/main" id="{CBE7EDBE-542F-71BE-2DA8-4D6FEBBBFBD4}"/>
              </a:ext>
            </a:extLst>
          </p:cNvPr>
          <p:cNvCxnSpPr/>
          <p:nvPr/>
        </p:nvCxnSpPr>
        <p:spPr>
          <a:xfrm>
            <a:off x="4379858" y="1991894"/>
            <a:ext cx="361948" cy="36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81380C50-BF11-B334-10C4-67137368A571}"/>
              </a:ext>
            </a:extLst>
          </p:cNvPr>
          <p:cNvSpPr txBox="1"/>
          <p:nvPr/>
        </p:nvSpPr>
        <p:spPr>
          <a:xfrm>
            <a:off x="6399258" y="6095648"/>
            <a:ext cx="1077743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2022</a:t>
            </a:r>
          </a:p>
        </p:txBody>
      </p:sp>
      <p:cxnSp>
        <p:nvCxnSpPr>
          <p:cNvPr id="52" name="Connettore 2 28">
            <a:extLst>
              <a:ext uri="{FF2B5EF4-FFF2-40B4-BE49-F238E27FC236}">
                <a16:creationId xmlns:a16="http://schemas.microsoft.com/office/drawing/2014/main" id="{B4A014C6-EEBF-F922-6F8B-98CA878B0AAC}"/>
              </a:ext>
            </a:extLst>
          </p:cNvPr>
          <p:cNvCxnSpPr>
            <a:cxnSpLocks/>
            <a:stCxn id="22" idx="3"/>
            <a:endCxn id="53" idx="1"/>
          </p:cNvCxnSpPr>
          <p:nvPr/>
        </p:nvCxnSpPr>
        <p:spPr>
          <a:xfrm>
            <a:off x="4762500" y="6235667"/>
            <a:ext cx="507543" cy="30502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CasellaDiTesto 52">
            <a:extLst>
              <a:ext uri="{FF2B5EF4-FFF2-40B4-BE49-F238E27FC236}">
                <a16:creationId xmlns:a16="http://schemas.microsoft.com/office/drawing/2014/main" id="{72351D38-0F65-3610-597C-63BF121ED0D4}"/>
              </a:ext>
            </a:extLst>
          </p:cNvPr>
          <p:cNvSpPr txBox="1"/>
          <p:nvPr/>
        </p:nvSpPr>
        <p:spPr>
          <a:xfrm>
            <a:off x="5270043" y="6395967"/>
            <a:ext cx="169428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ha invaso l’Ucraina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80786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Repubblica popolare cinese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009557" y="2080580"/>
            <a:ext cx="1894367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successore di Mao fu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DENG XIAOPING 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4480610" y="1968408"/>
            <a:ext cx="272885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rifiutò ogni apertura democratica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4480610" y="2414392"/>
            <a:ext cx="220815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liberalizzò l’economia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cxnSpLocks/>
            <a:stCxn id="8" idx="3"/>
            <a:endCxn id="9" idx="1"/>
          </p:cNvCxnSpPr>
          <p:nvPr/>
        </p:nvCxnSpPr>
        <p:spPr>
          <a:xfrm flipV="1">
            <a:off x="3903924" y="2113129"/>
            <a:ext cx="576686" cy="2016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cxnSpLocks/>
            <a:stCxn id="8" idx="3"/>
            <a:endCxn id="10" idx="1"/>
          </p:cNvCxnSpPr>
          <p:nvPr/>
        </p:nvCxnSpPr>
        <p:spPr>
          <a:xfrm>
            <a:off x="3903924" y="2314776"/>
            <a:ext cx="576686" cy="2443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3287140" y="3111400"/>
            <a:ext cx="3359094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promosse le “quattro modernizzazioni”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5" name="CasellaDiTesto 24"/>
          <p:cNvSpPr txBox="1"/>
          <p:nvPr/>
        </p:nvSpPr>
        <p:spPr>
          <a:xfrm>
            <a:off x="6939978" y="3022500"/>
            <a:ext cx="206845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esercito, ricerca scientifica, agricoltura, industria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4" name="CasellaDiTesto 43"/>
          <p:cNvSpPr txBox="1"/>
          <p:nvPr/>
        </p:nvSpPr>
        <p:spPr>
          <a:xfrm>
            <a:off x="3308406" y="3938380"/>
            <a:ext cx="3359094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promosse il “socialismo di mercato”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45" name="Connettore 2 44"/>
          <p:cNvCxnSpPr>
            <a:cxnSpLocks/>
            <a:endCxn id="25" idx="1"/>
          </p:cNvCxnSpPr>
          <p:nvPr/>
        </p:nvCxnSpPr>
        <p:spPr>
          <a:xfrm flipV="1">
            <a:off x="6634299" y="3260863"/>
            <a:ext cx="305679" cy="795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/>
          <p:cNvSpPr txBox="1"/>
          <p:nvPr/>
        </p:nvSpPr>
        <p:spPr>
          <a:xfrm>
            <a:off x="5373744" y="4355119"/>
            <a:ext cx="365595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terra restava dello Stato ma gli agricoltori potevano coltivare quello che volevano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7" name="CasellaDiTesto 46"/>
          <p:cNvSpPr txBox="1"/>
          <p:nvPr/>
        </p:nvSpPr>
        <p:spPr>
          <a:xfrm>
            <a:off x="5373744" y="4964719"/>
            <a:ext cx="229388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giovani furono liberi di andare in città per studiare o lavorare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8" name="CasellaDiTesto 47"/>
          <p:cNvSpPr txBox="1"/>
          <p:nvPr/>
        </p:nvSpPr>
        <p:spPr>
          <a:xfrm>
            <a:off x="5373744" y="5574319"/>
            <a:ext cx="3655956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lo Stato mantenne il controllo della produzione industriale solo nei settori strategici, mentre negli altri ci fu un’apertura all’iniziativa privata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9" name="Connettore 1 48"/>
          <p:cNvCxnSpPr>
            <a:stCxn id="44" idx="2"/>
          </p:cNvCxnSpPr>
          <p:nvPr/>
        </p:nvCxnSpPr>
        <p:spPr>
          <a:xfrm>
            <a:off x="4987953" y="4227821"/>
            <a:ext cx="0" cy="167767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/>
          <p:cNvCxnSpPr>
            <a:endCxn id="48" idx="1"/>
          </p:cNvCxnSpPr>
          <p:nvPr/>
        </p:nvCxnSpPr>
        <p:spPr>
          <a:xfrm>
            <a:off x="4987953" y="5905500"/>
            <a:ext cx="385791" cy="82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2 53"/>
          <p:cNvCxnSpPr>
            <a:endCxn id="47" idx="1"/>
          </p:cNvCxnSpPr>
          <p:nvPr/>
        </p:nvCxnSpPr>
        <p:spPr>
          <a:xfrm flipV="1">
            <a:off x="4987953" y="5203082"/>
            <a:ext cx="385791" cy="39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56"/>
          <p:cNvCxnSpPr>
            <a:endCxn id="46" idx="1"/>
          </p:cNvCxnSpPr>
          <p:nvPr/>
        </p:nvCxnSpPr>
        <p:spPr>
          <a:xfrm>
            <a:off x="4987953" y="4584701"/>
            <a:ext cx="385791" cy="878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Ovale 5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cxnSp>
        <p:nvCxnSpPr>
          <p:cNvPr id="30" name="Connettore 1 29"/>
          <p:cNvCxnSpPr>
            <a:cxnSpLocks/>
            <a:stCxn id="8" idx="2"/>
          </p:cNvCxnSpPr>
          <p:nvPr/>
        </p:nvCxnSpPr>
        <p:spPr>
          <a:xfrm>
            <a:off x="2956741" y="2548972"/>
            <a:ext cx="6493" cy="153412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endCxn id="44" idx="1"/>
          </p:cNvCxnSpPr>
          <p:nvPr/>
        </p:nvCxnSpPr>
        <p:spPr>
          <a:xfrm>
            <a:off x="2955953" y="4083101"/>
            <a:ext cx="35245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>
            <a:endCxn id="24" idx="1"/>
          </p:cNvCxnSpPr>
          <p:nvPr/>
        </p:nvCxnSpPr>
        <p:spPr>
          <a:xfrm>
            <a:off x="2963234" y="3256121"/>
            <a:ext cx="32390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magine 12">
            <a:extLst>
              <a:ext uri="{FF2B5EF4-FFF2-40B4-BE49-F238E27FC236}">
                <a16:creationId xmlns:a16="http://schemas.microsoft.com/office/drawing/2014/main" id="{0D2F52A6-47FF-48D7-7081-99CAFE5452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770" t="16553"/>
          <a:stretch>
            <a:fillRect/>
          </a:stretch>
        </p:blipFill>
        <p:spPr>
          <a:xfrm>
            <a:off x="-1" y="4520879"/>
            <a:ext cx="3576119" cy="2337122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21CC6EBF-ACFF-E5BB-ACD4-99D39FCDD471}"/>
              </a:ext>
            </a:extLst>
          </p:cNvPr>
          <p:cNvSpPr/>
          <p:nvPr/>
        </p:nvSpPr>
        <p:spPr>
          <a:xfrm>
            <a:off x="5396089" y="404813"/>
            <a:ext cx="2219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comunista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0BD5C14E-A6E1-E001-79AB-2E50AAA9903C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500BFC1-F47C-B8EF-DCE5-0A8E99EDD7E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4030D01D-0F7A-C388-589D-4B6BDEB7E874}"/>
              </a:ext>
            </a:extLst>
          </p:cNvPr>
          <p:cNvSpPr txBox="1"/>
          <p:nvPr/>
        </p:nvSpPr>
        <p:spPr>
          <a:xfrm>
            <a:off x="3529105" y="6569512"/>
            <a:ext cx="31234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Grand Rapids, </a:t>
            </a:r>
            <a:r>
              <a:rPr lang="en-US" sz="800" dirty="0"/>
              <a:t>Gerald R. Ford Presidential Library and Museum/Wikimedia Commons </a:t>
            </a:r>
            <a:r>
              <a:rPr lang="en-US" sz="800" dirty="0" err="1"/>
              <a:t>Pubblico</a:t>
            </a:r>
            <a:r>
              <a:rPr lang="en-US" sz="800" dirty="0"/>
              <a:t> Dominio</a:t>
            </a:r>
            <a:endParaRPr lang="it-IT" sz="800" dirty="0"/>
          </a:p>
        </p:txBody>
      </p:sp>
    </p:spTree>
    <p:extLst>
      <p:ext uri="{BB962C8B-B14F-4D97-AF65-F5344CB8AC3E}">
        <p14:creationId xmlns:p14="http://schemas.microsoft.com/office/powerpoint/2010/main" val="1601168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93857" y="1150144"/>
            <a:ext cx="143334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Alla fine degli anni Ottanta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551044" y="1584305"/>
            <a:ext cx="272885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studenti e intellettuali chiesero un’apertura in senso democratico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293857" y="2331244"/>
            <a:ext cx="1433343" cy="817245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</a:t>
            </a:r>
            <a:r>
              <a:rPr lang="it-IT" b="1" dirty="0"/>
              <a:t>15 aprile e il 4 giugno 1989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551044" y="2910126"/>
            <a:ext cx="2728856" cy="476726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gli studenti universitari di Pechino diedero vita a una protesta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551044" y="3916483"/>
            <a:ext cx="2728856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si concentrarono in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PIAZZA TIENAMMEN </a:t>
            </a:r>
          </a:p>
        </p:txBody>
      </p:sp>
      <p:cxnSp>
        <p:nvCxnSpPr>
          <p:cNvPr id="11" name="Connettore 2 10"/>
          <p:cNvCxnSpPr>
            <a:stCxn id="7" idx="2"/>
            <a:endCxn id="9" idx="0"/>
          </p:cNvCxnSpPr>
          <p:nvPr/>
        </p:nvCxnSpPr>
        <p:spPr>
          <a:xfrm>
            <a:off x="2915472" y="2061031"/>
            <a:ext cx="0" cy="8490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9" idx="2"/>
            <a:endCxn id="10" idx="0"/>
          </p:cNvCxnSpPr>
          <p:nvPr/>
        </p:nvCxnSpPr>
        <p:spPr>
          <a:xfrm>
            <a:off x="2915472" y="3386852"/>
            <a:ext cx="0" cy="5296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1558737" y="4914506"/>
            <a:ext cx="2728856" cy="476726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polizia e carri armati repressero la protesta nel sangue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2004002" y="5792626"/>
            <a:ext cx="183832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numero delle vittime non è mai stato reso noto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18"/>
          <p:cNvCxnSpPr>
            <a:stCxn id="17" idx="2"/>
            <a:endCxn id="18" idx="0"/>
          </p:cNvCxnSpPr>
          <p:nvPr/>
        </p:nvCxnSpPr>
        <p:spPr>
          <a:xfrm>
            <a:off x="2923165" y="5391232"/>
            <a:ext cx="0" cy="4013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>
            <a:cxnSpLocks/>
            <a:stCxn id="10" idx="2"/>
          </p:cNvCxnSpPr>
          <p:nvPr/>
        </p:nvCxnSpPr>
        <p:spPr>
          <a:xfrm>
            <a:off x="2915472" y="4384875"/>
            <a:ext cx="0" cy="5296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e 2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87A922BB-D6AD-936D-FB99-989C93431C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509695" y="1606193"/>
            <a:ext cx="4634305" cy="3092709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FE607FFB-91C3-E1FE-BB29-14A0AD56FAF4}"/>
              </a:ext>
            </a:extLst>
          </p:cNvPr>
          <p:cNvSpPr/>
          <p:nvPr/>
        </p:nvSpPr>
        <p:spPr>
          <a:xfrm>
            <a:off x="5396089" y="404813"/>
            <a:ext cx="2219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comunista</a:t>
            </a:r>
            <a:endParaRPr lang="it-IT" dirty="0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8563189-4AD5-8940-4981-8831315CFE9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890E69EE-080B-911A-1BA7-1DDA2042E67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1B60A1B5-D6A3-1A26-2557-F58531146B85}"/>
              </a:ext>
            </a:extLst>
          </p:cNvPr>
          <p:cNvSpPr txBox="1"/>
          <p:nvPr/>
        </p:nvSpPr>
        <p:spPr>
          <a:xfrm>
            <a:off x="8095778" y="4649690"/>
            <a:ext cx="310533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</a:t>
            </a:r>
            <a:r>
              <a:rPr lang="it-IT" sz="800" dirty="0" err="1"/>
              <a:t>superjoseph</a:t>
            </a:r>
            <a:r>
              <a:rPr lang="it-IT" sz="800" dirty="0"/>
              <a:t>/iStock</a:t>
            </a:r>
          </a:p>
        </p:txBody>
      </p:sp>
    </p:spTree>
    <p:extLst>
      <p:ext uri="{BB962C8B-B14F-4D97-AF65-F5344CB8AC3E}">
        <p14:creationId xmlns:p14="http://schemas.microsoft.com/office/powerpoint/2010/main" val="226700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93857" y="911781"/>
            <a:ext cx="143334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Dagli anni Novanta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424044" y="1252300"/>
            <a:ext cx="272885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non ci sono più state ribellioni politiche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424044" y="1822668"/>
            <a:ext cx="2728856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anche grazie alla grande </a:t>
            </a:r>
          </a:p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crescita economica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4611744" y="1924684"/>
            <a:ext cx="2728856" cy="289441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con un ritmo del 10% all’anno</a:t>
            </a:r>
          </a:p>
        </p:txBody>
      </p:sp>
      <p:cxnSp>
        <p:nvCxnSpPr>
          <p:cNvPr id="10" name="Connettore 2 9"/>
          <p:cNvCxnSpPr>
            <a:stCxn id="7" idx="2"/>
            <a:endCxn id="8" idx="0"/>
          </p:cNvCxnSpPr>
          <p:nvPr/>
        </p:nvCxnSpPr>
        <p:spPr>
          <a:xfrm>
            <a:off x="2788472" y="1541741"/>
            <a:ext cx="0" cy="28092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stCxn id="8" idx="3"/>
            <a:endCxn id="9" idx="1"/>
          </p:cNvCxnSpPr>
          <p:nvPr/>
        </p:nvCxnSpPr>
        <p:spPr>
          <a:xfrm>
            <a:off x="4152900" y="2061031"/>
            <a:ext cx="458844" cy="83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1424044" y="2611200"/>
            <a:ext cx="2728856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crescita ha avuto costi molto alti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7" name="Connettore 2 16"/>
          <p:cNvCxnSpPr>
            <a:stCxn id="8" idx="2"/>
            <a:endCxn id="16" idx="0"/>
          </p:cNvCxnSpPr>
          <p:nvPr/>
        </p:nvCxnSpPr>
        <p:spPr>
          <a:xfrm>
            <a:off x="2788472" y="2299394"/>
            <a:ext cx="0" cy="3118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CasellaDiTesto 19"/>
          <p:cNvSpPr txBox="1"/>
          <p:nvPr/>
        </p:nvSpPr>
        <p:spPr>
          <a:xfrm>
            <a:off x="3435406" y="3039617"/>
            <a:ext cx="3536894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l’industrializzazione ha devastato l’ambiente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1" name="CasellaDiTesto 20"/>
          <p:cNvSpPr txBox="1"/>
          <p:nvPr/>
        </p:nvSpPr>
        <p:spPr>
          <a:xfrm>
            <a:off x="3435405" y="3484117"/>
            <a:ext cx="4232219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contadini e operai lavorano in condizioni di semi schiavitù 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2" name="CasellaDiTesto 21"/>
          <p:cNvSpPr txBox="1"/>
          <p:nvPr/>
        </p:nvSpPr>
        <p:spPr>
          <a:xfrm>
            <a:off x="3435404" y="3928617"/>
            <a:ext cx="3536895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gli squilibri sociali tra ricchi e poveri sono enormi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23" name="Connettore 1 22"/>
          <p:cNvCxnSpPr>
            <a:stCxn id="16" idx="2"/>
          </p:cNvCxnSpPr>
          <p:nvPr/>
        </p:nvCxnSpPr>
        <p:spPr>
          <a:xfrm>
            <a:off x="2788472" y="2900641"/>
            <a:ext cx="0" cy="1166296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2 25"/>
          <p:cNvCxnSpPr>
            <a:endCxn id="22" idx="1"/>
          </p:cNvCxnSpPr>
          <p:nvPr/>
        </p:nvCxnSpPr>
        <p:spPr>
          <a:xfrm>
            <a:off x="2788472" y="4066937"/>
            <a:ext cx="646932" cy="640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>
            <a:endCxn id="21" idx="1"/>
          </p:cNvCxnSpPr>
          <p:nvPr/>
        </p:nvCxnSpPr>
        <p:spPr>
          <a:xfrm>
            <a:off x="2788472" y="3628838"/>
            <a:ext cx="64693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>
            <a:endCxn id="20" idx="1"/>
          </p:cNvCxnSpPr>
          <p:nvPr/>
        </p:nvCxnSpPr>
        <p:spPr>
          <a:xfrm>
            <a:off x="2788472" y="3184338"/>
            <a:ext cx="64693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/>
          <p:cNvSpPr txBox="1"/>
          <p:nvPr/>
        </p:nvSpPr>
        <p:spPr>
          <a:xfrm>
            <a:off x="281159" y="4324132"/>
            <a:ext cx="1433343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1993 al 2003</a:t>
            </a:r>
            <a:endParaRPr lang="it-IT" b="1" dirty="0"/>
          </a:p>
        </p:txBody>
      </p:sp>
      <p:sp>
        <p:nvSpPr>
          <p:cNvPr id="36" name="CasellaDiTesto 35"/>
          <p:cNvSpPr txBox="1"/>
          <p:nvPr/>
        </p:nvSpPr>
        <p:spPr>
          <a:xfrm>
            <a:off x="1411346" y="4668818"/>
            <a:ext cx="2011362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Cina è stata guidata da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JIANG ZEMIN 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3695702" y="4758293"/>
            <a:ext cx="36322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ha mantenuto buoni rapporti con Stati Uniti e Russia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8" name="Connettore 2 37"/>
          <p:cNvCxnSpPr>
            <a:stCxn id="36" idx="3"/>
            <a:endCxn id="37" idx="1"/>
          </p:cNvCxnSpPr>
          <p:nvPr/>
        </p:nvCxnSpPr>
        <p:spPr>
          <a:xfrm>
            <a:off x="3422708" y="4903014"/>
            <a:ext cx="27299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293857" y="5522087"/>
            <a:ext cx="12319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2001</a:t>
            </a:r>
          </a:p>
        </p:txBody>
      </p:sp>
      <p:sp>
        <p:nvSpPr>
          <p:cNvPr id="42" name="CasellaDiTesto 41"/>
          <p:cNvSpPr txBox="1"/>
          <p:nvPr/>
        </p:nvSpPr>
        <p:spPr>
          <a:xfrm>
            <a:off x="1411346" y="5624243"/>
            <a:ext cx="2728856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la Cina è entrata nel </a:t>
            </a:r>
            <a:r>
              <a:rPr lang="it-IT" sz="1100" b="1" dirty="0" err="1">
                <a:solidFill>
                  <a:srgbClr val="FFFFFF"/>
                </a:solidFill>
                <a:latin typeface="Arial"/>
                <a:cs typeface="Arial"/>
              </a:rPr>
              <a:t>Wto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(Organizzazione mondiale del Commercio)</a:t>
            </a:r>
          </a:p>
        </p:txBody>
      </p:sp>
      <p:cxnSp>
        <p:nvCxnSpPr>
          <p:cNvPr id="53" name="Connettore 2 52"/>
          <p:cNvCxnSpPr>
            <a:cxnSpLocks/>
            <a:stCxn id="42" idx="3"/>
          </p:cNvCxnSpPr>
          <p:nvPr/>
        </p:nvCxnSpPr>
        <p:spPr>
          <a:xfrm>
            <a:off x="4140202" y="5956249"/>
            <a:ext cx="35737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asellaDiTesto 61"/>
          <p:cNvSpPr txBox="1"/>
          <p:nvPr/>
        </p:nvSpPr>
        <p:spPr>
          <a:xfrm>
            <a:off x="4497572" y="5717886"/>
            <a:ext cx="326066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prodotti cinesi, molto competitivi, sono entrati in enormi quantità nei mercati occidentali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7A2A51D-CD21-8811-28AC-03ECBE477594}"/>
              </a:ext>
            </a:extLst>
          </p:cNvPr>
          <p:cNvSpPr/>
          <p:nvPr/>
        </p:nvSpPr>
        <p:spPr>
          <a:xfrm>
            <a:off x="5396089" y="404813"/>
            <a:ext cx="2219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comunista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24D73F6-C7E5-0AE7-02AD-E39F042F8B8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F2CF717-9471-E4EF-AB73-71295160E7C8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9" name="Ovale 18">
            <a:extLst>
              <a:ext uri="{FF2B5EF4-FFF2-40B4-BE49-F238E27FC236}">
                <a16:creationId xmlns:a16="http://schemas.microsoft.com/office/drawing/2014/main" id="{96AD56DC-8AC9-5704-02B8-1AC5AEB59AD6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99151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080137" y="1319683"/>
            <a:ext cx="12319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</a:t>
            </a:r>
            <a:r>
              <a:rPr lang="it-IT" b="1" dirty="0"/>
              <a:t>2013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150340" y="1525496"/>
            <a:ext cx="2346097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presidente della Repubblica popolare cinese è XI JINPING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832672" y="2527737"/>
            <a:ext cx="272885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Cina è diventata un concorrente economico in diversi settori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2"/>
            <a:endCxn id="8" idx="0"/>
          </p:cNvCxnSpPr>
          <p:nvPr/>
        </p:nvCxnSpPr>
        <p:spPr>
          <a:xfrm flipH="1">
            <a:off x="2197100" y="1993888"/>
            <a:ext cx="2126289" cy="53384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777018" y="3141045"/>
            <a:ext cx="1624216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manifatturiero</a:t>
            </a:r>
          </a:p>
        </p:txBody>
      </p:sp>
      <p:sp>
        <p:nvSpPr>
          <p:cNvPr id="13" name="CasellaDiTesto 12"/>
          <p:cNvSpPr txBox="1"/>
          <p:nvPr/>
        </p:nvSpPr>
        <p:spPr>
          <a:xfrm>
            <a:off x="2777017" y="3555124"/>
            <a:ext cx="1773072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telecomunicazioni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2777018" y="3989286"/>
            <a:ext cx="1454094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informatico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2777016" y="4436445"/>
            <a:ext cx="1858128" cy="289441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aerospaziale</a:t>
            </a:r>
          </a:p>
        </p:txBody>
      </p:sp>
      <p:cxnSp>
        <p:nvCxnSpPr>
          <p:cNvPr id="18" name="Connettore 1 17"/>
          <p:cNvCxnSpPr>
            <a:cxnSpLocks/>
            <a:stCxn id="8" idx="2"/>
          </p:cNvCxnSpPr>
          <p:nvPr/>
        </p:nvCxnSpPr>
        <p:spPr>
          <a:xfrm>
            <a:off x="2197100" y="3004463"/>
            <a:ext cx="0" cy="1576703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ttore 2 26"/>
          <p:cNvCxnSpPr>
            <a:cxnSpLocks/>
            <a:endCxn id="15" idx="1"/>
          </p:cNvCxnSpPr>
          <p:nvPr/>
        </p:nvCxnSpPr>
        <p:spPr>
          <a:xfrm>
            <a:off x="2196221" y="4581166"/>
            <a:ext cx="58079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cxnSpLocks/>
            <a:endCxn id="14" idx="1"/>
          </p:cNvCxnSpPr>
          <p:nvPr/>
        </p:nvCxnSpPr>
        <p:spPr>
          <a:xfrm>
            <a:off x="2197100" y="4134007"/>
            <a:ext cx="57991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>
            <a:cxnSpLocks/>
            <a:endCxn id="13" idx="1"/>
          </p:cNvCxnSpPr>
          <p:nvPr/>
        </p:nvCxnSpPr>
        <p:spPr>
          <a:xfrm>
            <a:off x="2196221" y="3699845"/>
            <a:ext cx="580796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2 35"/>
          <p:cNvCxnSpPr>
            <a:cxnSpLocks/>
            <a:endCxn id="12" idx="1"/>
          </p:cNvCxnSpPr>
          <p:nvPr/>
        </p:nvCxnSpPr>
        <p:spPr>
          <a:xfrm>
            <a:off x="2196221" y="3285766"/>
            <a:ext cx="5807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5257867" y="3367839"/>
            <a:ext cx="2177725" cy="851297"/>
          </a:xfrm>
          <a:prstGeom prst="roundRect">
            <a:avLst/>
          </a:prstGeom>
          <a:solidFill>
            <a:srgbClr val="31859C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investimenti per la costruzione di infrastrutture che arrivano fino all’Africa orientale e all’Europa</a:t>
            </a:r>
          </a:p>
        </p:txBody>
      </p:sp>
      <p:cxnSp>
        <p:nvCxnSpPr>
          <p:cNvPr id="42" name="Connettore 2 41"/>
          <p:cNvCxnSpPr>
            <a:cxnSpLocks/>
            <a:stCxn id="31" idx="2"/>
            <a:endCxn id="41" idx="0"/>
          </p:cNvCxnSpPr>
          <p:nvPr/>
        </p:nvCxnSpPr>
        <p:spPr>
          <a:xfrm>
            <a:off x="6346684" y="3043202"/>
            <a:ext cx="46" cy="32463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CasellaDiTesto 44"/>
          <p:cNvSpPr txBox="1"/>
          <p:nvPr/>
        </p:nvSpPr>
        <p:spPr>
          <a:xfrm>
            <a:off x="7824124" y="3429774"/>
            <a:ext cx="1096592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per facilitare il trasporto di merci cinesi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6" name="Connettore 2 45"/>
          <p:cNvCxnSpPr>
            <a:cxnSpLocks/>
          </p:cNvCxnSpPr>
          <p:nvPr/>
        </p:nvCxnSpPr>
        <p:spPr>
          <a:xfrm>
            <a:off x="7435594" y="3755141"/>
            <a:ext cx="38853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ttangolo 9">
            <a:extLst>
              <a:ext uri="{FF2B5EF4-FFF2-40B4-BE49-F238E27FC236}">
                <a16:creationId xmlns:a16="http://schemas.microsoft.com/office/drawing/2014/main" id="{DEFBAB68-F16B-653A-4806-6903BAF45931}"/>
              </a:ext>
            </a:extLst>
          </p:cNvPr>
          <p:cNvSpPr/>
          <p:nvPr/>
        </p:nvSpPr>
        <p:spPr>
          <a:xfrm>
            <a:off x="5396089" y="404813"/>
            <a:ext cx="2219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comunista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327AD65-6B58-1111-571F-2DD3AFB7B511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5AAF6EBA-7223-033F-C8AE-1A563F91D3E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B7C68A2A-E77C-D618-DB8A-590BC4BEC48F}"/>
              </a:ext>
            </a:extLst>
          </p:cNvPr>
          <p:cNvSpPr txBox="1"/>
          <p:nvPr/>
        </p:nvSpPr>
        <p:spPr>
          <a:xfrm>
            <a:off x="4982256" y="2566476"/>
            <a:ext cx="272885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Cina ha avviato la cosiddetta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“NUOVA VIA DELLA SETA”</a:t>
            </a:r>
          </a:p>
        </p:txBody>
      </p:sp>
      <p:cxnSp>
        <p:nvCxnSpPr>
          <p:cNvPr id="48" name="Connettore 2 8">
            <a:extLst>
              <a:ext uri="{FF2B5EF4-FFF2-40B4-BE49-F238E27FC236}">
                <a16:creationId xmlns:a16="http://schemas.microsoft.com/office/drawing/2014/main" id="{3711F9F5-8DD2-9243-35DF-C4642AEA1BD2}"/>
              </a:ext>
            </a:extLst>
          </p:cNvPr>
          <p:cNvCxnSpPr>
            <a:cxnSpLocks/>
            <a:stCxn id="7" idx="2"/>
            <a:endCxn id="31" idx="0"/>
          </p:cNvCxnSpPr>
          <p:nvPr/>
        </p:nvCxnSpPr>
        <p:spPr>
          <a:xfrm>
            <a:off x="4323389" y="1993888"/>
            <a:ext cx="2023295" cy="5725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e 50">
            <a:extLst>
              <a:ext uri="{FF2B5EF4-FFF2-40B4-BE49-F238E27FC236}">
                <a16:creationId xmlns:a16="http://schemas.microsoft.com/office/drawing/2014/main" id="{BE6571D3-87C1-A515-AE52-DDA6C9CF374F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383982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La Corea del Nord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93857" y="1442533"/>
            <a:ext cx="12319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1953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300560" y="1638331"/>
            <a:ext cx="153154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alla fine della Guerra di Corea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300560" y="2411651"/>
            <a:ext cx="153154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territorio fu diviso in due parti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0" name="Connettore 2 9"/>
          <p:cNvCxnSpPr>
            <a:stCxn id="8" idx="2"/>
            <a:endCxn id="9" idx="0"/>
          </p:cNvCxnSpPr>
          <p:nvPr/>
        </p:nvCxnSpPr>
        <p:spPr>
          <a:xfrm>
            <a:off x="2066330" y="2115057"/>
            <a:ext cx="0" cy="2965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>
            <a:cxnSpLocks/>
            <a:stCxn id="9" idx="3"/>
            <a:endCxn id="15" idx="1"/>
          </p:cNvCxnSpPr>
          <p:nvPr/>
        </p:nvCxnSpPr>
        <p:spPr>
          <a:xfrm flipV="1">
            <a:off x="2832100" y="2358278"/>
            <a:ext cx="573485" cy="29173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3405585" y="2119915"/>
            <a:ext cx="199049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Corea del Sud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entrò nell’orbita statunitense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3405585" y="2775555"/>
            <a:ext cx="199050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Corea del Nord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divenne un regime comunista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9" name="Connettore 2 18"/>
          <p:cNvCxnSpPr>
            <a:cxnSpLocks/>
            <a:stCxn id="9" idx="3"/>
            <a:endCxn id="18" idx="1"/>
          </p:cNvCxnSpPr>
          <p:nvPr/>
        </p:nvCxnSpPr>
        <p:spPr>
          <a:xfrm>
            <a:off x="2832100" y="2650014"/>
            <a:ext cx="573485" cy="36390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CasellaDiTesto 21"/>
          <p:cNvSpPr txBox="1"/>
          <p:nvPr/>
        </p:nvSpPr>
        <p:spPr>
          <a:xfrm>
            <a:off x="4309800" y="3449142"/>
            <a:ext cx="1645842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guidato dal dittatore KIM IL-SUNG </a:t>
            </a:r>
          </a:p>
        </p:txBody>
      </p:sp>
      <p:cxnSp>
        <p:nvCxnSpPr>
          <p:cNvPr id="23" name="Connettore 2 22"/>
          <p:cNvCxnSpPr>
            <a:cxnSpLocks/>
          </p:cNvCxnSpPr>
          <p:nvPr/>
        </p:nvCxnSpPr>
        <p:spPr>
          <a:xfrm>
            <a:off x="3679563" y="3705486"/>
            <a:ext cx="6302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sellaDiTesto 25"/>
          <p:cNvSpPr txBox="1"/>
          <p:nvPr/>
        </p:nvSpPr>
        <p:spPr>
          <a:xfrm>
            <a:off x="6525520" y="3352214"/>
            <a:ext cx="2338420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isolò il Paese e affamò la popolazione,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pensando solo agli armamenti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CasellaDiTesto 29"/>
          <p:cNvSpPr txBox="1"/>
          <p:nvPr/>
        </p:nvSpPr>
        <p:spPr>
          <a:xfrm>
            <a:off x="3802834" y="4161134"/>
            <a:ext cx="1231900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1994</a:t>
            </a:r>
          </a:p>
        </p:txBody>
      </p:sp>
      <p:sp>
        <p:nvSpPr>
          <p:cNvPr id="31" name="CasellaDiTesto 30"/>
          <p:cNvSpPr txBox="1"/>
          <p:nvPr/>
        </p:nvSpPr>
        <p:spPr>
          <a:xfrm>
            <a:off x="4309800" y="4476421"/>
            <a:ext cx="210502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 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Kim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il-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Sung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è succeduto il figlio KIM JONG-IL</a:t>
            </a:r>
          </a:p>
        </p:txBody>
      </p:sp>
      <p:sp>
        <p:nvSpPr>
          <p:cNvPr id="32" name="CasellaDiTesto 31"/>
          <p:cNvSpPr txBox="1"/>
          <p:nvPr/>
        </p:nvSpPr>
        <p:spPr>
          <a:xfrm>
            <a:off x="6862500" y="5458458"/>
            <a:ext cx="200144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prosegue sulla linea dei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suoi predecessori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3" name="Connettore 2 32"/>
          <p:cNvCxnSpPr>
            <a:stCxn id="31" idx="3"/>
          </p:cNvCxnSpPr>
          <p:nvPr/>
        </p:nvCxnSpPr>
        <p:spPr>
          <a:xfrm>
            <a:off x="6414825" y="4710617"/>
            <a:ext cx="4476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/>
          <p:cNvSpPr txBox="1"/>
          <p:nvPr/>
        </p:nvSpPr>
        <p:spPr>
          <a:xfrm>
            <a:off x="3862124" y="5159903"/>
            <a:ext cx="112760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</a:t>
            </a:r>
            <a:r>
              <a:rPr lang="it-IT" b="1" dirty="0"/>
              <a:t>2011</a:t>
            </a:r>
          </a:p>
        </p:txBody>
      </p:sp>
      <p:sp>
        <p:nvSpPr>
          <p:cNvPr id="37" name="CasellaDiTesto 36"/>
          <p:cNvSpPr txBox="1"/>
          <p:nvPr/>
        </p:nvSpPr>
        <p:spPr>
          <a:xfrm>
            <a:off x="4309800" y="5466792"/>
            <a:ext cx="2105025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 Kim Jong-il è succeduto il figlio KIM JONG-UN</a:t>
            </a:r>
          </a:p>
        </p:txBody>
      </p:sp>
      <p:sp>
        <p:nvSpPr>
          <p:cNvPr id="40" name="CasellaDiTesto 39"/>
          <p:cNvSpPr txBox="1"/>
          <p:nvPr/>
        </p:nvSpPr>
        <p:spPr>
          <a:xfrm>
            <a:off x="6862500" y="4476421"/>
            <a:ext cx="200144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continuò la politica repressiva del padre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/>
          <p:nvPr/>
        </p:nvCxnSpPr>
        <p:spPr>
          <a:xfrm>
            <a:off x="6414825" y="5700988"/>
            <a:ext cx="44767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/>
          <p:cNvSpPr txBox="1"/>
          <p:nvPr/>
        </p:nvSpPr>
        <p:spPr>
          <a:xfrm>
            <a:off x="3679563" y="6208443"/>
            <a:ext cx="33655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ha annunciato di possedere, oltre alla bomba atomica, armi all’idrogeno e missili a lunga gittata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3" name="Connettore 2 42"/>
          <p:cNvCxnSpPr>
            <a:stCxn id="37" idx="2"/>
            <a:endCxn id="42" idx="0"/>
          </p:cNvCxnSpPr>
          <p:nvPr/>
        </p:nvCxnSpPr>
        <p:spPr>
          <a:xfrm>
            <a:off x="5362313" y="5935184"/>
            <a:ext cx="0" cy="27325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Ovale 45"/>
          <p:cNvSpPr>
            <a:spLocks noChangeAspect="1"/>
          </p:cNvSpPr>
          <p:nvPr/>
        </p:nvSpPr>
        <p:spPr>
          <a:xfrm>
            <a:off x="8445500" y="6149975"/>
            <a:ext cx="555625" cy="5556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BBBC929-952B-6893-EF42-55DABAC837ED}"/>
              </a:ext>
            </a:extLst>
          </p:cNvPr>
          <p:cNvSpPr/>
          <p:nvPr/>
        </p:nvSpPr>
        <p:spPr>
          <a:xfrm>
            <a:off x="5396089" y="404813"/>
            <a:ext cx="22193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comunista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EE8B5BC7-EE12-76B0-9D22-6F643B0A7C7F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13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28A035E-9969-01D7-736E-40763DD3FB5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44" name="Connettore 1 17">
            <a:extLst>
              <a:ext uri="{FF2B5EF4-FFF2-40B4-BE49-F238E27FC236}">
                <a16:creationId xmlns:a16="http://schemas.microsoft.com/office/drawing/2014/main" id="{9F2D175B-5EF4-4974-3E6D-C36D9EF1A94D}"/>
              </a:ext>
            </a:extLst>
          </p:cNvPr>
          <p:cNvCxnSpPr>
            <a:cxnSpLocks/>
          </p:cNvCxnSpPr>
          <p:nvPr/>
        </p:nvCxnSpPr>
        <p:spPr>
          <a:xfrm>
            <a:off x="3679563" y="3241648"/>
            <a:ext cx="0" cy="2448707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ttore 2 22">
            <a:extLst>
              <a:ext uri="{FF2B5EF4-FFF2-40B4-BE49-F238E27FC236}">
                <a16:creationId xmlns:a16="http://schemas.microsoft.com/office/drawing/2014/main" id="{A6CB8B95-31B2-4309-B2B6-B06E80D3B16E}"/>
              </a:ext>
            </a:extLst>
          </p:cNvPr>
          <p:cNvCxnSpPr>
            <a:cxnSpLocks/>
          </p:cNvCxnSpPr>
          <p:nvPr/>
        </p:nvCxnSpPr>
        <p:spPr>
          <a:xfrm>
            <a:off x="3679563" y="4730154"/>
            <a:ext cx="6302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22">
            <a:extLst>
              <a:ext uri="{FF2B5EF4-FFF2-40B4-BE49-F238E27FC236}">
                <a16:creationId xmlns:a16="http://schemas.microsoft.com/office/drawing/2014/main" id="{40A2B717-11AC-396F-FE28-A410C9BA76C7}"/>
              </a:ext>
            </a:extLst>
          </p:cNvPr>
          <p:cNvCxnSpPr>
            <a:cxnSpLocks/>
          </p:cNvCxnSpPr>
          <p:nvPr/>
        </p:nvCxnSpPr>
        <p:spPr>
          <a:xfrm>
            <a:off x="3679563" y="5681934"/>
            <a:ext cx="63023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ttore 2 32">
            <a:extLst>
              <a:ext uri="{FF2B5EF4-FFF2-40B4-BE49-F238E27FC236}">
                <a16:creationId xmlns:a16="http://schemas.microsoft.com/office/drawing/2014/main" id="{2DAAB816-118F-1D26-68B3-B14DD376AA7F}"/>
              </a:ext>
            </a:extLst>
          </p:cNvPr>
          <p:cNvCxnSpPr>
            <a:cxnSpLocks/>
            <a:stCxn id="22" idx="3"/>
            <a:endCxn id="26" idx="1"/>
          </p:cNvCxnSpPr>
          <p:nvPr/>
        </p:nvCxnSpPr>
        <p:spPr>
          <a:xfrm>
            <a:off x="5955642" y="3683338"/>
            <a:ext cx="569878" cy="88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31692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439</TotalTime>
  <Words>913</Words>
  <Application>Microsoft Office PowerPoint</Application>
  <PresentationFormat>Presentazione su schermo (4:3)</PresentationFormat>
  <Paragraphs>192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81</cp:revision>
  <dcterms:created xsi:type="dcterms:W3CDTF">2020-04-09T09:42:31Z</dcterms:created>
  <dcterms:modified xsi:type="dcterms:W3CDTF">2026-05-19T16:33:42Z</dcterms:modified>
</cp:coreProperties>
</file>