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4" r:id="rId8"/>
    <p:sldId id="265" r:id="rId9"/>
    <p:sldId id="266" r:id="rId10"/>
    <p:sldId id="267" r:id="rId11"/>
    <p:sldId id="269" r:id="rId12"/>
    <p:sldId id="270" r:id="rId13"/>
    <p:sldId id="272" r:id="rId14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4B13C3-A26E-462A-AD94-65626CBA625A}" v="16" dt="2026-05-19T16:07:59.5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386"/>
    <p:restoredTop sz="94651"/>
  </p:normalViewPr>
  <p:slideViewPr>
    <p:cSldViewPr snapToGrid="0" snapToObjects="1">
      <p:cViewPr varScale="1">
        <p:scale>
          <a:sx n="106" d="100"/>
          <a:sy n="106" d="100"/>
        </p:scale>
        <p:origin x="212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vana Gallone" userId="7a5114527312c558" providerId="LiveId" clId="{D634AA42-852E-4215-B5D9-52DE406B3105}"/>
    <pc:docChg chg="custSel modSld">
      <pc:chgData name="Silvana Gallone" userId="7a5114527312c558" providerId="LiveId" clId="{D634AA42-852E-4215-B5D9-52DE406B3105}" dt="2026-05-19T16:08:19.577" v="157" actId="1076"/>
      <pc:docMkLst>
        <pc:docMk/>
      </pc:docMkLst>
      <pc:sldChg chg="addSp modSp mod">
        <pc:chgData name="Silvana Gallone" userId="7a5114527312c558" providerId="LiveId" clId="{D634AA42-852E-4215-B5D9-52DE406B3105}" dt="2026-05-19T15:45:40.803" v="26" actId="1076"/>
        <pc:sldMkLst>
          <pc:docMk/>
          <pc:sldMk cId="326780959" sldId="256"/>
        </pc:sldMkLst>
        <pc:spChg chg="add mod">
          <ac:chgData name="Silvana Gallone" userId="7a5114527312c558" providerId="LiveId" clId="{D634AA42-852E-4215-B5D9-52DE406B3105}" dt="2026-05-19T15:45:40.803" v="26" actId="1076"/>
          <ac:spMkLst>
            <pc:docMk/>
            <pc:sldMk cId="326780959" sldId="256"/>
            <ac:spMk id="7" creationId="{4730639A-6E8F-A4B7-86EA-5F048380BF93}"/>
          </ac:spMkLst>
        </pc:spChg>
        <pc:picChg chg="mod modCrop">
          <ac:chgData name="Silvana Gallone" userId="7a5114527312c558" providerId="LiveId" clId="{D634AA42-852E-4215-B5D9-52DE406B3105}" dt="2026-05-19T15:44:59.018" v="6" actId="1076"/>
          <ac:picMkLst>
            <pc:docMk/>
            <pc:sldMk cId="326780959" sldId="256"/>
            <ac:picMk id="8" creationId="{17CA936A-B3A3-9350-536F-756FA01CD6EE}"/>
          </ac:picMkLst>
        </pc:picChg>
      </pc:sldChg>
      <pc:sldChg chg="addSp modSp mod">
        <pc:chgData name="Silvana Gallone" userId="7a5114527312c558" providerId="LiveId" clId="{D634AA42-852E-4215-B5D9-52DE406B3105}" dt="2026-05-19T15:46:54.464" v="52" actId="1076"/>
        <pc:sldMkLst>
          <pc:docMk/>
          <pc:sldMk cId="1539858034" sldId="259"/>
        </pc:sldMkLst>
        <pc:spChg chg="add mod">
          <ac:chgData name="Silvana Gallone" userId="7a5114527312c558" providerId="LiveId" clId="{D634AA42-852E-4215-B5D9-52DE406B3105}" dt="2026-05-19T15:46:54.464" v="52" actId="1076"/>
          <ac:spMkLst>
            <pc:docMk/>
            <pc:sldMk cId="1539858034" sldId="259"/>
            <ac:spMk id="3" creationId="{54C6CF60-CFB9-EAD8-DA3B-5302E5D42078}"/>
          </ac:spMkLst>
        </pc:spChg>
      </pc:sldChg>
      <pc:sldChg chg="addSp modSp mod">
        <pc:chgData name="Silvana Gallone" userId="7a5114527312c558" providerId="LiveId" clId="{D634AA42-852E-4215-B5D9-52DE406B3105}" dt="2026-05-19T15:48:03.834" v="77" actId="1076"/>
        <pc:sldMkLst>
          <pc:docMk/>
          <pc:sldMk cId="1211091488" sldId="261"/>
        </pc:sldMkLst>
        <pc:spChg chg="add mod">
          <ac:chgData name="Silvana Gallone" userId="7a5114527312c558" providerId="LiveId" clId="{D634AA42-852E-4215-B5D9-52DE406B3105}" dt="2026-05-19T15:48:03.834" v="77" actId="1076"/>
          <ac:spMkLst>
            <pc:docMk/>
            <pc:sldMk cId="1211091488" sldId="261"/>
            <ac:spMk id="3" creationId="{AE0ED774-5C66-7F96-0558-AD6A46DC0B2C}"/>
          </ac:spMkLst>
        </pc:spChg>
        <pc:picChg chg="mod">
          <ac:chgData name="Silvana Gallone" userId="7a5114527312c558" providerId="LiveId" clId="{D634AA42-852E-4215-B5D9-52DE406B3105}" dt="2026-05-19T15:48:00.175" v="76" actId="1076"/>
          <ac:picMkLst>
            <pc:docMk/>
            <pc:sldMk cId="1211091488" sldId="261"/>
            <ac:picMk id="24" creationId="{C8E99C7E-AA8E-2ECE-2DE6-DAD0A147A2B9}"/>
          </ac:picMkLst>
        </pc:picChg>
      </pc:sldChg>
      <pc:sldChg chg="addSp modSp mod">
        <pc:chgData name="Silvana Gallone" userId="7a5114527312c558" providerId="LiveId" clId="{D634AA42-852E-4215-B5D9-52DE406B3105}" dt="2026-05-19T15:54:03.452" v="94" actId="1076"/>
        <pc:sldMkLst>
          <pc:docMk/>
          <pc:sldMk cId="1770731407" sldId="262"/>
        </pc:sldMkLst>
        <pc:spChg chg="add mod">
          <ac:chgData name="Silvana Gallone" userId="7a5114527312c558" providerId="LiveId" clId="{D634AA42-852E-4215-B5D9-52DE406B3105}" dt="2026-05-19T15:54:03.452" v="94" actId="1076"/>
          <ac:spMkLst>
            <pc:docMk/>
            <pc:sldMk cId="1770731407" sldId="262"/>
            <ac:spMk id="3" creationId="{C7740F15-8441-2746-F349-D1CBE0DC4B4A}"/>
          </ac:spMkLst>
        </pc:spChg>
        <pc:spChg chg="mod">
          <ac:chgData name="Silvana Gallone" userId="7a5114527312c558" providerId="LiveId" clId="{D634AA42-852E-4215-B5D9-52DE406B3105}" dt="2026-05-19T15:53:30.999" v="87" actId="1076"/>
          <ac:spMkLst>
            <pc:docMk/>
            <pc:sldMk cId="1770731407" sldId="262"/>
            <ac:spMk id="30" creationId="{7CDB83C1-BF7F-724F-2F8B-D68340B8CAB3}"/>
          </ac:spMkLst>
        </pc:spChg>
        <pc:picChg chg="mod">
          <ac:chgData name="Silvana Gallone" userId="7a5114527312c558" providerId="LiveId" clId="{D634AA42-852E-4215-B5D9-52DE406B3105}" dt="2026-05-19T15:53:36.399" v="88" actId="14100"/>
          <ac:picMkLst>
            <pc:docMk/>
            <pc:sldMk cId="1770731407" sldId="262"/>
            <ac:picMk id="44" creationId="{6371CEE4-B38C-C5CD-C154-D94ED1902E31}"/>
          </ac:picMkLst>
        </pc:picChg>
        <pc:cxnChg chg="mod">
          <ac:chgData name="Silvana Gallone" userId="7a5114527312c558" providerId="LiveId" clId="{D634AA42-852E-4215-B5D9-52DE406B3105}" dt="2026-05-19T15:53:13.893" v="85" actId="1076"/>
          <ac:cxnSpMkLst>
            <pc:docMk/>
            <pc:sldMk cId="1770731407" sldId="262"/>
            <ac:cxnSpMk id="31" creationId="{4F044ED0-6794-9E05-2782-43ACEE702C7F}"/>
          </ac:cxnSpMkLst>
        </pc:cxnChg>
      </pc:sldChg>
      <pc:sldChg chg="addSp modSp mod">
        <pc:chgData name="Silvana Gallone" userId="7a5114527312c558" providerId="LiveId" clId="{D634AA42-852E-4215-B5D9-52DE406B3105}" dt="2026-05-19T15:52:15.990" v="81" actId="1076"/>
        <pc:sldMkLst>
          <pc:docMk/>
          <pc:sldMk cId="2089023507" sldId="267"/>
        </pc:sldMkLst>
        <pc:spChg chg="add mod">
          <ac:chgData name="Silvana Gallone" userId="7a5114527312c558" providerId="LiveId" clId="{D634AA42-852E-4215-B5D9-52DE406B3105}" dt="2026-05-19T15:52:15.990" v="81" actId="1076"/>
          <ac:spMkLst>
            <pc:docMk/>
            <pc:sldMk cId="2089023507" sldId="267"/>
            <ac:spMk id="3" creationId="{76C7A2B1-2003-9A85-C988-079B6F1D9572}"/>
          </ac:spMkLst>
        </pc:spChg>
      </pc:sldChg>
      <pc:sldChg chg="addSp modSp mod">
        <pc:chgData name="Silvana Gallone" userId="7a5114527312c558" providerId="LiveId" clId="{D634AA42-852E-4215-B5D9-52DE406B3105}" dt="2026-05-19T15:56:17.890" v="103" actId="1076"/>
        <pc:sldMkLst>
          <pc:docMk/>
          <pc:sldMk cId="3955142912" sldId="269"/>
        </pc:sldMkLst>
        <pc:spChg chg="add mod">
          <ac:chgData name="Silvana Gallone" userId="7a5114527312c558" providerId="LiveId" clId="{D634AA42-852E-4215-B5D9-52DE406B3105}" dt="2026-05-19T15:56:17.890" v="103" actId="1076"/>
          <ac:spMkLst>
            <pc:docMk/>
            <pc:sldMk cId="3955142912" sldId="269"/>
            <ac:spMk id="3" creationId="{04ABAD28-1512-1C40-C511-B17D09999D0D}"/>
          </ac:spMkLst>
        </pc:spChg>
        <pc:picChg chg="mod">
          <ac:chgData name="Silvana Gallone" userId="7a5114527312c558" providerId="LiveId" clId="{D634AA42-852E-4215-B5D9-52DE406B3105}" dt="2026-05-19T15:56:12.607" v="102" actId="1076"/>
          <ac:picMkLst>
            <pc:docMk/>
            <pc:sldMk cId="3955142912" sldId="269"/>
            <ac:picMk id="25" creationId="{C9DD280C-B91C-FEE8-39FD-DB25A596DCCD}"/>
          </ac:picMkLst>
        </pc:picChg>
      </pc:sldChg>
      <pc:sldChg chg="addSp modSp mod">
        <pc:chgData name="Silvana Gallone" userId="7a5114527312c558" providerId="LiveId" clId="{D634AA42-852E-4215-B5D9-52DE406B3105}" dt="2026-05-19T16:08:19.577" v="157" actId="1076"/>
        <pc:sldMkLst>
          <pc:docMk/>
          <pc:sldMk cId="3606367508" sldId="272"/>
        </pc:sldMkLst>
        <pc:spChg chg="add mod">
          <ac:chgData name="Silvana Gallone" userId="7a5114527312c558" providerId="LiveId" clId="{D634AA42-852E-4215-B5D9-52DE406B3105}" dt="2026-05-19T16:08:19.577" v="157" actId="1076"/>
          <ac:spMkLst>
            <pc:docMk/>
            <pc:sldMk cId="3606367508" sldId="272"/>
            <ac:spMk id="3" creationId="{B7B82B48-3A83-5E60-5AE2-C881BF3AD3A0}"/>
          </ac:spMkLst>
        </pc:spChg>
        <pc:picChg chg="mod">
          <ac:chgData name="Silvana Gallone" userId="7a5114527312c558" providerId="LiveId" clId="{D634AA42-852E-4215-B5D9-52DE406B3105}" dt="2026-05-19T16:07:39.753" v="107" actId="1076"/>
          <ac:picMkLst>
            <pc:docMk/>
            <pc:sldMk cId="3606367508" sldId="272"/>
            <ac:picMk id="17" creationId="{62BDD05E-8A39-0B33-DE97-803B9B7A9FC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8A334-210B-7640-89D2-C7C79444AB5A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88C67-2DC2-6C4F-BFCE-B35646F0A5D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8760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8A334-210B-7640-89D2-C7C79444AB5A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88C67-2DC2-6C4F-BFCE-B35646F0A5D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06946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8A334-210B-7640-89D2-C7C79444AB5A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88C67-2DC2-6C4F-BFCE-B35646F0A5D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02066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8A334-210B-7640-89D2-C7C79444AB5A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88C67-2DC2-6C4F-BFCE-B35646F0A5D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73101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8A334-210B-7640-89D2-C7C79444AB5A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88C67-2DC2-6C4F-BFCE-B35646F0A5D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46594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8A334-210B-7640-89D2-C7C79444AB5A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88C67-2DC2-6C4F-BFCE-B35646F0A5D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1223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8A334-210B-7640-89D2-C7C79444AB5A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88C67-2DC2-6C4F-BFCE-B35646F0A5D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70485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8A334-210B-7640-89D2-C7C79444AB5A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88C67-2DC2-6C4F-BFCE-B35646F0A5D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6406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8A334-210B-7640-89D2-C7C79444AB5A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88C67-2DC2-6C4F-BFCE-B35646F0A5D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67768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8A334-210B-7640-89D2-C7C79444AB5A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88C67-2DC2-6C4F-BFCE-B35646F0A5D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11867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8A334-210B-7640-89D2-C7C79444AB5A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88C67-2DC2-6C4F-BFCE-B35646F0A5D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88342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18A334-210B-7640-89D2-C7C79444AB5A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088C67-2DC2-6C4F-BFCE-B35646F0A5D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0189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5" name="Rettangolo 4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sp>
        <p:nvSpPr>
          <p:cNvPr id="9" name="Ovale 8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2" name="Freccia a pentagono 1">
            <a:extLst>
              <a:ext uri="{FF2B5EF4-FFF2-40B4-BE49-F238E27FC236}">
                <a16:creationId xmlns:a16="http://schemas.microsoft.com/office/drawing/2014/main" id="{244FCE70-38A0-189A-A824-AAEDA5148521}"/>
              </a:ext>
            </a:extLst>
          </p:cNvPr>
          <p:cNvSpPr/>
          <p:nvPr/>
        </p:nvSpPr>
        <p:spPr>
          <a:xfrm>
            <a:off x="0" y="1044406"/>
            <a:ext cx="1931376" cy="2068071"/>
          </a:xfrm>
          <a:prstGeom prst="homePlate">
            <a:avLst>
              <a:gd name="adj" fmla="val 20763"/>
            </a:avLst>
          </a:prstGeom>
          <a:solidFill>
            <a:srgbClr val="0070C0"/>
          </a:solidFill>
          <a:ln w="25400" cap="sq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ED024859-7DCC-4B35-7BA7-ED8EFC407952}"/>
              </a:ext>
            </a:extLst>
          </p:cNvPr>
          <p:cNvSpPr txBox="1"/>
          <p:nvPr/>
        </p:nvSpPr>
        <p:spPr>
          <a:xfrm>
            <a:off x="-500796" y="1225967"/>
            <a:ext cx="254977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</a:t>
            </a:r>
            <a:r>
              <a:rPr lang="it-IT" b="1" dirty="0" err="1">
                <a:solidFill>
                  <a:schemeClr val="bg1"/>
                </a:solidFill>
                <a:latin typeface="Calibri"/>
              </a:rPr>
              <a:t>PITOLO</a:t>
            </a:r>
            <a:endParaRPr lang="it-IT" b="1" dirty="0">
              <a:solidFill>
                <a:schemeClr val="bg1"/>
              </a:solidFill>
              <a:latin typeface="Calibri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9600" b="1" dirty="0">
                <a:solidFill>
                  <a:schemeClr val="bg1"/>
                </a:solidFill>
                <a:latin typeface="Calibri"/>
              </a:rPr>
              <a:t> 12</a:t>
            </a:r>
            <a:endParaRPr kumimoji="0" lang="it-IT" sz="9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EB920629-16CF-5337-D89A-27385B28B6E9}"/>
              </a:ext>
            </a:extLst>
          </p:cNvPr>
          <p:cNvSpPr txBox="1"/>
          <p:nvPr/>
        </p:nvSpPr>
        <p:spPr>
          <a:xfrm>
            <a:off x="2272981" y="1665927"/>
            <a:ext cx="5862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b="1" dirty="0">
                <a:solidFill>
                  <a:schemeClr val="accent6"/>
                </a:solidFill>
              </a:rPr>
              <a:t>Stati Uniti e</a:t>
            </a:r>
          </a:p>
          <a:p>
            <a:r>
              <a:rPr lang="it-IT" sz="4400" b="1" dirty="0">
                <a:solidFill>
                  <a:schemeClr val="accent6"/>
                </a:solidFill>
              </a:rPr>
              <a:t>America latina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17CA936A-B3A3-9350-536F-756FA01CD6E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615" b="40536"/>
          <a:stretch>
            <a:fillRect/>
          </a:stretch>
        </p:blipFill>
        <p:spPr>
          <a:xfrm>
            <a:off x="2057385" y="3112477"/>
            <a:ext cx="5029230" cy="3342644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4730639A-6E8F-A4B7-86EA-5F048380BF93}"/>
              </a:ext>
            </a:extLst>
          </p:cNvPr>
          <p:cNvSpPr txBox="1"/>
          <p:nvPr/>
        </p:nvSpPr>
        <p:spPr>
          <a:xfrm>
            <a:off x="5957786" y="6399440"/>
            <a:ext cx="36847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© Pics6232/Shutterstock</a:t>
            </a:r>
          </a:p>
        </p:txBody>
      </p:sp>
    </p:spTree>
    <p:extLst>
      <p:ext uri="{BB962C8B-B14F-4D97-AF65-F5344CB8AC3E}">
        <p14:creationId xmlns:p14="http://schemas.microsoft.com/office/powerpoint/2010/main" val="3267809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5" name="Rettangolo 4"/>
          <p:cNvSpPr/>
          <p:nvPr/>
        </p:nvSpPr>
        <p:spPr>
          <a:xfrm>
            <a:off x="4750420" y="404813"/>
            <a:ext cx="28809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Stati Uniti e America latina 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1003300" y="1015048"/>
            <a:ext cx="7099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1.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Gli Stati Uniti, 1945-75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2943360" y="2750088"/>
            <a:ext cx="3700719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crearono un sistema di alleanze mediante il Piano Marshall, il Patto Atlantico, l’intervento in Corea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2943360" y="3345122"/>
            <a:ext cx="3700719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potenziarono le armi convenzionali e quelle nucleari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2943360" y="3790910"/>
            <a:ext cx="3700719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cercarono di limitare l’espansione dell’ideologia comunista entro le proprie frontiere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6" name="Ovale 35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cxnSp>
        <p:nvCxnSpPr>
          <p:cNvPr id="55" name="Connettore 1 54"/>
          <p:cNvCxnSpPr>
            <a:cxnSpLocks/>
          </p:cNvCxnSpPr>
          <p:nvPr/>
        </p:nvCxnSpPr>
        <p:spPr>
          <a:xfrm flipH="1">
            <a:off x="2229836" y="2569780"/>
            <a:ext cx="19268" cy="2565939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ttore 2 60"/>
          <p:cNvCxnSpPr>
            <a:cxnSpLocks/>
          </p:cNvCxnSpPr>
          <p:nvPr/>
        </p:nvCxnSpPr>
        <p:spPr>
          <a:xfrm>
            <a:off x="2249104" y="2988451"/>
            <a:ext cx="69425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0584B10E-D14D-8E91-8504-C24BB9F891CD}"/>
              </a:ext>
            </a:extLst>
          </p:cNvPr>
          <p:cNvSpPr txBox="1"/>
          <p:nvPr/>
        </p:nvSpPr>
        <p:spPr>
          <a:xfrm>
            <a:off x="111240" y="1687345"/>
            <a:ext cx="1166643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Dopo il 1945</a:t>
            </a:r>
            <a:endParaRPr lang="it-IT" b="1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1136650" y="1910517"/>
            <a:ext cx="2205640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con la presidenza di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Harry S. Truman 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Dwight D. Eisenhower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gli Usa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BF1EF719-99BE-6196-DA15-D7EE9E8C9086}"/>
              </a:ext>
            </a:extLst>
          </p:cNvPr>
          <p:cNvSpPr txBox="1"/>
          <p:nvPr/>
        </p:nvSpPr>
        <p:spPr>
          <a:xfrm>
            <a:off x="2943360" y="4430631"/>
            <a:ext cx="3678417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imposero la propria influenza sui Paesi decolonizzati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27DE40DE-F0C6-CC13-618D-2F2B2C5A2156}"/>
              </a:ext>
            </a:extLst>
          </p:cNvPr>
          <p:cNvSpPr txBox="1"/>
          <p:nvPr/>
        </p:nvSpPr>
        <p:spPr>
          <a:xfrm>
            <a:off x="2943359" y="4925374"/>
            <a:ext cx="3678417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si misero in competizione con l’Unione Sovietica, ad esempio nella corsa allo spazio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5" name="Connettore 2 24">
            <a:extLst>
              <a:ext uri="{FF2B5EF4-FFF2-40B4-BE49-F238E27FC236}">
                <a16:creationId xmlns:a16="http://schemas.microsoft.com/office/drawing/2014/main" id="{6E07005C-DB94-B262-E7C6-50F6DD39AC30}"/>
              </a:ext>
            </a:extLst>
          </p:cNvPr>
          <p:cNvCxnSpPr>
            <a:cxnSpLocks/>
          </p:cNvCxnSpPr>
          <p:nvPr/>
        </p:nvCxnSpPr>
        <p:spPr>
          <a:xfrm>
            <a:off x="2239470" y="3489842"/>
            <a:ext cx="69425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2 25">
            <a:extLst>
              <a:ext uri="{FF2B5EF4-FFF2-40B4-BE49-F238E27FC236}">
                <a16:creationId xmlns:a16="http://schemas.microsoft.com/office/drawing/2014/main" id="{61373A03-CD75-8A7A-96E0-D73F249EAB5C}"/>
              </a:ext>
            </a:extLst>
          </p:cNvPr>
          <p:cNvCxnSpPr>
            <a:cxnSpLocks/>
          </p:cNvCxnSpPr>
          <p:nvPr/>
        </p:nvCxnSpPr>
        <p:spPr>
          <a:xfrm>
            <a:off x="2249104" y="4009138"/>
            <a:ext cx="69425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2 26">
            <a:extLst>
              <a:ext uri="{FF2B5EF4-FFF2-40B4-BE49-F238E27FC236}">
                <a16:creationId xmlns:a16="http://schemas.microsoft.com/office/drawing/2014/main" id="{BA54A8E5-1E52-B45C-F8F6-9F4B87426B29}"/>
              </a:ext>
            </a:extLst>
          </p:cNvPr>
          <p:cNvCxnSpPr>
            <a:cxnSpLocks/>
          </p:cNvCxnSpPr>
          <p:nvPr/>
        </p:nvCxnSpPr>
        <p:spPr>
          <a:xfrm>
            <a:off x="2239469" y="4575351"/>
            <a:ext cx="69425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2 27">
            <a:extLst>
              <a:ext uri="{FF2B5EF4-FFF2-40B4-BE49-F238E27FC236}">
                <a16:creationId xmlns:a16="http://schemas.microsoft.com/office/drawing/2014/main" id="{13008CF6-7F6D-15FD-278D-C2EC9AD0D730}"/>
              </a:ext>
            </a:extLst>
          </p:cNvPr>
          <p:cNvCxnSpPr>
            <a:cxnSpLocks/>
          </p:cNvCxnSpPr>
          <p:nvPr/>
        </p:nvCxnSpPr>
        <p:spPr>
          <a:xfrm>
            <a:off x="2239468" y="5135719"/>
            <a:ext cx="69425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ttangolo 8">
            <a:extLst>
              <a:ext uri="{FF2B5EF4-FFF2-40B4-BE49-F238E27FC236}">
                <a16:creationId xmlns:a16="http://schemas.microsoft.com/office/drawing/2014/main" id="{57C529ED-C614-3D01-6782-51B511C963D8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12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BEB94B57-2619-EC9B-7969-C93F269BEFC4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4E7138B4-44CF-BAD7-8ADF-5EA56976460C}"/>
              </a:ext>
            </a:extLst>
          </p:cNvPr>
          <p:cNvSpPr txBox="1"/>
          <p:nvPr/>
        </p:nvSpPr>
        <p:spPr>
          <a:xfrm>
            <a:off x="7020615" y="3795659"/>
            <a:ext cx="1779531" cy="468392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si diffuse il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MACCARTISMO</a:t>
            </a:r>
          </a:p>
        </p:txBody>
      </p:sp>
      <p:cxnSp>
        <p:nvCxnSpPr>
          <p:cNvPr id="4" name="Connettore 2 30">
            <a:extLst>
              <a:ext uri="{FF2B5EF4-FFF2-40B4-BE49-F238E27FC236}">
                <a16:creationId xmlns:a16="http://schemas.microsoft.com/office/drawing/2014/main" id="{50626A83-D4A3-2155-3F6C-AA4D8A675F4B}"/>
              </a:ext>
            </a:extLst>
          </p:cNvPr>
          <p:cNvCxnSpPr>
            <a:cxnSpLocks/>
            <a:stCxn id="19" idx="3"/>
            <a:endCxn id="3" idx="1"/>
          </p:cNvCxnSpPr>
          <p:nvPr/>
        </p:nvCxnSpPr>
        <p:spPr>
          <a:xfrm>
            <a:off x="6644079" y="4029273"/>
            <a:ext cx="376536" cy="58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4441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76394" y="1451498"/>
            <a:ext cx="1412876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Negli Stati Uniti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1941693" y="1451499"/>
            <a:ext cx="3051176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c’era un forte divario tra ricchi e poveri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8" name="Connettore 2 7"/>
          <p:cNvCxnSpPr>
            <a:stCxn id="6" idx="3"/>
            <a:endCxn id="7" idx="1"/>
          </p:cNvCxnSpPr>
          <p:nvPr/>
        </p:nvCxnSpPr>
        <p:spPr>
          <a:xfrm>
            <a:off x="1589270" y="1596219"/>
            <a:ext cx="352423" cy="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/>
          <p:cNvSpPr txBox="1"/>
          <p:nvPr/>
        </p:nvSpPr>
        <p:spPr>
          <a:xfrm>
            <a:off x="1941693" y="2175976"/>
            <a:ext cx="3051176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la maggior parte dei poveri erano AFROAMERICANI</a:t>
            </a:r>
          </a:p>
        </p:txBody>
      </p:sp>
      <p:cxnSp>
        <p:nvCxnSpPr>
          <p:cNvPr id="12" name="Connettore 2 11"/>
          <p:cNvCxnSpPr>
            <a:stCxn id="7" idx="2"/>
            <a:endCxn id="11" idx="0"/>
          </p:cNvCxnSpPr>
          <p:nvPr/>
        </p:nvCxnSpPr>
        <p:spPr>
          <a:xfrm>
            <a:off x="3467281" y="1740940"/>
            <a:ext cx="0" cy="43503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CasellaDiTesto 14"/>
          <p:cNvSpPr txBox="1"/>
          <p:nvPr/>
        </p:nvSpPr>
        <p:spPr>
          <a:xfrm>
            <a:off x="1805169" y="3116679"/>
            <a:ext cx="33274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questione razziale non era ancora stata risolta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8" name="Connettore 2 17"/>
          <p:cNvCxnSpPr>
            <a:stCxn id="11" idx="2"/>
            <a:endCxn id="15" idx="0"/>
          </p:cNvCxnSpPr>
          <p:nvPr/>
        </p:nvCxnSpPr>
        <p:spPr>
          <a:xfrm>
            <a:off x="3467281" y="2652702"/>
            <a:ext cx="1588" cy="46397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CasellaDiTesto 20"/>
          <p:cNvSpPr txBox="1"/>
          <p:nvPr/>
        </p:nvSpPr>
        <p:spPr>
          <a:xfrm>
            <a:off x="5551669" y="3023037"/>
            <a:ext cx="22352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c’erano ancora associazioni razziste legate al Ku Klux Klan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2" name="Connettore 2 21"/>
          <p:cNvCxnSpPr>
            <a:stCxn id="15" idx="3"/>
            <a:endCxn id="21" idx="1"/>
          </p:cNvCxnSpPr>
          <p:nvPr/>
        </p:nvCxnSpPr>
        <p:spPr>
          <a:xfrm>
            <a:off x="5132569" y="3261400"/>
            <a:ext cx="4191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CasellaDiTesto 26"/>
          <p:cNvSpPr txBox="1"/>
          <p:nvPr/>
        </p:nvSpPr>
        <p:spPr>
          <a:xfrm>
            <a:off x="3827716" y="3819890"/>
            <a:ext cx="2955843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alcuni gruppi afroamericani volevano lo scontro aperto contro il “potere bianco”</a:t>
            </a:r>
          </a:p>
        </p:txBody>
      </p:sp>
      <p:sp>
        <p:nvSpPr>
          <p:cNvPr id="28" name="CasellaDiTesto 27"/>
          <p:cNvSpPr txBox="1"/>
          <p:nvPr/>
        </p:nvSpPr>
        <p:spPr>
          <a:xfrm>
            <a:off x="7175738" y="3916496"/>
            <a:ext cx="1779531" cy="284381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guidati da MALCOM X</a:t>
            </a:r>
          </a:p>
        </p:txBody>
      </p:sp>
      <p:sp>
        <p:nvSpPr>
          <p:cNvPr id="29" name="CasellaDiTesto 28"/>
          <p:cNvSpPr txBox="1"/>
          <p:nvPr/>
        </p:nvSpPr>
        <p:spPr>
          <a:xfrm>
            <a:off x="3827717" y="4579526"/>
            <a:ext cx="2333551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altri seguivano la linea del pacifismo e del dialogo</a:t>
            </a:r>
          </a:p>
        </p:txBody>
      </p:sp>
      <p:sp>
        <p:nvSpPr>
          <p:cNvPr id="30" name="CasellaDiTesto 29"/>
          <p:cNvSpPr txBox="1"/>
          <p:nvPr/>
        </p:nvSpPr>
        <p:spPr>
          <a:xfrm>
            <a:off x="6514515" y="4675698"/>
            <a:ext cx="2440754" cy="284381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guidati da MARTIN LITHER KING</a:t>
            </a:r>
          </a:p>
        </p:txBody>
      </p:sp>
      <p:cxnSp>
        <p:nvCxnSpPr>
          <p:cNvPr id="31" name="Connettore 2 30"/>
          <p:cNvCxnSpPr>
            <a:cxnSpLocks/>
            <a:stCxn id="27" idx="3"/>
            <a:endCxn id="28" idx="1"/>
          </p:cNvCxnSpPr>
          <p:nvPr/>
        </p:nvCxnSpPr>
        <p:spPr>
          <a:xfrm>
            <a:off x="6783559" y="4058253"/>
            <a:ext cx="392179" cy="43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2 33"/>
          <p:cNvCxnSpPr>
            <a:cxnSpLocks/>
            <a:stCxn id="29" idx="3"/>
            <a:endCxn id="30" idx="1"/>
          </p:cNvCxnSpPr>
          <p:nvPr/>
        </p:nvCxnSpPr>
        <p:spPr>
          <a:xfrm>
            <a:off x="6161268" y="4817889"/>
            <a:ext cx="35324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ttore 2 37"/>
          <p:cNvCxnSpPr>
            <a:cxnSpLocks/>
            <a:stCxn id="15" idx="2"/>
          </p:cNvCxnSpPr>
          <p:nvPr/>
        </p:nvCxnSpPr>
        <p:spPr>
          <a:xfrm>
            <a:off x="3468869" y="3406120"/>
            <a:ext cx="5600" cy="208015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CasellaDiTesto 40"/>
          <p:cNvSpPr txBox="1"/>
          <p:nvPr/>
        </p:nvSpPr>
        <p:spPr>
          <a:xfrm>
            <a:off x="2197506" y="5486275"/>
            <a:ext cx="2331962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ottennero alcune conquiste ma la questione razziale restò irrisolta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58" name="Connettore 2 57"/>
          <p:cNvCxnSpPr>
            <a:cxnSpLocks/>
            <a:endCxn id="29" idx="1"/>
          </p:cNvCxnSpPr>
          <p:nvPr/>
        </p:nvCxnSpPr>
        <p:spPr>
          <a:xfrm>
            <a:off x="3468869" y="4817889"/>
            <a:ext cx="35884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ttore 2 60"/>
          <p:cNvCxnSpPr>
            <a:cxnSpLocks/>
            <a:endCxn id="27" idx="1"/>
          </p:cNvCxnSpPr>
          <p:nvPr/>
        </p:nvCxnSpPr>
        <p:spPr>
          <a:xfrm>
            <a:off x="3468869" y="4058253"/>
            <a:ext cx="35884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Ovale 64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5A5F2656-F40A-C2CD-68AF-C11FE184E3D2}"/>
              </a:ext>
            </a:extLst>
          </p:cNvPr>
          <p:cNvSpPr/>
          <p:nvPr/>
        </p:nvSpPr>
        <p:spPr>
          <a:xfrm>
            <a:off x="4750420" y="404813"/>
            <a:ext cx="28809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Stati Uniti e America latina </a:t>
            </a:r>
            <a:endParaRPr lang="it-IT" dirty="0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23956DBC-9BAB-C91A-D9D8-B124285510B0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12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EAC56A6F-A19A-E5D0-0E61-1E2C217DBBA1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</p:spTree>
    <p:extLst>
      <p:ext uri="{BB962C8B-B14F-4D97-AF65-F5344CB8AC3E}">
        <p14:creationId xmlns:p14="http://schemas.microsoft.com/office/powerpoint/2010/main" val="9131661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331957" y="839222"/>
            <a:ext cx="116664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Dal</a:t>
            </a:r>
            <a:r>
              <a:rPr lang="it-IT" b="1" dirty="0"/>
              <a:t> 1963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1368424" y="1035020"/>
            <a:ext cx="2365376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Guerra fredda si attenuò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4187824" y="1035020"/>
            <a:ext cx="4435476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Usa e Urss giunsero alla convivenza e all’accettazione reciproca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9" name="Connettore 2 8"/>
          <p:cNvCxnSpPr>
            <a:endCxn id="8" idx="1"/>
          </p:cNvCxnSpPr>
          <p:nvPr/>
        </p:nvCxnSpPr>
        <p:spPr>
          <a:xfrm>
            <a:off x="3733800" y="1179741"/>
            <a:ext cx="454024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/>
          <p:cNvSpPr txBox="1"/>
          <p:nvPr/>
        </p:nvSpPr>
        <p:spPr>
          <a:xfrm>
            <a:off x="965200" y="1646158"/>
            <a:ext cx="3171824" cy="652403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il presidente JOHN </a:t>
            </a:r>
            <a:r>
              <a:rPr lang="it-IT" sz="1100" b="1" dirty="0" err="1">
                <a:solidFill>
                  <a:srgbClr val="000000"/>
                </a:solidFill>
                <a:latin typeface="Arial"/>
                <a:cs typeface="Arial"/>
              </a:rPr>
              <a:t>F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. KENNEDY chiese alla nazione di raggiungere una 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“NUOVA FRONTIERA”</a:t>
            </a:r>
          </a:p>
        </p:txBody>
      </p:sp>
      <p:cxnSp>
        <p:nvCxnSpPr>
          <p:cNvPr id="13" name="Connettore 2 12"/>
          <p:cNvCxnSpPr>
            <a:stCxn id="7" idx="2"/>
            <a:endCxn id="11" idx="0"/>
          </p:cNvCxnSpPr>
          <p:nvPr/>
        </p:nvCxnSpPr>
        <p:spPr>
          <a:xfrm>
            <a:off x="2551112" y="1324461"/>
            <a:ext cx="0" cy="32169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CasellaDiTesto 18"/>
          <p:cNvSpPr txBox="1"/>
          <p:nvPr/>
        </p:nvSpPr>
        <p:spPr>
          <a:xfrm>
            <a:off x="3048000" y="2549889"/>
            <a:ext cx="1226345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tecnologica e scientifica</a:t>
            </a:r>
          </a:p>
        </p:txBody>
      </p:sp>
      <p:sp>
        <p:nvSpPr>
          <p:cNvPr id="20" name="CasellaDiTesto 19"/>
          <p:cNvSpPr txBox="1"/>
          <p:nvPr/>
        </p:nvSpPr>
        <p:spPr>
          <a:xfrm>
            <a:off x="4569028" y="2453609"/>
            <a:ext cx="1576589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aumentarono gli investimenti in campo aerospaziale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1" name="Connettore 2 20"/>
          <p:cNvCxnSpPr>
            <a:cxnSpLocks/>
            <a:stCxn id="19" idx="3"/>
            <a:endCxn id="20" idx="1"/>
          </p:cNvCxnSpPr>
          <p:nvPr/>
        </p:nvCxnSpPr>
        <p:spPr>
          <a:xfrm flipV="1">
            <a:off x="4274345" y="2785615"/>
            <a:ext cx="294683" cy="263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CasellaDiTesto 23"/>
          <p:cNvSpPr txBox="1"/>
          <p:nvPr/>
        </p:nvSpPr>
        <p:spPr>
          <a:xfrm>
            <a:off x="3048000" y="3565892"/>
            <a:ext cx="1089024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sociale</a:t>
            </a:r>
          </a:p>
        </p:txBody>
      </p:sp>
      <p:sp>
        <p:nvSpPr>
          <p:cNvPr id="25" name="CasellaDiTesto 24"/>
          <p:cNvSpPr txBox="1"/>
          <p:nvPr/>
        </p:nvSpPr>
        <p:spPr>
          <a:xfrm>
            <a:off x="3836986" y="3949551"/>
            <a:ext cx="2308609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fine delle discriminazioni razziali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6" name="CasellaDiTesto 25"/>
          <p:cNvSpPr txBox="1"/>
          <p:nvPr/>
        </p:nvSpPr>
        <p:spPr>
          <a:xfrm>
            <a:off x="3836986" y="4356090"/>
            <a:ext cx="2308616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lotta alla povertà</a:t>
            </a:r>
            <a:endParaRPr lang="it-IT" sz="11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7" name="CasellaDiTesto 26"/>
          <p:cNvSpPr txBox="1"/>
          <p:nvPr/>
        </p:nvSpPr>
        <p:spPr>
          <a:xfrm>
            <a:off x="3836987" y="4775051"/>
            <a:ext cx="2308608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creazione di un sistema sanitario per le classi meno agiate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8" name="CasellaDiTesto 27"/>
          <p:cNvSpPr txBox="1"/>
          <p:nvPr/>
        </p:nvSpPr>
        <p:spPr>
          <a:xfrm>
            <a:off x="3836986" y="5353637"/>
            <a:ext cx="2068514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aumento dei salari minimi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9" name="CasellaDiTesto 28"/>
          <p:cNvSpPr txBox="1"/>
          <p:nvPr/>
        </p:nvSpPr>
        <p:spPr>
          <a:xfrm>
            <a:off x="3833809" y="5785437"/>
            <a:ext cx="2071691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pari opportunità per le donne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3" name="Connettore 1 32"/>
          <p:cNvCxnSpPr>
            <a:cxnSpLocks/>
            <a:stCxn id="24" idx="2"/>
          </p:cNvCxnSpPr>
          <p:nvPr/>
        </p:nvCxnSpPr>
        <p:spPr>
          <a:xfrm>
            <a:off x="3592512" y="3855333"/>
            <a:ext cx="0" cy="2074825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ttore 2 35"/>
          <p:cNvCxnSpPr>
            <a:endCxn id="29" idx="1"/>
          </p:cNvCxnSpPr>
          <p:nvPr/>
        </p:nvCxnSpPr>
        <p:spPr>
          <a:xfrm flipV="1">
            <a:off x="3592512" y="5930158"/>
            <a:ext cx="241297" cy="222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ttore 2 38"/>
          <p:cNvCxnSpPr>
            <a:cxnSpLocks/>
            <a:endCxn id="28" idx="1"/>
          </p:cNvCxnSpPr>
          <p:nvPr/>
        </p:nvCxnSpPr>
        <p:spPr>
          <a:xfrm>
            <a:off x="3603625" y="5498358"/>
            <a:ext cx="23336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ttore 2 41"/>
          <p:cNvCxnSpPr>
            <a:cxnSpLocks/>
          </p:cNvCxnSpPr>
          <p:nvPr/>
        </p:nvCxnSpPr>
        <p:spPr>
          <a:xfrm>
            <a:off x="3613148" y="5024043"/>
            <a:ext cx="22066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ttore 2 45"/>
          <p:cNvCxnSpPr>
            <a:cxnSpLocks/>
            <a:endCxn id="26" idx="1"/>
          </p:cNvCxnSpPr>
          <p:nvPr/>
        </p:nvCxnSpPr>
        <p:spPr>
          <a:xfrm>
            <a:off x="3592512" y="4500811"/>
            <a:ext cx="244474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ttore 2 50"/>
          <p:cNvCxnSpPr>
            <a:cxnSpLocks/>
          </p:cNvCxnSpPr>
          <p:nvPr/>
        </p:nvCxnSpPr>
        <p:spPr>
          <a:xfrm>
            <a:off x="3579333" y="4094272"/>
            <a:ext cx="26828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ttore 2 53"/>
          <p:cNvCxnSpPr>
            <a:cxnSpLocks/>
            <a:stCxn id="11" idx="2"/>
            <a:endCxn id="60" idx="0"/>
          </p:cNvCxnSpPr>
          <p:nvPr/>
        </p:nvCxnSpPr>
        <p:spPr>
          <a:xfrm>
            <a:off x="2551112" y="2298561"/>
            <a:ext cx="0" cy="402516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CasellaDiTesto 57"/>
          <p:cNvSpPr txBox="1"/>
          <p:nvPr/>
        </p:nvSpPr>
        <p:spPr>
          <a:xfrm>
            <a:off x="331957" y="5660074"/>
            <a:ext cx="1166643" cy="817245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novembre</a:t>
            </a:r>
            <a:r>
              <a:rPr lang="it-IT" b="1" dirty="0"/>
              <a:t> 1963</a:t>
            </a:r>
          </a:p>
        </p:txBody>
      </p:sp>
      <p:sp>
        <p:nvSpPr>
          <p:cNvPr id="60" name="CasellaDiTesto 59"/>
          <p:cNvSpPr txBox="1"/>
          <p:nvPr/>
        </p:nvSpPr>
        <p:spPr>
          <a:xfrm>
            <a:off x="1312862" y="6323723"/>
            <a:ext cx="2476500" cy="284381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Kennedy fu assassinato a Dallas</a:t>
            </a:r>
          </a:p>
        </p:txBody>
      </p:sp>
      <p:cxnSp>
        <p:nvCxnSpPr>
          <p:cNvPr id="62" name="Connettore 2 61"/>
          <p:cNvCxnSpPr>
            <a:cxnSpLocks/>
            <a:endCxn id="19" idx="1"/>
          </p:cNvCxnSpPr>
          <p:nvPr/>
        </p:nvCxnSpPr>
        <p:spPr>
          <a:xfrm>
            <a:off x="2567758" y="2788252"/>
            <a:ext cx="480242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ttore 2 64"/>
          <p:cNvCxnSpPr>
            <a:endCxn id="24" idx="1"/>
          </p:cNvCxnSpPr>
          <p:nvPr/>
        </p:nvCxnSpPr>
        <p:spPr>
          <a:xfrm>
            <a:off x="2551112" y="3710613"/>
            <a:ext cx="49688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CasellaDiTesto 68"/>
          <p:cNvSpPr txBox="1"/>
          <p:nvPr/>
        </p:nvSpPr>
        <p:spPr>
          <a:xfrm>
            <a:off x="4137025" y="6233599"/>
            <a:ext cx="200857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le responsabilità non sono mai state chiarite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70" name="Connettore 2 69"/>
          <p:cNvCxnSpPr>
            <a:cxnSpLocks/>
            <a:stCxn id="60" idx="3"/>
            <a:endCxn id="69" idx="1"/>
          </p:cNvCxnSpPr>
          <p:nvPr/>
        </p:nvCxnSpPr>
        <p:spPr>
          <a:xfrm>
            <a:off x="3789362" y="6465914"/>
            <a:ext cx="347663" cy="604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Ovale 72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C81AC197-34BA-624F-BEA6-EED57C9AACE1}"/>
              </a:ext>
            </a:extLst>
          </p:cNvPr>
          <p:cNvSpPr/>
          <p:nvPr/>
        </p:nvSpPr>
        <p:spPr>
          <a:xfrm>
            <a:off x="4750420" y="404813"/>
            <a:ext cx="28809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Stati Uniti e America latina </a:t>
            </a:r>
            <a:endParaRPr lang="it-IT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263692FF-9F8B-FE01-022A-198838327C03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12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7A757853-D5A6-1A7F-83C3-262C72F0145C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D95C8C5C-F5CA-DBE3-2FD4-A1C67D830058}"/>
              </a:ext>
            </a:extLst>
          </p:cNvPr>
          <p:cNvSpPr txBox="1"/>
          <p:nvPr/>
        </p:nvSpPr>
        <p:spPr>
          <a:xfrm>
            <a:off x="6212167" y="2157617"/>
            <a:ext cx="1634672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20 luglio </a:t>
            </a:r>
            <a:r>
              <a:rPr lang="it-IT" b="1" dirty="0"/>
              <a:t>1969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27F613E4-28F6-9C58-99CD-11E3E9F7E515}"/>
              </a:ext>
            </a:extLst>
          </p:cNvPr>
          <p:cNvSpPr txBox="1"/>
          <p:nvPr/>
        </p:nvSpPr>
        <p:spPr>
          <a:xfrm>
            <a:off x="6469609" y="2486816"/>
            <a:ext cx="2087391" cy="652403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l’Apollo 11 portò gli astronauti Neil Armstrong e Buzz </a:t>
            </a:r>
            <a:r>
              <a:rPr lang="it-IT" sz="1100" b="1" dirty="0" err="1">
                <a:solidFill>
                  <a:srgbClr val="000000"/>
                </a:solidFill>
                <a:latin typeface="Arial"/>
                <a:cs typeface="Arial"/>
              </a:rPr>
              <a:t>Aldrin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 sulla Luna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681A0413-7305-3862-7A60-2A5927592E5F}"/>
              </a:ext>
            </a:extLst>
          </p:cNvPr>
          <p:cNvSpPr txBox="1"/>
          <p:nvPr/>
        </p:nvSpPr>
        <p:spPr>
          <a:xfrm>
            <a:off x="6469600" y="3429000"/>
            <a:ext cx="2087391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furono i primi uomini a toccare il suolo lunare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3" name="Connettore 2 14">
            <a:extLst>
              <a:ext uri="{FF2B5EF4-FFF2-40B4-BE49-F238E27FC236}">
                <a16:creationId xmlns:a16="http://schemas.microsoft.com/office/drawing/2014/main" id="{E2A6E13D-DE4E-D76D-73CB-9416404783DE}"/>
              </a:ext>
            </a:extLst>
          </p:cNvPr>
          <p:cNvCxnSpPr>
            <a:cxnSpLocks/>
            <a:stCxn id="18" idx="2"/>
            <a:endCxn id="22" idx="0"/>
          </p:cNvCxnSpPr>
          <p:nvPr/>
        </p:nvCxnSpPr>
        <p:spPr>
          <a:xfrm flipH="1">
            <a:off x="7513296" y="3139219"/>
            <a:ext cx="9" cy="28978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ttore 2 20">
            <a:extLst>
              <a:ext uri="{FF2B5EF4-FFF2-40B4-BE49-F238E27FC236}">
                <a16:creationId xmlns:a16="http://schemas.microsoft.com/office/drawing/2014/main" id="{92540340-E6B9-603B-347B-43913D5E19A5}"/>
              </a:ext>
            </a:extLst>
          </p:cNvPr>
          <p:cNvCxnSpPr>
            <a:cxnSpLocks/>
          </p:cNvCxnSpPr>
          <p:nvPr/>
        </p:nvCxnSpPr>
        <p:spPr>
          <a:xfrm flipV="1">
            <a:off x="6149187" y="2782978"/>
            <a:ext cx="294683" cy="263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1" name="Immagine 60">
            <a:extLst>
              <a:ext uri="{FF2B5EF4-FFF2-40B4-BE49-F238E27FC236}">
                <a16:creationId xmlns:a16="http://schemas.microsoft.com/office/drawing/2014/main" id="{A90015D4-773A-8F0D-0814-0FB9029AB0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1626" y="4057282"/>
            <a:ext cx="2672374" cy="1554340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54C6CF60-CFB9-EAD8-DA3B-5302E5D42078}"/>
              </a:ext>
            </a:extLst>
          </p:cNvPr>
          <p:cNvSpPr txBox="1"/>
          <p:nvPr/>
        </p:nvSpPr>
        <p:spPr>
          <a:xfrm>
            <a:off x="7996961" y="5552352"/>
            <a:ext cx="15753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NASA/Pubblico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15398580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2841624" y="1035020"/>
            <a:ext cx="2365376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 Kennedy succedettero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1346200" y="1758057"/>
            <a:ext cx="2222500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Lyndon B. Johnson (1963-68)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4559300" y="1758057"/>
            <a:ext cx="2133600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Richard Nixon (1968-74)</a:t>
            </a:r>
          </a:p>
        </p:txBody>
      </p:sp>
      <p:cxnSp>
        <p:nvCxnSpPr>
          <p:cNvPr id="9" name="Connettore 2 8"/>
          <p:cNvCxnSpPr>
            <a:stCxn id="6" idx="2"/>
            <a:endCxn id="7" idx="0"/>
          </p:cNvCxnSpPr>
          <p:nvPr/>
        </p:nvCxnSpPr>
        <p:spPr>
          <a:xfrm flipH="1">
            <a:off x="2457450" y="1324461"/>
            <a:ext cx="1566862" cy="43359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2 11"/>
          <p:cNvCxnSpPr>
            <a:stCxn id="6" idx="2"/>
            <a:endCxn id="8" idx="0"/>
          </p:cNvCxnSpPr>
          <p:nvPr/>
        </p:nvCxnSpPr>
        <p:spPr>
          <a:xfrm>
            <a:off x="4024312" y="1324461"/>
            <a:ext cx="1601788" cy="43359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CasellaDiTesto 14"/>
          <p:cNvSpPr txBox="1"/>
          <p:nvPr/>
        </p:nvSpPr>
        <p:spPr>
          <a:xfrm>
            <a:off x="2841624" y="2490430"/>
            <a:ext cx="2365376" cy="468392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durante le loro presidenze ci fu la GUERRA DEL VIETNAM</a:t>
            </a:r>
          </a:p>
        </p:txBody>
      </p:sp>
      <p:cxnSp>
        <p:nvCxnSpPr>
          <p:cNvPr id="17" name="Connettore 1 16"/>
          <p:cNvCxnSpPr>
            <a:stCxn id="8" idx="2"/>
          </p:cNvCxnSpPr>
          <p:nvPr/>
        </p:nvCxnSpPr>
        <p:spPr>
          <a:xfrm>
            <a:off x="5626100" y="2047498"/>
            <a:ext cx="0" cy="670302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1 18"/>
          <p:cNvCxnSpPr/>
          <p:nvPr/>
        </p:nvCxnSpPr>
        <p:spPr>
          <a:xfrm>
            <a:off x="2457450" y="2041455"/>
            <a:ext cx="0" cy="679004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2 19"/>
          <p:cNvCxnSpPr>
            <a:cxnSpLocks/>
            <a:endCxn id="15" idx="1"/>
          </p:cNvCxnSpPr>
          <p:nvPr/>
        </p:nvCxnSpPr>
        <p:spPr>
          <a:xfrm>
            <a:off x="2457450" y="2717800"/>
            <a:ext cx="384174" cy="682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2 24"/>
          <p:cNvCxnSpPr>
            <a:cxnSpLocks/>
          </p:cNvCxnSpPr>
          <p:nvPr/>
        </p:nvCxnSpPr>
        <p:spPr>
          <a:xfrm flipH="1">
            <a:off x="5207000" y="2713993"/>
            <a:ext cx="4191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CasellaDiTesto 27"/>
          <p:cNvSpPr txBox="1"/>
          <p:nvPr/>
        </p:nvSpPr>
        <p:spPr>
          <a:xfrm>
            <a:off x="2841624" y="3173930"/>
            <a:ext cx="2365376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gli Stati Uniti intervennero per eliminare il regime comunista del Vietnam del Nord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9" name="Connettore 2 28"/>
          <p:cNvCxnSpPr>
            <a:stCxn id="15" idx="2"/>
            <a:endCxn id="28" idx="0"/>
          </p:cNvCxnSpPr>
          <p:nvPr/>
        </p:nvCxnSpPr>
        <p:spPr>
          <a:xfrm>
            <a:off x="4024312" y="2958822"/>
            <a:ext cx="0" cy="21510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CasellaDiTesto 31"/>
          <p:cNvSpPr txBox="1"/>
          <p:nvPr/>
        </p:nvSpPr>
        <p:spPr>
          <a:xfrm>
            <a:off x="2841624" y="4099600"/>
            <a:ext cx="2365376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i vietcong combattevano con tecniche di guerriglia</a:t>
            </a:r>
          </a:p>
        </p:txBody>
      </p:sp>
      <p:sp>
        <p:nvSpPr>
          <p:cNvPr id="33" name="CasellaDiTesto 32"/>
          <p:cNvSpPr txBox="1"/>
          <p:nvPr/>
        </p:nvSpPr>
        <p:spPr>
          <a:xfrm>
            <a:off x="5626100" y="4005957"/>
            <a:ext cx="1717675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nascondendosi tra la popolazione civile e in cunicoli sotterranei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4" name="Connettore 2 33"/>
          <p:cNvCxnSpPr>
            <a:stCxn id="32" idx="3"/>
            <a:endCxn id="33" idx="1"/>
          </p:cNvCxnSpPr>
          <p:nvPr/>
        </p:nvCxnSpPr>
        <p:spPr>
          <a:xfrm>
            <a:off x="5207000" y="4337963"/>
            <a:ext cx="4191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ttore 2 40"/>
          <p:cNvCxnSpPr>
            <a:stCxn id="28" idx="2"/>
            <a:endCxn id="32" idx="0"/>
          </p:cNvCxnSpPr>
          <p:nvPr/>
        </p:nvCxnSpPr>
        <p:spPr>
          <a:xfrm>
            <a:off x="4024312" y="3837942"/>
            <a:ext cx="0" cy="26165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CasellaDiTesto 43"/>
          <p:cNvSpPr txBox="1"/>
          <p:nvPr/>
        </p:nvSpPr>
        <p:spPr>
          <a:xfrm>
            <a:off x="2841624" y="4908520"/>
            <a:ext cx="2365376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per scovarli gli Stati Uniti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5" name="CasellaDiTesto 44"/>
          <p:cNvSpPr txBox="1"/>
          <p:nvPr/>
        </p:nvSpPr>
        <p:spPr>
          <a:xfrm>
            <a:off x="3733800" y="5314920"/>
            <a:ext cx="2365376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distrussero foreste con il defoliante e con il napalm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6" name="CasellaDiTesto 45"/>
          <p:cNvSpPr txBox="1"/>
          <p:nvPr/>
        </p:nvSpPr>
        <p:spPr>
          <a:xfrm>
            <a:off x="3733800" y="5962620"/>
            <a:ext cx="2365376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torturarono la popolazione civile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7" name="Connettore 1 46"/>
          <p:cNvCxnSpPr/>
          <p:nvPr/>
        </p:nvCxnSpPr>
        <p:spPr>
          <a:xfrm>
            <a:off x="3397250" y="5197961"/>
            <a:ext cx="0" cy="909380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ttore 2 48"/>
          <p:cNvCxnSpPr>
            <a:endCxn id="46" idx="1"/>
          </p:cNvCxnSpPr>
          <p:nvPr/>
        </p:nvCxnSpPr>
        <p:spPr>
          <a:xfrm>
            <a:off x="3397250" y="6107341"/>
            <a:ext cx="33655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ttore 2 53"/>
          <p:cNvCxnSpPr/>
          <p:nvPr/>
        </p:nvCxnSpPr>
        <p:spPr>
          <a:xfrm>
            <a:off x="3400425" y="5548541"/>
            <a:ext cx="33655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CasellaDiTesto 54"/>
          <p:cNvSpPr txBox="1"/>
          <p:nvPr/>
        </p:nvSpPr>
        <p:spPr>
          <a:xfrm>
            <a:off x="6501511" y="5548541"/>
            <a:ext cx="2206552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l’immagine pubblica degli Stati Uniti fu danneggiata</a:t>
            </a:r>
          </a:p>
        </p:txBody>
      </p:sp>
      <p:cxnSp>
        <p:nvCxnSpPr>
          <p:cNvPr id="59" name="Connettore 2 58"/>
          <p:cNvCxnSpPr>
            <a:cxnSpLocks/>
            <a:stCxn id="45" idx="3"/>
            <a:endCxn id="55" idx="1"/>
          </p:cNvCxnSpPr>
          <p:nvPr/>
        </p:nvCxnSpPr>
        <p:spPr>
          <a:xfrm>
            <a:off x="6099176" y="5553283"/>
            <a:ext cx="402335" cy="23362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ttore 2 61"/>
          <p:cNvCxnSpPr>
            <a:cxnSpLocks/>
            <a:stCxn id="46" idx="3"/>
            <a:endCxn id="55" idx="1"/>
          </p:cNvCxnSpPr>
          <p:nvPr/>
        </p:nvCxnSpPr>
        <p:spPr>
          <a:xfrm flipV="1">
            <a:off x="6099176" y="5786904"/>
            <a:ext cx="402335" cy="32043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Ovale 64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5</a:t>
            </a:r>
          </a:p>
        </p:txBody>
      </p:sp>
      <p:cxnSp>
        <p:nvCxnSpPr>
          <p:cNvPr id="66" name="Connettore 2 65"/>
          <p:cNvCxnSpPr>
            <a:stCxn id="32" idx="2"/>
            <a:endCxn id="44" idx="0"/>
          </p:cNvCxnSpPr>
          <p:nvPr/>
        </p:nvCxnSpPr>
        <p:spPr>
          <a:xfrm>
            <a:off x="4024312" y="4576326"/>
            <a:ext cx="0" cy="33219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ttangolo 9">
            <a:extLst>
              <a:ext uri="{FF2B5EF4-FFF2-40B4-BE49-F238E27FC236}">
                <a16:creationId xmlns:a16="http://schemas.microsoft.com/office/drawing/2014/main" id="{ED710AFC-60E8-EAD0-62F1-43F8A4E32C73}"/>
              </a:ext>
            </a:extLst>
          </p:cNvPr>
          <p:cNvSpPr/>
          <p:nvPr/>
        </p:nvSpPr>
        <p:spPr>
          <a:xfrm>
            <a:off x="4750420" y="404813"/>
            <a:ext cx="28809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Stati Uniti e America latina </a:t>
            </a:r>
            <a:endParaRPr lang="it-IT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AEE7A508-17F7-EA5A-6CD1-674194406565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12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FA53D66-606E-18EF-C714-D4508CEB845E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pic>
        <p:nvPicPr>
          <p:cNvPr id="24" name="Immagine 23">
            <a:extLst>
              <a:ext uri="{FF2B5EF4-FFF2-40B4-BE49-F238E27FC236}">
                <a16:creationId xmlns:a16="http://schemas.microsoft.com/office/drawing/2014/main" id="{C8E99C7E-AA8E-2ECE-2DE6-DAD0A147A2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26" y="3647375"/>
            <a:ext cx="2240657" cy="3210625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AE0ED774-5C66-7F96-0558-AD6A46DC0B2C}"/>
              </a:ext>
            </a:extLst>
          </p:cNvPr>
          <p:cNvSpPr txBox="1"/>
          <p:nvPr/>
        </p:nvSpPr>
        <p:spPr>
          <a:xfrm>
            <a:off x="2181932" y="6567756"/>
            <a:ext cx="3684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Frank Wolfe, 1967/The Lyndon B. Johnson Library/Wikimedia Commons </a:t>
            </a:r>
            <a:r>
              <a:rPr lang="en-US" sz="800" dirty="0" err="1"/>
              <a:t>Pubblico</a:t>
            </a:r>
            <a:r>
              <a:rPr lang="en-US" sz="800" dirty="0"/>
              <a:t> Dominio</a:t>
            </a:r>
            <a:endParaRPr lang="it-IT" sz="800" dirty="0"/>
          </a:p>
        </p:txBody>
      </p:sp>
    </p:spTree>
    <p:extLst>
      <p:ext uri="{BB962C8B-B14F-4D97-AF65-F5344CB8AC3E}">
        <p14:creationId xmlns:p14="http://schemas.microsoft.com/office/powerpoint/2010/main" val="12110914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331957" y="1768230"/>
            <a:ext cx="116664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</a:t>
            </a:r>
            <a:r>
              <a:rPr lang="it-IT" b="1" dirty="0"/>
              <a:t> 1973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331957" y="1042558"/>
            <a:ext cx="116664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</a:t>
            </a:r>
            <a:r>
              <a:rPr lang="it-IT" b="1" dirty="0"/>
              <a:t> 1968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1370012" y="1238356"/>
            <a:ext cx="3748088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furono assassinati Martin Luther King e Robert Kennedy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1370012" y="1964028"/>
            <a:ext cx="2986088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gli Stati Uniti si ritirarono dal Vietnam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7871325" y="1725698"/>
            <a:ext cx="116664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</a:t>
            </a:r>
            <a:r>
              <a:rPr lang="it-IT" b="1" dirty="0"/>
              <a:t> 1975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4749800" y="1964028"/>
            <a:ext cx="33528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Paese fu unificato sotto un regime comunista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4" name="Connettore 2 13"/>
          <p:cNvCxnSpPr>
            <a:stCxn id="10" idx="3"/>
            <a:endCxn id="13" idx="1"/>
          </p:cNvCxnSpPr>
          <p:nvPr/>
        </p:nvCxnSpPr>
        <p:spPr>
          <a:xfrm>
            <a:off x="4356100" y="2108749"/>
            <a:ext cx="3937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/>
          <p:cNvSpPr txBox="1"/>
          <p:nvPr/>
        </p:nvSpPr>
        <p:spPr>
          <a:xfrm>
            <a:off x="331957" y="2457868"/>
            <a:ext cx="116664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</a:t>
            </a:r>
            <a:r>
              <a:rPr lang="it-IT" b="1" dirty="0"/>
              <a:t> 1974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1370012" y="2653666"/>
            <a:ext cx="2986088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scoppiò lo scandalo WATERGATE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4724400" y="2560024"/>
            <a:ext cx="33528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si scoprì che il Partito Repubblicano aveva spiato il rivale democratico di Nixon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0" name="Connettore 2 19"/>
          <p:cNvCxnSpPr>
            <a:stCxn id="18" idx="3"/>
            <a:endCxn id="19" idx="1"/>
          </p:cNvCxnSpPr>
          <p:nvPr/>
        </p:nvCxnSpPr>
        <p:spPr>
          <a:xfrm>
            <a:off x="4356100" y="2798387"/>
            <a:ext cx="3683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CasellaDiTesto 22"/>
          <p:cNvSpPr txBox="1"/>
          <p:nvPr/>
        </p:nvSpPr>
        <p:spPr>
          <a:xfrm>
            <a:off x="4724400" y="3326173"/>
            <a:ext cx="33528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presidente Nixon si dimise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4" name="Connettore 2 23"/>
          <p:cNvCxnSpPr>
            <a:stCxn id="19" idx="2"/>
            <a:endCxn id="23" idx="0"/>
          </p:cNvCxnSpPr>
          <p:nvPr/>
        </p:nvCxnSpPr>
        <p:spPr>
          <a:xfrm>
            <a:off x="6400800" y="3036750"/>
            <a:ext cx="0" cy="28942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Ovale 28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1EDF4CEB-7E0E-7A74-FED2-E963DE5BBCF5}"/>
              </a:ext>
            </a:extLst>
          </p:cNvPr>
          <p:cNvSpPr/>
          <p:nvPr/>
        </p:nvSpPr>
        <p:spPr>
          <a:xfrm>
            <a:off x="4750420" y="404813"/>
            <a:ext cx="28809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Stati Uniti e America latina </a:t>
            </a:r>
            <a:endParaRPr lang="it-IT" dirty="0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09399EAF-E8D4-D1AE-3A5F-35B34BD341D2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12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3E5927F5-9C93-22A3-9715-9CBE4DE2B3FF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AFF53544-5FBA-8569-CF20-E69434E76BC6}"/>
              </a:ext>
            </a:extLst>
          </p:cNvPr>
          <p:cNvSpPr txBox="1"/>
          <p:nvPr/>
        </p:nvSpPr>
        <p:spPr>
          <a:xfrm>
            <a:off x="331957" y="3509909"/>
            <a:ext cx="197501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1960 e il 1970</a:t>
            </a:r>
            <a:endParaRPr lang="it-IT" b="1" dirty="0"/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BFAF6F51-88F3-B30A-8B0F-F75FEBED37B0}"/>
              </a:ext>
            </a:extLst>
          </p:cNvPr>
          <p:cNvSpPr txBox="1"/>
          <p:nvPr/>
        </p:nvSpPr>
        <p:spPr>
          <a:xfrm>
            <a:off x="2111588" y="3790654"/>
            <a:ext cx="22098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si sviluppò un movimento di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PROTESTA GIOVANILE</a:t>
            </a: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34F2909B-A530-77FB-D3CB-EBBEA125DF28}"/>
              </a:ext>
            </a:extLst>
          </p:cNvPr>
          <p:cNvSpPr txBox="1"/>
          <p:nvPr/>
        </p:nvSpPr>
        <p:spPr>
          <a:xfrm>
            <a:off x="4716223" y="3901399"/>
            <a:ext cx="3360977" cy="284381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movimento HIPPY o dei “FIGLI DEI FIORI</a:t>
            </a:r>
          </a:p>
        </p:txBody>
      </p:sp>
      <p:cxnSp>
        <p:nvCxnSpPr>
          <p:cNvPr id="26" name="Connettore 2 8">
            <a:extLst>
              <a:ext uri="{FF2B5EF4-FFF2-40B4-BE49-F238E27FC236}">
                <a16:creationId xmlns:a16="http://schemas.microsoft.com/office/drawing/2014/main" id="{5D00D15A-8446-FF7D-6FED-BD55AFAB9055}"/>
              </a:ext>
            </a:extLst>
          </p:cNvPr>
          <p:cNvCxnSpPr>
            <a:cxnSpLocks/>
            <a:stCxn id="22" idx="3"/>
            <a:endCxn id="25" idx="1"/>
          </p:cNvCxnSpPr>
          <p:nvPr/>
        </p:nvCxnSpPr>
        <p:spPr>
          <a:xfrm>
            <a:off x="4321388" y="4029017"/>
            <a:ext cx="394835" cy="1457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EF309544-3022-2AF5-8271-506A4B2FD2D5}"/>
              </a:ext>
            </a:extLst>
          </p:cNvPr>
          <p:cNvSpPr txBox="1"/>
          <p:nvPr/>
        </p:nvSpPr>
        <p:spPr>
          <a:xfrm>
            <a:off x="5832660" y="4205200"/>
            <a:ext cx="10054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che chiedeva</a:t>
            </a: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1E157A6C-6A8B-2752-34AF-D4232854AAF7}"/>
              </a:ext>
            </a:extLst>
          </p:cNvPr>
          <p:cNvSpPr txBox="1"/>
          <p:nvPr/>
        </p:nvSpPr>
        <p:spPr>
          <a:xfrm>
            <a:off x="6684944" y="4534559"/>
            <a:ext cx="22098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fine della guerra in Vietnam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7CDB83C1-BF7F-724F-2F8B-D68340B8CAB3}"/>
              </a:ext>
            </a:extLst>
          </p:cNvPr>
          <p:cNvSpPr txBox="1"/>
          <p:nvPr/>
        </p:nvSpPr>
        <p:spPr>
          <a:xfrm>
            <a:off x="3480165" y="4672989"/>
            <a:ext cx="1502157" cy="851297"/>
          </a:xfrm>
          <a:prstGeom prst="roundRect">
            <a:avLst>
              <a:gd name="adj" fmla="val 17731"/>
            </a:avLst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in contrasto con la società tradizionale e i principi di ordine e autorità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1" name="Connettore 2 13">
            <a:extLst>
              <a:ext uri="{FF2B5EF4-FFF2-40B4-BE49-F238E27FC236}">
                <a16:creationId xmlns:a16="http://schemas.microsoft.com/office/drawing/2014/main" id="{4F044ED0-6794-9E05-2782-43ACEE702C7F}"/>
              </a:ext>
            </a:extLst>
          </p:cNvPr>
          <p:cNvCxnSpPr>
            <a:cxnSpLocks/>
          </p:cNvCxnSpPr>
          <p:nvPr/>
        </p:nvCxnSpPr>
        <p:spPr>
          <a:xfrm>
            <a:off x="3827266" y="4290038"/>
            <a:ext cx="1" cy="36029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8EAB4229-A30C-0CF3-86DE-EB0E533C73D9}"/>
              </a:ext>
            </a:extLst>
          </p:cNvPr>
          <p:cNvSpPr txBox="1"/>
          <p:nvPr/>
        </p:nvSpPr>
        <p:spPr>
          <a:xfrm>
            <a:off x="6684944" y="4892936"/>
            <a:ext cx="2184401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meno consumismo e sprechi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0B193FA1-9E00-B039-EA87-11514BD501D8}"/>
              </a:ext>
            </a:extLst>
          </p:cNvPr>
          <p:cNvSpPr txBox="1"/>
          <p:nvPr/>
        </p:nvSpPr>
        <p:spPr>
          <a:xfrm>
            <a:off x="6684944" y="5241918"/>
            <a:ext cx="2184401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dritti civili per gli afroamericani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8B1AF2D8-1F62-3DB8-264D-F81C22AB4A4B}"/>
              </a:ext>
            </a:extLst>
          </p:cNvPr>
          <p:cNvSpPr txBox="1"/>
          <p:nvPr/>
        </p:nvSpPr>
        <p:spPr>
          <a:xfrm>
            <a:off x="6684944" y="5599290"/>
            <a:ext cx="1463676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parità per le donne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5" name="Connettore 1 21">
            <a:extLst>
              <a:ext uri="{FF2B5EF4-FFF2-40B4-BE49-F238E27FC236}">
                <a16:creationId xmlns:a16="http://schemas.microsoft.com/office/drawing/2014/main" id="{E2CBB24D-F3B3-EECD-B56A-95A8976FE98A}"/>
              </a:ext>
            </a:extLst>
          </p:cNvPr>
          <p:cNvCxnSpPr>
            <a:cxnSpLocks/>
          </p:cNvCxnSpPr>
          <p:nvPr/>
        </p:nvCxnSpPr>
        <p:spPr>
          <a:xfrm>
            <a:off x="6393600" y="4476963"/>
            <a:ext cx="9822" cy="1267048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ttore 2 23">
            <a:extLst>
              <a:ext uri="{FF2B5EF4-FFF2-40B4-BE49-F238E27FC236}">
                <a16:creationId xmlns:a16="http://schemas.microsoft.com/office/drawing/2014/main" id="{1512CE12-D0B2-9B70-39EA-C570DA762AF5}"/>
              </a:ext>
            </a:extLst>
          </p:cNvPr>
          <p:cNvCxnSpPr>
            <a:endCxn id="34" idx="1"/>
          </p:cNvCxnSpPr>
          <p:nvPr/>
        </p:nvCxnSpPr>
        <p:spPr>
          <a:xfrm>
            <a:off x="6390722" y="5744011"/>
            <a:ext cx="294222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2 28">
            <a:extLst>
              <a:ext uri="{FF2B5EF4-FFF2-40B4-BE49-F238E27FC236}">
                <a16:creationId xmlns:a16="http://schemas.microsoft.com/office/drawing/2014/main" id="{89F5DB15-758F-6F9F-A135-2FBD2ABAADF2}"/>
              </a:ext>
            </a:extLst>
          </p:cNvPr>
          <p:cNvCxnSpPr/>
          <p:nvPr/>
        </p:nvCxnSpPr>
        <p:spPr>
          <a:xfrm>
            <a:off x="6383320" y="5386639"/>
            <a:ext cx="32172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ttore 2 29">
            <a:extLst>
              <a:ext uri="{FF2B5EF4-FFF2-40B4-BE49-F238E27FC236}">
                <a16:creationId xmlns:a16="http://schemas.microsoft.com/office/drawing/2014/main" id="{6897177C-1C18-5DDB-8A89-F52AE9CDE2FD}"/>
              </a:ext>
            </a:extLst>
          </p:cNvPr>
          <p:cNvCxnSpPr/>
          <p:nvPr/>
        </p:nvCxnSpPr>
        <p:spPr>
          <a:xfrm>
            <a:off x="6383320" y="5042561"/>
            <a:ext cx="294222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ttore 2 30">
            <a:extLst>
              <a:ext uri="{FF2B5EF4-FFF2-40B4-BE49-F238E27FC236}">
                <a16:creationId xmlns:a16="http://schemas.microsoft.com/office/drawing/2014/main" id="{63B9F159-FD19-64DC-0E4A-57681DE875A9}"/>
              </a:ext>
            </a:extLst>
          </p:cNvPr>
          <p:cNvCxnSpPr/>
          <p:nvPr/>
        </p:nvCxnSpPr>
        <p:spPr>
          <a:xfrm>
            <a:off x="6410824" y="4679280"/>
            <a:ext cx="294222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4" name="Immagine 43">
            <a:extLst>
              <a:ext uri="{FF2B5EF4-FFF2-40B4-BE49-F238E27FC236}">
                <a16:creationId xmlns:a16="http://schemas.microsoft.com/office/drawing/2014/main" id="{6371CEE4-B38C-C5CD-C154-D94ED1902E3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4720637"/>
            <a:ext cx="3206045" cy="2137363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C7740F15-8441-2746-F349-D1CBE0DC4B4A}"/>
              </a:ext>
            </a:extLst>
          </p:cNvPr>
          <p:cNvSpPr txBox="1"/>
          <p:nvPr/>
        </p:nvSpPr>
        <p:spPr>
          <a:xfrm>
            <a:off x="3140085" y="6663824"/>
            <a:ext cx="254290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© </a:t>
            </a:r>
            <a:r>
              <a:rPr lang="it-IT" sz="800" dirty="0" err="1"/>
              <a:t>VanderWolf</a:t>
            </a:r>
            <a:r>
              <a:rPr lang="it-IT" sz="800" dirty="0"/>
              <a:t> Images/Shutterstock</a:t>
            </a:r>
          </a:p>
        </p:txBody>
      </p:sp>
    </p:spTree>
    <p:extLst>
      <p:ext uri="{BB962C8B-B14F-4D97-AF65-F5344CB8AC3E}">
        <p14:creationId xmlns:p14="http://schemas.microsoft.com/office/powerpoint/2010/main" val="17707314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003300" y="1015048"/>
            <a:ext cx="7099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2.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Gli stati Uniti dal 1980 a oggi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331957" y="1652022"/>
            <a:ext cx="1166643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1977 e il 1980</a:t>
            </a:r>
            <a:endParaRPr lang="it-IT" b="1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1371600" y="1949589"/>
            <a:ext cx="29210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alla presidenza degli Stati Uniti ci fu il democratico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JIMMY CARTER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331957" y="2680722"/>
            <a:ext cx="1166643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1981 e il 1989</a:t>
            </a:r>
            <a:endParaRPr lang="it-IT" b="1" dirty="0"/>
          </a:p>
        </p:txBody>
      </p:sp>
      <p:sp>
        <p:nvSpPr>
          <p:cNvPr id="10" name="CasellaDiTesto 9"/>
          <p:cNvSpPr txBox="1"/>
          <p:nvPr/>
        </p:nvSpPr>
        <p:spPr>
          <a:xfrm>
            <a:off x="1371600" y="3021241"/>
            <a:ext cx="2921000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alla presidenza degli Stati Uniti ci fu il repubblicano </a:t>
            </a: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RONALD REGAN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4899025" y="2680722"/>
            <a:ext cx="29210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intervenne in America latina per abbattere i regimi non filoamericani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4899025" y="3259604"/>
            <a:ext cx="29210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aumentò la spesa militare per installare missili nucleari in Europa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3" name="Connettore 2 12"/>
          <p:cNvCxnSpPr>
            <a:stCxn id="10" idx="3"/>
            <a:endCxn id="11" idx="1"/>
          </p:cNvCxnSpPr>
          <p:nvPr/>
        </p:nvCxnSpPr>
        <p:spPr>
          <a:xfrm flipV="1">
            <a:off x="4292600" y="2919085"/>
            <a:ext cx="606425" cy="34051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2 15"/>
          <p:cNvCxnSpPr>
            <a:stCxn id="10" idx="3"/>
            <a:endCxn id="12" idx="1"/>
          </p:cNvCxnSpPr>
          <p:nvPr/>
        </p:nvCxnSpPr>
        <p:spPr>
          <a:xfrm>
            <a:off x="4292600" y="3259604"/>
            <a:ext cx="606425" cy="23836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/>
          <p:cNvSpPr txBox="1"/>
          <p:nvPr/>
        </p:nvSpPr>
        <p:spPr>
          <a:xfrm>
            <a:off x="331956" y="3874421"/>
            <a:ext cx="116664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1987</a:t>
            </a:r>
            <a:endParaRPr lang="it-IT" b="1" dirty="0"/>
          </a:p>
        </p:txBody>
      </p:sp>
      <p:cxnSp>
        <p:nvCxnSpPr>
          <p:cNvPr id="21" name="Connettore 2 20"/>
          <p:cNvCxnSpPr>
            <a:stCxn id="10" idx="2"/>
          </p:cNvCxnSpPr>
          <p:nvPr/>
        </p:nvCxnSpPr>
        <p:spPr>
          <a:xfrm>
            <a:off x="2832100" y="3497967"/>
            <a:ext cx="0" cy="60515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CasellaDiTesto 23"/>
          <p:cNvSpPr txBox="1"/>
          <p:nvPr/>
        </p:nvSpPr>
        <p:spPr>
          <a:xfrm>
            <a:off x="1371600" y="4103122"/>
            <a:ext cx="2921000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trovò un accordo con il presidente sovietico </a:t>
            </a:r>
            <a:r>
              <a:rPr lang="it-IT" sz="1100" dirty="0" err="1">
                <a:solidFill>
                  <a:srgbClr val="000000"/>
                </a:solidFill>
                <a:latin typeface="Arial"/>
                <a:cs typeface="Arial"/>
              </a:rPr>
              <a:t>Gorbačëv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per un programma di disarmo nucleare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5" name="CasellaDiTesto 24"/>
          <p:cNvSpPr txBox="1"/>
          <p:nvPr/>
        </p:nvSpPr>
        <p:spPr>
          <a:xfrm>
            <a:off x="331956" y="5084958"/>
            <a:ext cx="1166643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1989 e il 1991</a:t>
            </a:r>
            <a:endParaRPr lang="it-IT" b="1" dirty="0"/>
          </a:p>
        </p:txBody>
      </p:sp>
      <p:sp>
        <p:nvSpPr>
          <p:cNvPr id="26" name="CasellaDiTesto 25"/>
          <p:cNvSpPr txBox="1"/>
          <p:nvPr/>
        </p:nvSpPr>
        <p:spPr>
          <a:xfrm>
            <a:off x="1371600" y="5510441"/>
            <a:ext cx="13716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l’Urss si dissolse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7" name="CasellaDiTesto 26"/>
          <p:cNvSpPr txBox="1"/>
          <p:nvPr/>
        </p:nvSpPr>
        <p:spPr>
          <a:xfrm>
            <a:off x="3200400" y="5510441"/>
            <a:ext cx="3162300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gli Stati Uniti rimasero l’unica superpotenza</a:t>
            </a:r>
          </a:p>
        </p:txBody>
      </p:sp>
      <p:cxnSp>
        <p:nvCxnSpPr>
          <p:cNvPr id="28" name="Connettore 2 27"/>
          <p:cNvCxnSpPr>
            <a:stCxn id="26" idx="3"/>
            <a:endCxn id="27" idx="1"/>
          </p:cNvCxnSpPr>
          <p:nvPr/>
        </p:nvCxnSpPr>
        <p:spPr>
          <a:xfrm>
            <a:off x="2743200" y="5655162"/>
            <a:ext cx="4572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Ovale 30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7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35F88DD1-E2F2-53A4-04B8-7D917FF0FF32}"/>
              </a:ext>
            </a:extLst>
          </p:cNvPr>
          <p:cNvSpPr/>
          <p:nvPr/>
        </p:nvSpPr>
        <p:spPr>
          <a:xfrm>
            <a:off x="4750420" y="404813"/>
            <a:ext cx="28809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Stati Uniti e America latina </a:t>
            </a:r>
            <a:endParaRPr lang="it-IT" dirty="0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B3223DD0-2737-F06F-8D32-50494DC90C60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12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B77E80CA-2250-1694-BF8D-2E35C480EB53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</p:spTree>
    <p:extLst>
      <p:ext uri="{BB962C8B-B14F-4D97-AF65-F5344CB8AC3E}">
        <p14:creationId xmlns:p14="http://schemas.microsoft.com/office/powerpoint/2010/main" val="41840378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304800" y="1035189"/>
            <a:ext cx="18542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Dopo Reagan divennero presidenti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1346200" y="1758057"/>
            <a:ext cx="2222500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GEORGE BUSH (1989-1993)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1346200" y="2199898"/>
            <a:ext cx="2222500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BILL CLINTON (1993-2000)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1346200" y="2627819"/>
            <a:ext cx="2222500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GEORGE </a:t>
            </a:r>
            <a:r>
              <a:rPr lang="it-IT" sz="1100" b="1" dirty="0" err="1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. BUSCH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(2000-2009)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4109979" y="1758057"/>
            <a:ext cx="1373245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repubblicano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4109979" y="2199898"/>
            <a:ext cx="1373245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democratico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4109979" y="2721461"/>
            <a:ext cx="1373245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repubblicano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3" name="Connettore 2 12"/>
          <p:cNvCxnSpPr>
            <a:stCxn id="7" idx="3"/>
            <a:endCxn id="10" idx="1"/>
          </p:cNvCxnSpPr>
          <p:nvPr/>
        </p:nvCxnSpPr>
        <p:spPr>
          <a:xfrm>
            <a:off x="3568700" y="1902778"/>
            <a:ext cx="54127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2 15"/>
          <p:cNvCxnSpPr>
            <a:stCxn id="8" idx="3"/>
            <a:endCxn id="11" idx="1"/>
          </p:cNvCxnSpPr>
          <p:nvPr/>
        </p:nvCxnSpPr>
        <p:spPr>
          <a:xfrm>
            <a:off x="3568700" y="2344619"/>
            <a:ext cx="54127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/>
          <p:cNvCxnSpPr>
            <a:stCxn id="9" idx="3"/>
            <a:endCxn id="12" idx="1"/>
          </p:cNvCxnSpPr>
          <p:nvPr/>
        </p:nvCxnSpPr>
        <p:spPr>
          <a:xfrm>
            <a:off x="3568700" y="2866182"/>
            <a:ext cx="54127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1 24"/>
          <p:cNvCxnSpPr/>
          <p:nvPr/>
        </p:nvCxnSpPr>
        <p:spPr>
          <a:xfrm>
            <a:off x="876300" y="1511915"/>
            <a:ext cx="0" cy="1354267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2 27"/>
          <p:cNvCxnSpPr>
            <a:endCxn id="9" idx="1"/>
          </p:cNvCxnSpPr>
          <p:nvPr/>
        </p:nvCxnSpPr>
        <p:spPr>
          <a:xfrm>
            <a:off x="876300" y="2866182"/>
            <a:ext cx="4699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ttore 2 29"/>
          <p:cNvCxnSpPr/>
          <p:nvPr/>
        </p:nvCxnSpPr>
        <p:spPr>
          <a:xfrm>
            <a:off x="876300" y="2353301"/>
            <a:ext cx="4699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2 31"/>
          <p:cNvCxnSpPr/>
          <p:nvPr/>
        </p:nvCxnSpPr>
        <p:spPr>
          <a:xfrm>
            <a:off x="876300" y="1902778"/>
            <a:ext cx="4699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CasellaDiTesto 33"/>
          <p:cNvSpPr txBox="1"/>
          <p:nvPr/>
        </p:nvSpPr>
        <p:spPr>
          <a:xfrm>
            <a:off x="179557" y="3366522"/>
            <a:ext cx="1522243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L’</a:t>
            </a:r>
            <a:r>
              <a:rPr lang="it-IT" b="1" dirty="0"/>
              <a:t>11 settembre 2001</a:t>
            </a:r>
          </a:p>
        </p:txBody>
      </p:sp>
      <p:sp>
        <p:nvSpPr>
          <p:cNvPr id="35" name="CasellaDiTesto 34"/>
          <p:cNvSpPr txBox="1"/>
          <p:nvPr/>
        </p:nvSpPr>
        <p:spPr>
          <a:xfrm>
            <a:off x="1485900" y="3646925"/>
            <a:ext cx="18542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quattro aerei furono dirottati da terroristi suicidi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6" name="CasellaDiTesto 35"/>
          <p:cNvSpPr txBox="1"/>
          <p:nvPr/>
        </p:nvSpPr>
        <p:spPr>
          <a:xfrm>
            <a:off x="3886200" y="3366522"/>
            <a:ext cx="3781425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due si schiantarono sulle Torri Gemelle di New York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8" name="CasellaDiTesto 37"/>
          <p:cNvSpPr txBox="1"/>
          <p:nvPr/>
        </p:nvSpPr>
        <p:spPr>
          <a:xfrm>
            <a:off x="3886201" y="3707041"/>
            <a:ext cx="25654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uno si abbatté sul Pentagono 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9" name="CasellaDiTesto 38"/>
          <p:cNvSpPr txBox="1"/>
          <p:nvPr/>
        </p:nvSpPr>
        <p:spPr>
          <a:xfrm>
            <a:off x="3886200" y="4039046"/>
            <a:ext cx="2565401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quarto cadde in un bosco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0" name="Connettore 2 39"/>
          <p:cNvCxnSpPr>
            <a:stCxn id="35" idx="3"/>
            <a:endCxn id="36" idx="1"/>
          </p:cNvCxnSpPr>
          <p:nvPr/>
        </p:nvCxnSpPr>
        <p:spPr>
          <a:xfrm flipV="1">
            <a:off x="3340100" y="3511243"/>
            <a:ext cx="546100" cy="37404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ttore 2 42"/>
          <p:cNvCxnSpPr>
            <a:stCxn id="35" idx="3"/>
            <a:endCxn id="38" idx="1"/>
          </p:cNvCxnSpPr>
          <p:nvPr/>
        </p:nvCxnSpPr>
        <p:spPr>
          <a:xfrm flipV="1">
            <a:off x="3340100" y="3851762"/>
            <a:ext cx="546101" cy="3352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ttore 2 45"/>
          <p:cNvCxnSpPr>
            <a:stCxn id="35" idx="3"/>
            <a:endCxn id="39" idx="1"/>
          </p:cNvCxnSpPr>
          <p:nvPr/>
        </p:nvCxnSpPr>
        <p:spPr>
          <a:xfrm>
            <a:off x="3340100" y="3885288"/>
            <a:ext cx="546100" cy="29847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CasellaDiTesto 51"/>
          <p:cNvSpPr txBox="1"/>
          <p:nvPr/>
        </p:nvSpPr>
        <p:spPr>
          <a:xfrm>
            <a:off x="1485900" y="4456619"/>
            <a:ext cx="1854200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membri di Al Qaeda</a:t>
            </a:r>
          </a:p>
        </p:txBody>
      </p:sp>
      <p:cxnSp>
        <p:nvCxnSpPr>
          <p:cNvPr id="53" name="Connettore 2 52"/>
          <p:cNvCxnSpPr>
            <a:stCxn id="35" idx="2"/>
            <a:endCxn id="52" idx="0"/>
          </p:cNvCxnSpPr>
          <p:nvPr/>
        </p:nvCxnSpPr>
        <p:spPr>
          <a:xfrm>
            <a:off x="2413000" y="4123651"/>
            <a:ext cx="0" cy="33296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CasellaDiTesto 55"/>
          <p:cNvSpPr txBox="1"/>
          <p:nvPr/>
        </p:nvSpPr>
        <p:spPr>
          <a:xfrm>
            <a:off x="1485900" y="5069325"/>
            <a:ext cx="1854200" cy="1225867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organizzazione criminale finanziata da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Osama bin Laden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, sostenitore di una “guerra santa” contro l’Occidente e Israele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7" name="CasellaDiTesto 56"/>
          <p:cNvSpPr txBox="1"/>
          <p:nvPr/>
        </p:nvSpPr>
        <p:spPr>
          <a:xfrm>
            <a:off x="3860800" y="5437625"/>
            <a:ext cx="1622424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morirono più di 3</a:t>
            </a:r>
            <a:r>
              <a:rPr lang="it-IT" sz="6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000 persone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58" name="Connettore 2 57"/>
          <p:cNvCxnSpPr>
            <a:stCxn id="52" idx="2"/>
            <a:endCxn id="56" idx="0"/>
          </p:cNvCxnSpPr>
          <p:nvPr/>
        </p:nvCxnSpPr>
        <p:spPr>
          <a:xfrm>
            <a:off x="2413000" y="4746060"/>
            <a:ext cx="0" cy="32326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ttore 2 60"/>
          <p:cNvCxnSpPr>
            <a:stCxn id="56" idx="3"/>
            <a:endCxn id="57" idx="1"/>
          </p:cNvCxnSpPr>
          <p:nvPr/>
        </p:nvCxnSpPr>
        <p:spPr>
          <a:xfrm flipV="1">
            <a:off x="3340100" y="5675988"/>
            <a:ext cx="520700" cy="627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ttore 2 63"/>
          <p:cNvCxnSpPr>
            <a:cxnSpLocks/>
            <a:stCxn id="57" idx="3"/>
            <a:endCxn id="67" idx="1"/>
          </p:cNvCxnSpPr>
          <p:nvPr/>
        </p:nvCxnSpPr>
        <p:spPr>
          <a:xfrm>
            <a:off x="5483224" y="5675988"/>
            <a:ext cx="401603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CasellaDiTesto 66"/>
          <p:cNvSpPr txBox="1"/>
          <p:nvPr/>
        </p:nvSpPr>
        <p:spPr>
          <a:xfrm>
            <a:off x="5884827" y="5437625"/>
            <a:ext cx="20828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crollava il mito dell’inviolabilità americana 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D35CA37C-D1AA-CB53-2E1E-1DEEF50B5E4B}"/>
              </a:ext>
            </a:extLst>
          </p:cNvPr>
          <p:cNvSpPr/>
          <p:nvPr/>
        </p:nvSpPr>
        <p:spPr>
          <a:xfrm>
            <a:off x="4750420" y="404813"/>
            <a:ext cx="28809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Stati Uniti e America latina </a:t>
            </a:r>
            <a:endParaRPr lang="it-IT" dirty="0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482112E4-8FA8-97D4-98D9-A4074E29C185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12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CC29A41B-7ECC-4FE0-7FA7-CEDD4A15BAE3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sp>
        <p:nvSpPr>
          <p:cNvPr id="18" name="Ovale 17">
            <a:extLst>
              <a:ext uri="{FF2B5EF4-FFF2-40B4-BE49-F238E27FC236}">
                <a16:creationId xmlns:a16="http://schemas.microsoft.com/office/drawing/2014/main" id="{A14951F0-4B5D-83F8-AF93-2E9F986BA86D}"/>
              </a:ext>
            </a:extLst>
          </p:cNvPr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210567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304800" y="1035189"/>
            <a:ext cx="18542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Gli Stati Uniti risposero con forza agli attentati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1580105" y="1723801"/>
            <a:ext cx="1744345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nell’</a:t>
            </a:r>
            <a:r>
              <a:rPr lang="it-IT" b="1" dirty="0"/>
              <a:t>ottobre 2001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2842732" y="2047497"/>
            <a:ext cx="2501021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attaccarono l’Afghanistan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5761801" y="1962235"/>
            <a:ext cx="2998898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dove i talebani appoggiavano Al Qaeda e offrivano rifugio a Bin Laden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0" name="Connettore 2 9"/>
          <p:cNvCxnSpPr>
            <a:cxnSpLocks/>
            <a:stCxn id="8" idx="2"/>
            <a:endCxn id="19" idx="0"/>
          </p:cNvCxnSpPr>
          <p:nvPr/>
        </p:nvCxnSpPr>
        <p:spPr>
          <a:xfrm flipH="1">
            <a:off x="4092504" y="2336938"/>
            <a:ext cx="739" cy="45129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2 10"/>
          <p:cNvCxnSpPr>
            <a:cxnSpLocks/>
            <a:endCxn id="9" idx="1"/>
          </p:cNvCxnSpPr>
          <p:nvPr/>
        </p:nvCxnSpPr>
        <p:spPr>
          <a:xfrm>
            <a:off x="5333121" y="2200598"/>
            <a:ext cx="42868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CasellaDiTesto 17"/>
          <p:cNvSpPr txBox="1"/>
          <p:nvPr/>
        </p:nvSpPr>
        <p:spPr>
          <a:xfrm>
            <a:off x="2370461" y="2494349"/>
            <a:ext cx="116664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2011</a:t>
            </a:r>
            <a:endParaRPr lang="it-IT" b="1" dirty="0"/>
          </a:p>
        </p:txBody>
      </p:sp>
      <p:sp>
        <p:nvSpPr>
          <p:cNvPr id="19" name="CasellaDiTesto 18"/>
          <p:cNvSpPr txBox="1"/>
          <p:nvPr/>
        </p:nvSpPr>
        <p:spPr>
          <a:xfrm>
            <a:off x="3044754" y="2788233"/>
            <a:ext cx="20955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Bin Laden fu ucciso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3044754" y="3468127"/>
            <a:ext cx="20955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ma Al Qaeda esiste ancora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1" name="Connettore 2 20"/>
          <p:cNvCxnSpPr>
            <a:cxnSpLocks/>
            <a:stCxn id="19" idx="2"/>
            <a:endCxn id="20" idx="0"/>
          </p:cNvCxnSpPr>
          <p:nvPr/>
        </p:nvCxnSpPr>
        <p:spPr>
          <a:xfrm>
            <a:off x="4092504" y="3077674"/>
            <a:ext cx="0" cy="39045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CasellaDiTesto 23"/>
          <p:cNvSpPr txBox="1"/>
          <p:nvPr/>
        </p:nvSpPr>
        <p:spPr>
          <a:xfrm>
            <a:off x="2157807" y="4156013"/>
            <a:ext cx="116664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2003</a:t>
            </a:r>
          </a:p>
        </p:txBody>
      </p:sp>
      <p:sp>
        <p:nvSpPr>
          <p:cNvPr id="25" name="CasellaDiTesto 24"/>
          <p:cNvSpPr txBox="1"/>
          <p:nvPr/>
        </p:nvSpPr>
        <p:spPr>
          <a:xfrm>
            <a:off x="2832100" y="4458138"/>
            <a:ext cx="2501021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invasero l’Iraq di Saddam Hussein</a:t>
            </a:r>
          </a:p>
        </p:txBody>
      </p:sp>
      <p:sp>
        <p:nvSpPr>
          <p:cNvPr id="26" name="CasellaDiTesto 25"/>
          <p:cNvSpPr txBox="1"/>
          <p:nvPr/>
        </p:nvSpPr>
        <p:spPr>
          <a:xfrm>
            <a:off x="5761802" y="4364496"/>
            <a:ext cx="3000376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accusato di proteggere i terroristi e di possedere armi di distruzione di massa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7" name="Connettore 2 26"/>
          <p:cNvCxnSpPr>
            <a:cxnSpLocks/>
            <a:stCxn id="25" idx="3"/>
            <a:endCxn id="26" idx="1"/>
          </p:cNvCxnSpPr>
          <p:nvPr/>
        </p:nvCxnSpPr>
        <p:spPr>
          <a:xfrm>
            <a:off x="5333121" y="4602859"/>
            <a:ext cx="42868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CasellaDiTesto 38"/>
          <p:cNvSpPr txBox="1"/>
          <p:nvPr/>
        </p:nvSpPr>
        <p:spPr>
          <a:xfrm>
            <a:off x="2157807" y="4931642"/>
            <a:ext cx="116664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2006</a:t>
            </a:r>
          </a:p>
        </p:txBody>
      </p:sp>
      <p:sp>
        <p:nvSpPr>
          <p:cNvPr id="40" name="CasellaDiTesto 39"/>
          <p:cNvSpPr txBox="1"/>
          <p:nvPr/>
        </p:nvSpPr>
        <p:spPr>
          <a:xfrm>
            <a:off x="2832100" y="5252488"/>
            <a:ext cx="26289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Saddam fu catturato e </a:t>
            </a:r>
          </a:p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condannato a morte 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1" name="Connettore 2 40"/>
          <p:cNvCxnSpPr>
            <a:cxnSpLocks/>
            <a:endCxn id="40" idx="0"/>
          </p:cNvCxnSpPr>
          <p:nvPr/>
        </p:nvCxnSpPr>
        <p:spPr>
          <a:xfrm>
            <a:off x="4146550" y="4765629"/>
            <a:ext cx="0" cy="48685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ttore 1 46"/>
          <p:cNvCxnSpPr>
            <a:cxnSpLocks/>
            <a:stCxn id="6" idx="2"/>
          </p:cNvCxnSpPr>
          <p:nvPr/>
        </p:nvCxnSpPr>
        <p:spPr>
          <a:xfrm>
            <a:off x="1231900" y="1511915"/>
            <a:ext cx="0" cy="3090944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ttore 2 54"/>
          <p:cNvCxnSpPr>
            <a:cxnSpLocks/>
          </p:cNvCxnSpPr>
          <p:nvPr/>
        </p:nvCxnSpPr>
        <p:spPr>
          <a:xfrm>
            <a:off x="1231900" y="2189681"/>
            <a:ext cx="16002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ttangolo 11">
            <a:extLst>
              <a:ext uri="{FF2B5EF4-FFF2-40B4-BE49-F238E27FC236}">
                <a16:creationId xmlns:a16="http://schemas.microsoft.com/office/drawing/2014/main" id="{11502CA1-6C64-E972-C968-E2440DD8D409}"/>
              </a:ext>
            </a:extLst>
          </p:cNvPr>
          <p:cNvSpPr/>
          <p:nvPr/>
        </p:nvSpPr>
        <p:spPr>
          <a:xfrm>
            <a:off x="4750420" y="404813"/>
            <a:ext cx="28809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Stati Uniti e America latina </a:t>
            </a:r>
            <a:endParaRPr lang="it-IT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6732EA3B-BDB8-9214-5B79-7E2DF258791B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12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E9FED11F-992D-4C64-5A8F-EB0901B4764D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cxnSp>
        <p:nvCxnSpPr>
          <p:cNvPr id="22" name="Connettore 2 54">
            <a:extLst>
              <a:ext uri="{FF2B5EF4-FFF2-40B4-BE49-F238E27FC236}">
                <a16:creationId xmlns:a16="http://schemas.microsoft.com/office/drawing/2014/main" id="{F535AC28-6C53-B18D-1648-7C95AB832096}"/>
              </a:ext>
            </a:extLst>
          </p:cNvPr>
          <p:cNvCxnSpPr>
            <a:cxnSpLocks/>
            <a:endCxn id="25" idx="1"/>
          </p:cNvCxnSpPr>
          <p:nvPr/>
        </p:nvCxnSpPr>
        <p:spPr>
          <a:xfrm>
            <a:off x="1231900" y="4602859"/>
            <a:ext cx="16002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Ovale 48">
            <a:extLst>
              <a:ext uri="{FF2B5EF4-FFF2-40B4-BE49-F238E27FC236}">
                <a16:creationId xmlns:a16="http://schemas.microsoft.com/office/drawing/2014/main" id="{90D26D4D-0E2D-6745-4905-45763185C423}"/>
              </a:ext>
            </a:extLst>
          </p:cNvPr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3339155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357357" y="1175644"/>
            <a:ext cx="116664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2008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1409700" y="1371442"/>
            <a:ext cx="23241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avvennero due fatti importanti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4178299" y="1171199"/>
            <a:ext cx="2743495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 eletto un presidente afroamericano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7247496" y="1073453"/>
            <a:ext cx="1476375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BARAK OBAMA (2008-2016)</a:t>
            </a:r>
          </a:p>
        </p:txBody>
      </p:sp>
      <p:cxnSp>
        <p:nvCxnSpPr>
          <p:cNvPr id="11" name="Connettore 2 10"/>
          <p:cNvCxnSpPr>
            <a:cxnSpLocks/>
            <a:stCxn id="7" idx="3"/>
            <a:endCxn id="8" idx="1"/>
          </p:cNvCxnSpPr>
          <p:nvPr/>
        </p:nvCxnSpPr>
        <p:spPr>
          <a:xfrm flipV="1">
            <a:off x="3733800" y="1315920"/>
            <a:ext cx="444499" cy="20024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2 13"/>
          <p:cNvCxnSpPr>
            <a:cxnSpLocks/>
            <a:stCxn id="7" idx="3"/>
            <a:endCxn id="24" idx="1"/>
          </p:cNvCxnSpPr>
          <p:nvPr/>
        </p:nvCxnSpPr>
        <p:spPr>
          <a:xfrm>
            <a:off x="3733800" y="1516163"/>
            <a:ext cx="444499" cy="19917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2 16"/>
          <p:cNvCxnSpPr>
            <a:cxnSpLocks/>
            <a:stCxn id="8" idx="3"/>
            <a:endCxn id="9" idx="1"/>
          </p:cNvCxnSpPr>
          <p:nvPr/>
        </p:nvCxnSpPr>
        <p:spPr>
          <a:xfrm flipV="1">
            <a:off x="6921794" y="1311816"/>
            <a:ext cx="325702" cy="410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CasellaDiTesto 23"/>
          <p:cNvSpPr txBox="1"/>
          <p:nvPr/>
        </p:nvSpPr>
        <p:spPr>
          <a:xfrm>
            <a:off x="4178299" y="1570614"/>
            <a:ext cx="2743483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crisi finanziaria divenne economica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0" name="CasellaDiTesto 39"/>
          <p:cNvSpPr txBox="1"/>
          <p:nvPr/>
        </p:nvSpPr>
        <p:spPr>
          <a:xfrm>
            <a:off x="7258126" y="1669000"/>
            <a:ext cx="1282700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la crisi divenne mondiale</a:t>
            </a:r>
          </a:p>
        </p:txBody>
      </p:sp>
      <p:cxnSp>
        <p:nvCxnSpPr>
          <p:cNvPr id="41" name="Connettore 2 40"/>
          <p:cNvCxnSpPr>
            <a:cxnSpLocks/>
            <a:stCxn id="24" idx="3"/>
            <a:endCxn id="40" idx="1"/>
          </p:cNvCxnSpPr>
          <p:nvPr/>
        </p:nvCxnSpPr>
        <p:spPr>
          <a:xfrm>
            <a:off x="6921782" y="1715335"/>
            <a:ext cx="336344" cy="19202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Ovale 43"/>
          <p:cNvSpPr>
            <a:spLocks noChangeAspect="1"/>
          </p:cNvSpPr>
          <p:nvPr/>
        </p:nvSpPr>
        <p:spPr>
          <a:xfrm>
            <a:off x="8394700" y="6099175"/>
            <a:ext cx="606425" cy="60642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10</a:t>
            </a: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EC09973D-5860-D575-58F6-096FDEFF9F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989" y="1757320"/>
            <a:ext cx="2562812" cy="1664327"/>
          </a:xfrm>
          <a:prstGeom prst="rect">
            <a:avLst/>
          </a:prstGeom>
        </p:spPr>
      </p:pic>
      <p:sp>
        <p:nvSpPr>
          <p:cNvPr id="12" name="Rettangolo 11">
            <a:extLst>
              <a:ext uri="{FF2B5EF4-FFF2-40B4-BE49-F238E27FC236}">
                <a16:creationId xmlns:a16="http://schemas.microsoft.com/office/drawing/2014/main" id="{DBFE2573-2794-FDF9-FAE3-0BD8B193B58C}"/>
              </a:ext>
            </a:extLst>
          </p:cNvPr>
          <p:cNvSpPr/>
          <p:nvPr/>
        </p:nvSpPr>
        <p:spPr>
          <a:xfrm>
            <a:off x="4750420" y="404813"/>
            <a:ext cx="28809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Stati Uniti e America latina </a:t>
            </a:r>
            <a:endParaRPr lang="it-IT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B2C84D86-E9CC-F68D-FF92-D4632FC7AAE7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12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BF29FEAE-9F99-45A3-1636-D6E72E48DB6C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93546285-47A8-8619-0415-542500CAD340}"/>
              </a:ext>
            </a:extLst>
          </p:cNvPr>
          <p:cNvSpPr txBox="1"/>
          <p:nvPr/>
        </p:nvSpPr>
        <p:spPr>
          <a:xfrm>
            <a:off x="7074308" y="2417242"/>
            <a:ext cx="16891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si risolse nel 2013-14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6" name="Connettore 2 40">
            <a:extLst>
              <a:ext uri="{FF2B5EF4-FFF2-40B4-BE49-F238E27FC236}">
                <a16:creationId xmlns:a16="http://schemas.microsoft.com/office/drawing/2014/main" id="{F6F95315-214F-4BF6-C817-CB2419ADF2DA}"/>
              </a:ext>
            </a:extLst>
          </p:cNvPr>
          <p:cNvCxnSpPr>
            <a:cxnSpLocks/>
          </p:cNvCxnSpPr>
          <p:nvPr/>
        </p:nvCxnSpPr>
        <p:spPr>
          <a:xfrm>
            <a:off x="7918340" y="2143331"/>
            <a:ext cx="0" cy="27391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CasellaDiTesto 46">
            <a:extLst>
              <a:ext uri="{FF2B5EF4-FFF2-40B4-BE49-F238E27FC236}">
                <a16:creationId xmlns:a16="http://schemas.microsoft.com/office/drawing/2014/main" id="{07B7C516-4BC2-35BA-807A-DC0C5B63EB52}"/>
              </a:ext>
            </a:extLst>
          </p:cNvPr>
          <p:cNvSpPr txBox="1"/>
          <p:nvPr/>
        </p:nvSpPr>
        <p:spPr>
          <a:xfrm>
            <a:off x="263234" y="3684070"/>
            <a:ext cx="1814313" cy="664012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Presidenza di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DONALD TRUMP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(2016-2020, 2025-)</a:t>
            </a:r>
          </a:p>
        </p:txBody>
      </p:sp>
      <p:sp>
        <p:nvSpPr>
          <p:cNvPr id="48" name="CasellaDiTesto 47">
            <a:extLst>
              <a:ext uri="{FF2B5EF4-FFF2-40B4-BE49-F238E27FC236}">
                <a16:creationId xmlns:a16="http://schemas.microsoft.com/office/drawing/2014/main" id="{AD98A1C5-04EC-505B-99F8-269ABBD462CD}"/>
              </a:ext>
            </a:extLst>
          </p:cNvPr>
          <p:cNvSpPr txBox="1"/>
          <p:nvPr/>
        </p:nvSpPr>
        <p:spPr>
          <a:xfrm>
            <a:off x="2445848" y="3862776"/>
            <a:ext cx="23241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fautore di una politica sovranista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9" name="Connettore 2 28">
            <a:extLst>
              <a:ext uri="{FF2B5EF4-FFF2-40B4-BE49-F238E27FC236}">
                <a16:creationId xmlns:a16="http://schemas.microsoft.com/office/drawing/2014/main" id="{E40F1E80-F20F-5022-EFC4-6CF800A26E15}"/>
              </a:ext>
            </a:extLst>
          </p:cNvPr>
          <p:cNvCxnSpPr>
            <a:cxnSpLocks/>
            <a:stCxn id="47" idx="3"/>
            <a:endCxn id="48" idx="1"/>
          </p:cNvCxnSpPr>
          <p:nvPr/>
        </p:nvCxnSpPr>
        <p:spPr>
          <a:xfrm flipV="1">
            <a:off x="2077547" y="4007497"/>
            <a:ext cx="368301" cy="857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CasellaDiTesto 49">
            <a:extLst>
              <a:ext uri="{FF2B5EF4-FFF2-40B4-BE49-F238E27FC236}">
                <a16:creationId xmlns:a16="http://schemas.microsoft.com/office/drawing/2014/main" id="{751F7CAC-19E9-715C-C87A-6A3C91EA9F97}"/>
              </a:ext>
            </a:extLst>
          </p:cNvPr>
          <p:cNvSpPr txBox="1"/>
          <p:nvPr/>
        </p:nvSpPr>
        <p:spPr>
          <a:xfrm>
            <a:off x="2339519" y="4421576"/>
            <a:ext cx="2533502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favorevole agli interessi statunitensi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1" name="CasellaDiTesto 50">
            <a:extLst>
              <a:ext uri="{FF2B5EF4-FFF2-40B4-BE49-F238E27FC236}">
                <a16:creationId xmlns:a16="http://schemas.microsoft.com/office/drawing/2014/main" id="{BFAEE1A6-B31E-886C-D69E-614AE044D5C7}"/>
              </a:ext>
            </a:extLst>
          </p:cNvPr>
          <p:cNvSpPr txBox="1"/>
          <p:nvPr/>
        </p:nvSpPr>
        <p:spPr>
          <a:xfrm>
            <a:off x="3493851" y="4883358"/>
            <a:ext cx="1633961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riduzione delle tasse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2" name="CasellaDiTesto 51">
            <a:extLst>
              <a:ext uri="{FF2B5EF4-FFF2-40B4-BE49-F238E27FC236}">
                <a16:creationId xmlns:a16="http://schemas.microsoft.com/office/drawing/2014/main" id="{4B4C0445-8BB2-F3C4-A9AD-2F44B86BE2C9}"/>
              </a:ext>
            </a:extLst>
          </p:cNvPr>
          <p:cNvSpPr txBox="1"/>
          <p:nvPr/>
        </p:nvSpPr>
        <p:spPr>
          <a:xfrm>
            <a:off x="3493850" y="5271157"/>
            <a:ext cx="3798995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smantellamento della riforma sanitaria peri ceti più deboli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3" name="CasellaDiTesto 52">
            <a:extLst>
              <a:ext uri="{FF2B5EF4-FFF2-40B4-BE49-F238E27FC236}">
                <a16:creationId xmlns:a16="http://schemas.microsoft.com/office/drawing/2014/main" id="{FD41E0CF-E964-E7BE-22BE-75744E9A12D4}"/>
              </a:ext>
            </a:extLst>
          </p:cNvPr>
          <p:cNvSpPr txBox="1"/>
          <p:nvPr/>
        </p:nvSpPr>
        <p:spPr>
          <a:xfrm>
            <a:off x="3493851" y="5661008"/>
            <a:ext cx="3220714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freno all’immigrazione clandestina dal Messico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4" name="CasellaDiTesto 53">
            <a:extLst>
              <a:ext uri="{FF2B5EF4-FFF2-40B4-BE49-F238E27FC236}">
                <a16:creationId xmlns:a16="http://schemas.microsoft.com/office/drawing/2014/main" id="{CCFDDCEE-3799-D611-D0EA-86A264294274}"/>
              </a:ext>
            </a:extLst>
          </p:cNvPr>
          <p:cNvSpPr txBox="1"/>
          <p:nvPr/>
        </p:nvSpPr>
        <p:spPr>
          <a:xfrm>
            <a:off x="3493851" y="6039647"/>
            <a:ext cx="4298724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misure protezionistiche contro le importazioni da Cina ed Europa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5" name="CasellaDiTesto 54">
            <a:extLst>
              <a:ext uri="{FF2B5EF4-FFF2-40B4-BE49-F238E27FC236}">
                <a16:creationId xmlns:a16="http://schemas.microsoft.com/office/drawing/2014/main" id="{314A8253-D90A-97E1-0520-021C6C80E545}"/>
              </a:ext>
            </a:extLst>
          </p:cNvPr>
          <p:cNvSpPr txBox="1"/>
          <p:nvPr/>
        </p:nvSpPr>
        <p:spPr>
          <a:xfrm>
            <a:off x="3493850" y="6413256"/>
            <a:ext cx="3798995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rifiuto di rispettare le misure a tutela di clima e ambiente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56" name="Connettore 2 38">
            <a:extLst>
              <a:ext uri="{FF2B5EF4-FFF2-40B4-BE49-F238E27FC236}">
                <a16:creationId xmlns:a16="http://schemas.microsoft.com/office/drawing/2014/main" id="{93CB150B-5B9D-1B62-0EBC-AF9C89736AEF}"/>
              </a:ext>
            </a:extLst>
          </p:cNvPr>
          <p:cNvCxnSpPr>
            <a:cxnSpLocks/>
            <a:stCxn id="48" idx="2"/>
            <a:endCxn id="50" idx="0"/>
          </p:cNvCxnSpPr>
          <p:nvPr/>
        </p:nvCxnSpPr>
        <p:spPr>
          <a:xfrm flipH="1">
            <a:off x="3606270" y="4152217"/>
            <a:ext cx="1628" cy="26935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ttore 1 41">
            <a:extLst>
              <a:ext uri="{FF2B5EF4-FFF2-40B4-BE49-F238E27FC236}">
                <a16:creationId xmlns:a16="http://schemas.microsoft.com/office/drawing/2014/main" id="{EB88D4B3-0F3F-D5A0-48F1-29170F560F85}"/>
              </a:ext>
            </a:extLst>
          </p:cNvPr>
          <p:cNvCxnSpPr>
            <a:cxnSpLocks/>
          </p:cNvCxnSpPr>
          <p:nvPr/>
        </p:nvCxnSpPr>
        <p:spPr>
          <a:xfrm>
            <a:off x="2771482" y="4711017"/>
            <a:ext cx="0" cy="1846960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ttore 2 43">
            <a:extLst>
              <a:ext uri="{FF2B5EF4-FFF2-40B4-BE49-F238E27FC236}">
                <a16:creationId xmlns:a16="http://schemas.microsoft.com/office/drawing/2014/main" id="{C0D97D17-2BF1-E106-17C5-D04ACBCA6C07}"/>
              </a:ext>
            </a:extLst>
          </p:cNvPr>
          <p:cNvCxnSpPr>
            <a:cxnSpLocks/>
            <a:endCxn id="55" idx="1"/>
          </p:cNvCxnSpPr>
          <p:nvPr/>
        </p:nvCxnSpPr>
        <p:spPr>
          <a:xfrm>
            <a:off x="2771482" y="6557977"/>
            <a:ext cx="72236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ttore 2 46">
            <a:extLst>
              <a:ext uri="{FF2B5EF4-FFF2-40B4-BE49-F238E27FC236}">
                <a16:creationId xmlns:a16="http://schemas.microsoft.com/office/drawing/2014/main" id="{2F5436FD-0A7C-1701-1357-C66C2B3C804E}"/>
              </a:ext>
            </a:extLst>
          </p:cNvPr>
          <p:cNvCxnSpPr/>
          <p:nvPr/>
        </p:nvCxnSpPr>
        <p:spPr>
          <a:xfrm>
            <a:off x="2771482" y="6206957"/>
            <a:ext cx="72236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ttore 2 48">
            <a:extLst>
              <a:ext uri="{FF2B5EF4-FFF2-40B4-BE49-F238E27FC236}">
                <a16:creationId xmlns:a16="http://schemas.microsoft.com/office/drawing/2014/main" id="{C741B5F5-3345-FB41-FDA3-4D6579574905}"/>
              </a:ext>
            </a:extLst>
          </p:cNvPr>
          <p:cNvCxnSpPr>
            <a:cxnSpLocks/>
            <a:endCxn id="53" idx="1"/>
          </p:cNvCxnSpPr>
          <p:nvPr/>
        </p:nvCxnSpPr>
        <p:spPr>
          <a:xfrm>
            <a:off x="2771482" y="5805729"/>
            <a:ext cx="72236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ttore 2 53">
            <a:extLst>
              <a:ext uri="{FF2B5EF4-FFF2-40B4-BE49-F238E27FC236}">
                <a16:creationId xmlns:a16="http://schemas.microsoft.com/office/drawing/2014/main" id="{540F23D2-490E-CF58-5310-D2984D46C2AF}"/>
              </a:ext>
            </a:extLst>
          </p:cNvPr>
          <p:cNvCxnSpPr/>
          <p:nvPr/>
        </p:nvCxnSpPr>
        <p:spPr>
          <a:xfrm>
            <a:off x="2758782" y="5418822"/>
            <a:ext cx="72236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ttore 2 54">
            <a:extLst>
              <a:ext uri="{FF2B5EF4-FFF2-40B4-BE49-F238E27FC236}">
                <a16:creationId xmlns:a16="http://schemas.microsoft.com/office/drawing/2014/main" id="{3BB03CF9-7EC5-B3B4-9AC1-F0F1F38E0D42}"/>
              </a:ext>
            </a:extLst>
          </p:cNvPr>
          <p:cNvCxnSpPr/>
          <p:nvPr/>
        </p:nvCxnSpPr>
        <p:spPr>
          <a:xfrm>
            <a:off x="2771483" y="5040779"/>
            <a:ext cx="72236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CasellaDiTesto 62">
            <a:extLst>
              <a:ext uri="{FF2B5EF4-FFF2-40B4-BE49-F238E27FC236}">
                <a16:creationId xmlns:a16="http://schemas.microsoft.com/office/drawing/2014/main" id="{A0568F0E-B0A7-0A4E-B91D-9CF1BB2D036F}"/>
              </a:ext>
            </a:extLst>
          </p:cNvPr>
          <p:cNvSpPr txBox="1"/>
          <p:nvPr/>
        </p:nvSpPr>
        <p:spPr>
          <a:xfrm>
            <a:off x="263234" y="5852361"/>
            <a:ext cx="1814313" cy="664012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Presidenza di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JOE BIDEN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(2021-2025)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76C7A2B1-2003-9A85-C988-079B6F1D9572}"/>
              </a:ext>
            </a:extLst>
          </p:cNvPr>
          <p:cNvSpPr txBox="1"/>
          <p:nvPr/>
        </p:nvSpPr>
        <p:spPr>
          <a:xfrm>
            <a:off x="1852166" y="3358524"/>
            <a:ext cx="30691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© </a:t>
            </a:r>
            <a:r>
              <a:rPr lang="it-IT" sz="800" dirty="0" err="1"/>
              <a:t>vipflash</a:t>
            </a:r>
            <a:r>
              <a:rPr lang="it-IT" sz="800" dirty="0"/>
              <a:t>/Shutterstock</a:t>
            </a:r>
          </a:p>
        </p:txBody>
      </p:sp>
    </p:spTree>
    <p:extLst>
      <p:ext uri="{BB962C8B-B14F-4D97-AF65-F5344CB8AC3E}">
        <p14:creationId xmlns:p14="http://schemas.microsoft.com/office/powerpoint/2010/main" val="20890235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003300" y="1015048"/>
            <a:ext cx="7099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3.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L’America latina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406400" y="1579958"/>
            <a:ext cx="16637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L’America latina è caratterizzata da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1816100" y="2189558"/>
            <a:ext cx="23241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ricchezza di risorse naturali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1816100" y="2608658"/>
            <a:ext cx="23241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economie spesso in difficoltà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1816100" y="3027758"/>
            <a:ext cx="23241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regimi poco democratici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1816100" y="3434158"/>
            <a:ext cx="23241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profonde disuguaglianze sociali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1816100" y="3878658"/>
            <a:ext cx="23241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ingerenza politica degli Stati Uniti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4438650" y="3789598"/>
            <a:ext cx="18796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sono intervenuti contro governi a loro ostili in 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6934200" y="2319217"/>
            <a:ext cx="11684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Nicaragua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6934200" y="2738317"/>
            <a:ext cx="116205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Guatemala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6969125" y="3144717"/>
            <a:ext cx="201295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Repubblica Dominicana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6969125" y="3527500"/>
            <a:ext cx="116205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Salvador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6969125" y="3878658"/>
            <a:ext cx="116205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Cile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6969125" y="4222624"/>
            <a:ext cx="116205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Argentina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6969125" y="4578803"/>
            <a:ext cx="116205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Brasile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6969125" y="4967483"/>
            <a:ext cx="116205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Panama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6969125" y="5361183"/>
            <a:ext cx="116205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Bolivia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4" name="Connettore 2 23"/>
          <p:cNvCxnSpPr>
            <a:stCxn id="13" idx="3"/>
            <a:endCxn id="14" idx="1"/>
          </p:cNvCxnSpPr>
          <p:nvPr/>
        </p:nvCxnSpPr>
        <p:spPr>
          <a:xfrm flipV="1">
            <a:off x="6318250" y="2463938"/>
            <a:ext cx="615950" cy="156402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2 26"/>
          <p:cNvCxnSpPr>
            <a:stCxn id="13" idx="3"/>
            <a:endCxn id="15" idx="1"/>
          </p:cNvCxnSpPr>
          <p:nvPr/>
        </p:nvCxnSpPr>
        <p:spPr>
          <a:xfrm flipV="1">
            <a:off x="6318250" y="2883038"/>
            <a:ext cx="615950" cy="114492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ttore 2 29"/>
          <p:cNvCxnSpPr>
            <a:stCxn id="13" idx="3"/>
            <a:endCxn id="17" idx="1"/>
          </p:cNvCxnSpPr>
          <p:nvPr/>
        </p:nvCxnSpPr>
        <p:spPr>
          <a:xfrm flipV="1">
            <a:off x="6318250" y="3289438"/>
            <a:ext cx="650875" cy="73852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2 32"/>
          <p:cNvCxnSpPr>
            <a:stCxn id="13" idx="3"/>
            <a:endCxn id="18" idx="1"/>
          </p:cNvCxnSpPr>
          <p:nvPr/>
        </p:nvCxnSpPr>
        <p:spPr>
          <a:xfrm flipV="1">
            <a:off x="6318250" y="3672221"/>
            <a:ext cx="650875" cy="35574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ttore 2 35"/>
          <p:cNvCxnSpPr>
            <a:stCxn id="13" idx="3"/>
            <a:endCxn id="19" idx="1"/>
          </p:cNvCxnSpPr>
          <p:nvPr/>
        </p:nvCxnSpPr>
        <p:spPr>
          <a:xfrm flipV="1">
            <a:off x="6318250" y="4023379"/>
            <a:ext cx="650875" cy="458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ttore 2 38"/>
          <p:cNvCxnSpPr>
            <a:stCxn id="13" idx="3"/>
            <a:endCxn id="20" idx="1"/>
          </p:cNvCxnSpPr>
          <p:nvPr/>
        </p:nvCxnSpPr>
        <p:spPr>
          <a:xfrm>
            <a:off x="6318250" y="4027961"/>
            <a:ext cx="650875" cy="33938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ttore 2 41"/>
          <p:cNvCxnSpPr>
            <a:stCxn id="13" idx="3"/>
            <a:endCxn id="21" idx="1"/>
          </p:cNvCxnSpPr>
          <p:nvPr/>
        </p:nvCxnSpPr>
        <p:spPr>
          <a:xfrm>
            <a:off x="6318250" y="4027961"/>
            <a:ext cx="650875" cy="69556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ttore 2 44"/>
          <p:cNvCxnSpPr>
            <a:stCxn id="13" idx="3"/>
            <a:endCxn id="22" idx="1"/>
          </p:cNvCxnSpPr>
          <p:nvPr/>
        </p:nvCxnSpPr>
        <p:spPr>
          <a:xfrm>
            <a:off x="6318250" y="4027961"/>
            <a:ext cx="650875" cy="108424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ttore 2 47"/>
          <p:cNvCxnSpPr>
            <a:stCxn id="13" idx="3"/>
            <a:endCxn id="23" idx="1"/>
          </p:cNvCxnSpPr>
          <p:nvPr/>
        </p:nvCxnSpPr>
        <p:spPr>
          <a:xfrm>
            <a:off x="6318250" y="4027961"/>
            <a:ext cx="650875" cy="147794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ttore 1 51"/>
          <p:cNvCxnSpPr>
            <a:stCxn id="7" idx="2"/>
          </p:cNvCxnSpPr>
          <p:nvPr/>
        </p:nvCxnSpPr>
        <p:spPr>
          <a:xfrm flipH="1">
            <a:off x="1231900" y="2056684"/>
            <a:ext cx="6350" cy="1966695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ttore 2 53"/>
          <p:cNvCxnSpPr>
            <a:endCxn id="12" idx="1"/>
          </p:cNvCxnSpPr>
          <p:nvPr/>
        </p:nvCxnSpPr>
        <p:spPr>
          <a:xfrm flipV="1">
            <a:off x="1231900" y="4023379"/>
            <a:ext cx="584200" cy="458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ttore 2 56"/>
          <p:cNvCxnSpPr>
            <a:endCxn id="11" idx="1"/>
          </p:cNvCxnSpPr>
          <p:nvPr/>
        </p:nvCxnSpPr>
        <p:spPr>
          <a:xfrm>
            <a:off x="1231900" y="3578879"/>
            <a:ext cx="5842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ttore 2 59"/>
          <p:cNvCxnSpPr>
            <a:endCxn id="10" idx="1"/>
          </p:cNvCxnSpPr>
          <p:nvPr/>
        </p:nvCxnSpPr>
        <p:spPr>
          <a:xfrm>
            <a:off x="1238250" y="3172479"/>
            <a:ext cx="57785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ttore 2 62"/>
          <p:cNvCxnSpPr>
            <a:endCxn id="9" idx="1"/>
          </p:cNvCxnSpPr>
          <p:nvPr/>
        </p:nvCxnSpPr>
        <p:spPr>
          <a:xfrm>
            <a:off x="1238250" y="2753379"/>
            <a:ext cx="57785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ttore 2 65"/>
          <p:cNvCxnSpPr>
            <a:endCxn id="8" idx="1"/>
          </p:cNvCxnSpPr>
          <p:nvPr/>
        </p:nvCxnSpPr>
        <p:spPr>
          <a:xfrm>
            <a:off x="1238250" y="2334279"/>
            <a:ext cx="57785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ttore 2 68"/>
          <p:cNvCxnSpPr>
            <a:stCxn id="12" idx="3"/>
            <a:endCxn id="13" idx="1"/>
          </p:cNvCxnSpPr>
          <p:nvPr/>
        </p:nvCxnSpPr>
        <p:spPr>
          <a:xfrm>
            <a:off x="4140200" y="4023379"/>
            <a:ext cx="298450" cy="458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Ovale 71"/>
          <p:cNvSpPr>
            <a:spLocks noChangeAspect="1"/>
          </p:cNvSpPr>
          <p:nvPr/>
        </p:nvSpPr>
        <p:spPr>
          <a:xfrm>
            <a:off x="8394700" y="6099175"/>
            <a:ext cx="606425" cy="60642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11</a:t>
            </a:r>
          </a:p>
        </p:txBody>
      </p:sp>
      <p:pic>
        <p:nvPicPr>
          <p:cNvPr id="25" name="Immagine 24">
            <a:extLst>
              <a:ext uri="{FF2B5EF4-FFF2-40B4-BE49-F238E27FC236}">
                <a16:creationId xmlns:a16="http://schemas.microsoft.com/office/drawing/2014/main" id="{C9DD280C-B91C-FEE8-39FD-DB25A596DC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6100" y="4587799"/>
            <a:ext cx="3079195" cy="2270201"/>
          </a:xfrm>
          <a:prstGeom prst="rect">
            <a:avLst/>
          </a:prstGeom>
        </p:spPr>
      </p:pic>
      <p:sp>
        <p:nvSpPr>
          <p:cNvPr id="16" name="Rettangolo 15">
            <a:extLst>
              <a:ext uri="{FF2B5EF4-FFF2-40B4-BE49-F238E27FC236}">
                <a16:creationId xmlns:a16="http://schemas.microsoft.com/office/drawing/2014/main" id="{661D9772-C864-F691-AD0F-D27BF4E88093}"/>
              </a:ext>
            </a:extLst>
          </p:cNvPr>
          <p:cNvSpPr/>
          <p:nvPr/>
        </p:nvSpPr>
        <p:spPr>
          <a:xfrm>
            <a:off x="4750420" y="404813"/>
            <a:ext cx="28809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Stati Uniti e America latina </a:t>
            </a:r>
            <a:endParaRPr lang="it-IT" dirty="0"/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B1D1DDBC-3CD8-92B6-1191-F61D5DACF5BF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12</a:t>
            </a: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D33D36F4-50DD-E458-EB42-643B318D0A80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4ABAD28-1512-1C40-C511-B17D09999D0D}"/>
              </a:ext>
            </a:extLst>
          </p:cNvPr>
          <p:cNvSpPr txBox="1"/>
          <p:nvPr/>
        </p:nvSpPr>
        <p:spPr>
          <a:xfrm>
            <a:off x="4836060" y="6571576"/>
            <a:ext cx="26338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" dirty="0"/>
              <a:t>jornaldearequipa.com/Hohum/Wikimedia Commons Pubblico Dominio</a:t>
            </a:r>
            <a:endParaRPr lang="it-IT" sz="800" dirty="0"/>
          </a:p>
        </p:txBody>
      </p:sp>
    </p:spTree>
    <p:extLst>
      <p:ext uri="{BB962C8B-B14F-4D97-AF65-F5344CB8AC3E}">
        <p14:creationId xmlns:p14="http://schemas.microsoft.com/office/powerpoint/2010/main" val="39551429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522457" y="1213900"/>
            <a:ext cx="116664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1970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1511300" y="1409698"/>
            <a:ext cx="1092200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in Cile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2921000" y="1316056"/>
            <a:ext cx="32893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aveva vinto le elezioni una coalizione di sinistra guidata da Salvator Allende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9" name="Connettore 2 8"/>
          <p:cNvCxnSpPr>
            <a:stCxn id="7" idx="3"/>
            <a:endCxn id="8" idx="1"/>
          </p:cNvCxnSpPr>
          <p:nvPr/>
        </p:nvCxnSpPr>
        <p:spPr>
          <a:xfrm>
            <a:off x="2603500" y="1554419"/>
            <a:ext cx="3175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2 11"/>
          <p:cNvCxnSpPr>
            <a:stCxn id="8" idx="2"/>
          </p:cNvCxnSpPr>
          <p:nvPr/>
        </p:nvCxnSpPr>
        <p:spPr>
          <a:xfrm>
            <a:off x="4565650" y="1792782"/>
            <a:ext cx="0" cy="29001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CasellaDiTesto 14"/>
          <p:cNvSpPr txBox="1"/>
          <p:nvPr/>
        </p:nvSpPr>
        <p:spPr>
          <a:xfrm>
            <a:off x="2921000" y="2082800"/>
            <a:ext cx="32893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voleva togliere agli Stati Uniti il controllo delle risorse minerarie del Paese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1841500" y="2687240"/>
            <a:ext cx="116664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1973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2921000" y="2857500"/>
            <a:ext cx="32893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gli Stati Uniti organizzarono un colpo di Stato militare che portò alla dittatura di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PINOCHET</a:t>
            </a:r>
          </a:p>
        </p:txBody>
      </p:sp>
      <p:cxnSp>
        <p:nvCxnSpPr>
          <p:cNvPr id="19" name="Connettore 2 18"/>
          <p:cNvCxnSpPr>
            <a:stCxn id="15" idx="2"/>
            <a:endCxn id="18" idx="0"/>
          </p:cNvCxnSpPr>
          <p:nvPr/>
        </p:nvCxnSpPr>
        <p:spPr>
          <a:xfrm>
            <a:off x="4565650" y="2559526"/>
            <a:ext cx="0" cy="29797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2 21"/>
          <p:cNvCxnSpPr>
            <a:stCxn id="18" idx="3"/>
          </p:cNvCxnSpPr>
          <p:nvPr/>
        </p:nvCxnSpPr>
        <p:spPr>
          <a:xfrm>
            <a:off x="6210300" y="3095863"/>
            <a:ext cx="2540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CasellaDiTesto 25"/>
          <p:cNvSpPr txBox="1"/>
          <p:nvPr/>
        </p:nvSpPr>
        <p:spPr>
          <a:xfrm>
            <a:off x="6464300" y="2857500"/>
            <a:ext cx="2445784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Pinochet arrestò, torturò e uccise più di 30</a:t>
            </a:r>
            <a:r>
              <a:rPr lang="it-IT" sz="6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000 oppositori politici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7" name="CasellaDiTesto 26"/>
          <p:cNvSpPr txBox="1"/>
          <p:nvPr/>
        </p:nvSpPr>
        <p:spPr>
          <a:xfrm>
            <a:off x="522457" y="3665000"/>
            <a:ext cx="1166643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</a:t>
            </a:r>
            <a:r>
              <a:rPr lang="it-IT" b="1" dirty="0"/>
              <a:t>1976 </a:t>
            </a:r>
            <a:r>
              <a:rPr lang="it-IT" dirty="0"/>
              <a:t>e il </a:t>
            </a:r>
            <a:r>
              <a:rPr lang="it-IT" b="1" dirty="0"/>
              <a:t>1983</a:t>
            </a:r>
          </a:p>
        </p:txBody>
      </p:sp>
      <p:sp>
        <p:nvSpPr>
          <p:cNvPr id="28" name="CasellaDiTesto 27"/>
          <p:cNvSpPr txBox="1"/>
          <p:nvPr/>
        </p:nvSpPr>
        <p:spPr>
          <a:xfrm>
            <a:off x="1511300" y="4099161"/>
            <a:ext cx="1092200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in Argentina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9" name="CasellaDiTesto 28"/>
          <p:cNvSpPr txBox="1"/>
          <p:nvPr/>
        </p:nvSpPr>
        <p:spPr>
          <a:xfrm>
            <a:off x="2921000" y="4005519"/>
            <a:ext cx="32893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ci fu la dittatura militare di 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JORGE VIDELA</a:t>
            </a:r>
          </a:p>
        </p:txBody>
      </p:sp>
      <p:cxnSp>
        <p:nvCxnSpPr>
          <p:cNvPr id="30" name="Connettore 2 29"/>
          <p:cNvCxnSpPr>
            <a:stCxn id="28" idx="3"/>
            <a:endCxn id="29" idx="1"/>
          </p:cNvCxnSpPr>
          <p:nvPr/>
        </p:nvCxnSpPr>
        <p:spPr>
          <a:xfrm>
            <a:off x="2603500" y="4243882"/>
            <a:ext cx="3175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CasellaDiTesto 32"/>
          <p:cNvSpPr txBox="1"/>
          <p:nvPr/>
        </p:nvSpPr>
        <p:spPr>
          <a:xfrm>
            <a:off x="6464300" y="4005519"/>
            <a:ext cx="22733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gli oppositori politici furono uccisi e fatti sparire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4" name="Connettore 2 33"/>
          <p:cNvCxnSpPr>
            <a:stCxn id="29" idx="3"/>
            <a:endCxn id="33" idx="1"/>
          </p:cNvCxnSpPr>
          <p:nvPr/>
        </p:nvCxnSpPr>
        <p:spPr>
          <a:xfrm>
            <a:off x="6210300" y="4243882"/>
            <a:ext cx="2540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CasellaDiTesto 36"/>
          <p:cNvSpPr txBox="1"/>
          <p:nvPr/>
        </p:nvSpPr>
        <p:spPr>
          <a:xfrm>
            <a:off x="6464300" y="4881958"/>
            <a:ext cx="2273300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detti </a:t>
            </a:r>
            <a:r>
              <a:rPr lang="it-IT" sz="1100" b="1" i="1" dirty="0">
                <a:solidFill>
                  <a:srgbClr val="FFFFFF"/>
                </a:solidFill>
                <a:latin typeface="Arial"/>
                <a:cs typeface="Arial"/>
              </a:rPr>
              <a:t>DESAPARECIDOS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cxnSp>
        <p:nvCxnSpPr>
          <p:cNvPr id="38" name="Connettore 2 37"/>
          <p:cNvCxnSpPr>
            <a:stCxn id="33" idx="2"/>
            <a:endCxn id="37" idx="0"/>
          </p:cNvCxnSpPr>
          <p:nvPr/>
        </p:nvCxnSpPr>
        <p:spPr>
          <a:xfrm>
            <a:off x="7600950" y="4482245"/>
            <a:ext cx="0" cy="39971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Ovale 40"/>
          <p:cNvSpPr>
            <a:spLocks noChangeAspect="1"/>
          </p:cNvSpPr>
          <p:nvPr/>
        </p:nvSpPr>
        <p:spPr>
          <a:xfrm>
            <a:off x="8394700" y="6099175"/>
            <a:ext cx="606425" cy="60642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12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FD034D72-2CE9-97FD-3670-1B9BF60F1AD9}"/>
              </a:ext>
            </a:extLst>
          </p:cNvPr>
          <p:cNvSpPr txBox="1"/>
          <p:nvPr/>
        </p:nvSpPr>
        <p:spPr>
          <a:xfrm>
            <a:off x="3716850" y="4668771"/>
            <a:ext cx="116664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b="1" dirty="0"/>
              <a:t>1982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AC34F717-910D-6F3E-643E-AA9703286820}"/>
              </a:ext>
            </a:extLst>
          </p:cNvPr>
          <p:cNvSpPr txBox="1"/>
          <p:nvPr/>
        </p:nvSpPr>
        <p:spPr>
          <a:xfrm>
            <a:off x="4486950" y="4906342"/>
            <a:ext cx="1700004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si combatté la guerra delle Falkland contro il Regno Unito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0" name="Connettore 1 51">
            <a:extLst>
              <a:ext uri="{FF2B5EF4-FFF2-40B4-BE49-F238E27FC236}">
                <a16:creationId xmlns:a16="http://schemas.microsoft.com/office/drawing/2014/main" id="{80C107FE-7027-79CD-8014-321941DD09AF}"/>
              </a:ext>
            </a:extLst>
          </p:cNvPr>
          <p:cNvCxnSpPr>
            <a:cxnSpLocks/>
          </p:cNvCxnSpPr>
          <p:nvPr/>
        </p:nvCxnSpPr>
        <p:spPr>
          <a:xfrm>
            <a:off x="3268662" y="4482245"/>
            <a:ext cx="0" cy="756103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2 23">
            <a:extLst>
              <a:ext uri="{FF2B5EF4-FFF2-40B4-BE49-F238E27FC236}">
                <a16:creationId xmlns:a16="http://schemas.microsoft.com/office/drawing/2014/main" id="{B4F21108-5563-382E-8CA4-DD216FD8B6E3}"/>
              </a:ext>
            </a:extLst>
          </p:cNvPr>
          <p:cNvCxnSpPr>
            <a:cxnSpLocks/>
            <a:endCxn id="10" idx="1"/>
          </p:cNvCxnSpPr>
          <p:nvPr/>
        </p:nvCxnSpPr>
        <p:spPr>
          <a:xfrm>
            <a:off x="3268662" y="5238348"/>
            <a:ext cx="121828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ttangolo 12">
            <a:extLst>
              <a:ext uri="{FF2B5EF4-FFF2-40B4-BE49-F238E27FC236}">
                <a16:creationId xmlns:a16="http://schemas.microsoft.com/office/drawing/2014/main" id="{B542AA65-48DA-0B6F-EAE3-D8ECD7987620}"/>
              </a:ext>
            </a:extLst>
          </p:cNvPr>
          <p:cNvSpPr/>
          <p:nvPr/>
        </p:nvSpPr>
        <p:spPr>
          <a:xfrm>
            <a:off x="4750420" y="404813"/>
            <a:ext cx="28809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Stati Uniti e America latina </a:t>
            </a:r>
            <a:endParaRPr lang="it-IT" dirty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519EC55-B09C-EEE6-566A-C5D1032FBC8F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12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C7F65795-8D2E-1C62-6D1B-24D707E86363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D78547D3-E9A2-D156-63E0-6D8AFF92DDE8}"/>
              </a:ext>
            </a:extLst>
          </p:cNvPr>
          <p:cNvSpPr txBox="1"/>
          <p:nvPr/>
        </p:nvSpPr>
        <p:spPr>
          <a:xfrm>
            <a:off x="4306255" y="5881905"/>
            <a:ext cx="2062339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dittatura di Videla cadde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5" name="Connettore 2 18">
            <a:extLst>
              <a:ext uri="{FF2B5EF4-FFF2-40B4-BE49-F238E27FC236}">
                <a16:creationId xmlns:a16="http://schemas.microsoft.com/office/drawing/2014/main" id="{94B29467-1859-D814-2869-CDABB019A048}"/>
              </a:ext>
            </a:extLst>
          </p:cNvPr>
          <p:cNvCxnSpPr/>
          <p:nvPr/>
        </p:nvCxnSpPr>
        <p:spPr>
          <a:xfrm>
            <a:off x="5326319" y="5570354"/>
            <a:ext cx="0" cy="29797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96476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8154E325-1BE0-AA16-AA1F-2E83543EB6B8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6" name="Ovale 5">
            <a:extLst>
              <a:ext uri="{FF2B5EF4-FFF2-40B4-BE49-F238E27FC236}">
                <a16:creationId xmlns:a16="http://schemas.microsoft.com/office/drawing/2014/main" id="{855099C4-9643-CAD2-F0CA-3778621691AA}"/>
              </a:ext>
            </a:extLst>
          </p:cNvPr>
          <p:cNvSpPr>
            <a:spLocks noChangeAspect="1"/>
          </p:cNvSpPr>
          <p:nvPr/>
        </p:nvSpPr>
        <p:spPr>
          <a:xfrm>
            <a:off x="8394700" y="6099175"/>
            <a:ext cx="606425" cy="60642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13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23253261-3080-A212-E142-AFCFDF267321}"/>
              </a:ext>
            </a:extLst>
          </p:cNvPr>
          <p:cNvSpPr txBox="1"/>
          <p:nvPr/>
        </p:nvSpPr>
        <p:spPr>
          <a:xfrm>
            <a:off x="199448" y="1039467"/>
            <a:ext cx="1898451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1953 e il 1954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A40AD88C-34FC-A4A5-5494-A3AE40F5E2A6}"/>
              </a:ext>
            </a:extLst>
          </p:cNvPr>
          <p:cNvSpPr txBox="1"/>
          <p:nvPr/>
        </p:nvSpPr>
        <p:spPr>
          <a:xfrm>
            <a:off x="1789386" y="1324289"/>
            <a:ext cx="1092200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a Cuba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69561BE6-D76B-DCB2-6185-EB86504E82A7}"/>
              </a:ext>
            </a:extLst>
          </p:cNvPr>
          <p:cNvSpPr txBox="1"/>
          <p:nvPr/>
        </p:nvSpPr>
        <p:spPr>
          <a:xfrm>
            <a:off x="3212662" y="1209727"/>
            <a:ext cx="32893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Fidel Castro guidò l’opposizione al regime di Fulgencio Batista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0" name="Connettore 2 9">
            <a:extLst>
              <a:ext uri="{FF2B5EF4-FFF2-40B4-BE49-F238E27FC236}">
                <a16:creationId xmlns:a16="http://schemas.microsoft.com/office/drawing/2014/main" id="{6E49B4C7-C8CF-3A8D-A3B0-2D3F1DE63C30}"/>
              </a:ext>
            </a:extLst>
          </p:cNvPr>
          <p:cNvCxnSpPr>
            <a:endCxn id="9" idx="1"/>
          </p:cNvCxnSpPr>
          <p:nvPr/>
        </p:nvCxnSpPr>
        <p:spPr>
          <a:xfrm>
            <a:off x="2895162" y="1448090"/>
            <a:ext cx="3175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2 10">
            <a:extLst>
              <a:ext uri="{FF2B5EF4-FFF2-40B4-BE49-F238E27FC236}">
                <a16:creationId xmlns:a16="http://schemas.microsoft.com/office/drawing/2014/main" id="{BF9F0E84-A859-BF55-AA32-E4A36589F9A2}"/>
              </a:ext>
            </a:extLst>
          </p:cNvPr>
          <p:cNvCxnSpPr>
            <a:cxnSpLocks/>
            <a:stCxn id="9" idx="2"/>
            <a:endCxn id="12" idx="0"/>
          </p:cNvCxnSpPr>
          <p:nvPr/>
        </p:nvCxnSpPr>
        <p:spPr>
          <a:xfrm>
            <a:off x="4857312" y="1686453"/>
            <a:ext cx="4765" cy="40987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879A3935-7EA7-6D5A-86B4-D135AEFBB28A}"/>
              </a:ext>
            </a:extLst>
          </p:cNvPr>
          <p:cNvSpPr txBox="1"/>
          <p:nvPr/>
        </p:nvSpPr>
        <p:spPr>
          <a:xfrm>
            <a:off x="1523926" y="1851639"/>
            <a:ext cx="189845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b="1" dirty="0"/>
              <a:t>tra il 1956 e il 1959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F9710086-57F3-451A-8527-152D8605C696}"/>
              </a:ext>
            </a:extLst>
          </p:cNvPr>
          <p:cNvSpPr txBox="1"/>
          <p:nvPr/>
        </p:nvSpPr>
        <p:spPr>
          <a:xfrm>
            <a:off x="3217427" y="2096330"/>
            <a:ext cx="32893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Fidel Castro e Ernesto «Che» Guevara guidarono la lotta per la liberazione: Batista fuggì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0F4F5EA5-25BE-B9A2-48C5-D23D5E84D6AE}"/>
              </a:ext>
            </a:extLst>
          </p:cNvPr>
          <p:cNvSpPr txBox="1"/>
          <p:nvPr/>
        </p:nvSpPr>
        <p:spPr>
          <a:xfrm>
            <a:off x="3228060" y="2960273"/>
            <a:ext cx="32893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Cuba fu guidata da un regime socialista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5" name="Connettore 2 14">
            <a:extLst>
              <a:ext uri="{FF2B5EF4-FFF2-40B4-BE49-F238E27FC236}">
                <a16:creationId xmlns:a16="http://schemas.microsoft.com/office/drawing/2014/main" id="{53B98DE9-9718-C3D3-5BBE-117C5832506B}"/>
              </a:ext>
            </a:extLst>
          </p:cNvPr>
          <p:cNvCxnSpPr>
            <a:cxnSpLocks/>
          </p:cNvCxnSpPr>
          <p:nvPr/>
        </p:nvCxnSpPr>
        <p:spPr>
          <a:xfrm>
            <a:off x="4862077" y="2573056"/>
            <a:ext cx="0" cy="38721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Immagine 16">
            <a:extLst>
              <a:ext uri="{FF2B5EF4-FFF2-40B4-BE49-F238E27FC236}">
                <a16:creationId xmlns:a16="http://schemas.microsoft.com/office/drawing/2014/main" id="{62BDD05E-8A39-0B33-DE97-803B9B7A9FC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596338" y="3418515"/>
            <a:ext cx="3951324" cy="3121700"/>
          </a:xfrm>
          <a:prstGeom prst="rect">
            <a:avLst/>
          </a:prstGeom>
        </p:spPr>
      </p:pic>
      <p:sp>
        <p:nvSpPr>
          <p:cNvPr id="16" name="Rettangolo 15">
            <a:extLst>
              <a:ext uri="{FF2B5EF4-FFF2-40B4-BE49-F238E27FC236}">
                <a16:creationId xmlns:a16="http://schemas.microsoft.com/office/drawing/2014/main" id="{BF25E8F5-D8C3-CD67-0810-6FA1283CAA5D}"/>
              </a:ext>
            </a:extLst>
          </p:cNvPr>
          <p:cNvSpPr/>
          <p:nvPr/>
        </p:nvSpPr>
        <p:spPr>
          <a:xfrm>
            <a:off x="4750420" y="404813"/>
            <a:ext cx="28809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Stati Uniti e America latina </a:t>
            </a:r>
            <a:endParaRPr lang="it-IT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5C04830E-CD33-3F48-1475-6F93A1A5B1A0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12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929A5719-CFCA-3FB9-F3E2-783783553982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B7B82B48-3A83-5E60-5AE2-C881BF3AD3A0}"/>
              </a:ext>
            </a:extLst>
          </p:cNvPr>
          <p:cNvSpPr txBox="1"/>
          <p:nvPr/>
        </p:nvSpPr>
        <p:spPr>
          <a:xfrm>
            <a:off x="6501962" y="6099175"/>
            <a:ext cx="16567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La Habana, Museo Che Guevara/Wikimedia Commons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360636750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3028</TotalTime>
  <Words>1219</Words>
  <Application>Microsoft Office PowerPoint</Application>
  <PresentationFormat>Presentazione su schermo (4:3)</PresentationFormat>
  <Paragraphs>244</Paragraphs>
  <Slides>13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7" baseType="lpstr">
      <vt:lpstr>Arial</vt:lpstr>
      <vt:lpstr>Calibri</vt:lpstr>
      <vt:lpstr>Times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Arianna Breda</dc:creator>
  <cp:lastModifiedBy>Silvana Gallone</cp:lastModifiedBy>
  <cp:revision>113</cp:revision>
  <dcterms:created xsi:type="dcterms:W3CDTF">2020-04-07T14:07:54Z</dcterms:created>
  <dcterms:modified xsi:type="dcterms:W3CDTF">2026-05-19T16:08:19Z</dcterms:modified>
</cp:coreProperties>
</file>