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3404F7-2468-4CCF-AD08-8F2209BB3456}" v="11" dt="2026-05-19T15:37:40.1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44"/>
    <p:restoredTop sz="94638"/>
  </p:normalViewPr>
  <p:slideViewPr>
    <p:cSldViewPr snapToGrid="0" snapToObjects="1">
      <p:cViewPr varScale="1">
        <p:scale>
          <a:sx n="106" d="100"/>
          <a:sy n="106" d="100"/>
        </p:scale>
        <p:origin x="2100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ana Gallone" userId="7a5114527312c558" providerId="LiveId" clId="{D634AA42-852E-4215-B5D9-52DE406B3105}"/>
    <pc:docChg chg="custSel modSld">
      <pc:chgData name="Silvana Gallone" userId="7a5114527312c558" providerId="LiveId" clId="{D634AA42-852E-4215-B5D9-52DE406B3105}" dt="2026-05-19T15:38:12.466" v="153" actId="1076"/>
      <pc:docMkLst>
        <pc:docMk/>
      </pc:docMkLst>
      <pc:sldChg chg="addSp modSp mod">
        <pc:chgData name="Silvana Gallone" userId="7a5114527312c558" providerId="LiveId" clId="{D634AA42-852E-4215-B5D9-52DE406B3105}" dt="2026-05-19T15:17:17.463" v="32" actId="1076"/>
        <pc:sldMkLst>
          <pc:docMk/>
          <pc:sldMk cId="2314880367" sldId="256"/>
        </pc:sldMkLst>
        <pc:spChg chg="add mod">
          <ac:chgData name="Silvana Gallone" userId="7a5114527312c558" providerId="LiveId" clId="{D634AA42-852E-4215-B5D9-52DE406B3105}" dt="2026-05-19T15:17:17.463" v="32" actId="1076"/>
          <ac:spMkLst>
            <pc:docMk/>
            <pc:sldMk cId="2314880367" sldId="256"/>
            <ac:spMk id="2" creationId="{846343CB-1ECB-BAED-CEFC-D98062035C78}"/>
          </ac:spMkLst>
        </pc:spChg>
        <pc:picChg chg="mod">
          <ac:chgData name="Silvana Gallone" userId="7a5114527312c558" providerId="LiveId" clId="{D634AA42-852E-4215-B5D9-52DE406B3105}" dt="2026-05-19T15:16:22.504" v="0" actId="1076"/>
          <ac:picMkLst>
            <pc:docMk/>
            <pc:sldMk cId="2314880367" sldId="256"/>
            <ac:picMk id="7" creationId="{E0458A77-C74F-D925-ABA9-BDD5ADC66A03}"/>
          </ac:picMkLst>
        </pc:picChg>
      </pc:sldChg>
      <pc:sldChg chg="addSp modSp mod">
        <pc:chgData name="Silvana Gallone" userId="7a5114527312c558" providerId="LiveId" clId="{D634AA42-852E-4215-B5D9-52DE406B3105}" dt="2026-05-19T15:17:59.915" v="60" actId="1076"/>
        <pc:sldMkLst>
          <pc:docMk/>
          <pc:sldMk cId="3274244643" sldId="261"/>
        </pc:sldMkLst>
        <pc:spChg chg="add mod">
          <ac:chgData name="Silvana Gallone" userId="7a5114527312c558" providerId="LiveId" clId="{D634AA42-852E-4215-B5D9-52DE406B3105}" dt="2026-05-19T15:17:59.915" v="60" actId="1076"/>
          <ac:spMkLst>
            <pc:docMk/>
            <pc:sldMk cId="3274244643" sldId="261"/>
            <ac:spMk id="3" creationId="{6D63BEF8-E1F2-726D-EF73-2865353C611D}"/>
          </ac:spMkLst>
        </pc:spChg>
      </pc:sldChg>
      <pc:sldChg chg="addSp modSp mod">
        <pc:chgData name="Silvana Gallone" userId="7a5114527312c558" providerId="LiveId" clId="{D634AA42-852E-4215-B5D9-52DE406B3105}" dt="2026-05-19T15:27:52.655" v="120" actId="1076"/>
        <pc:sldMkLst>
          <pc:docMk/>
          <pc:sldMk cId="1581806072" sldId="263"/>
        </pc:sldMkLst>
        <pc:spChg chg="add mod">
          <ac:chgData name="Silvana Gallone" userId="7a5114527312c558" providerId="LiveId" clId="{D634AA42-852E-4215-B5D9-52DE406B3105}" dt="2026-05-19T15:27:52.655" v="120" actId="1076"/>
          <ac:spMkLst>
            <pc:docMk/>
            <pc:sldMk cId="1581806072" sldId="263"/>
            <ac:spMk id="3" creationId="{6248F911-6786-2FCA-2CA3-F95FA2E004AB}"/>
          </ac:spMkLst>
        </pc:spChg>
        <pc:picChg chg="mod">
          <ac:chgData name="Silvana Gallone" userId="7a5114527312c558" providerId="LiveId" clId="{D634AA42-852E-4215-B5D9-52DE406B3105}" dt="2026-05-19T15:27:04.156" v="63" actId="1076"/>
          <ac:picMkLst>
            <pc:docMk/>
            <pc:sldMk cId="1581806072" sldId="263"/>
            <ac:picMk id="11" creationId="{F9ADB3E0-AB06-49A4-97C4-53FADB695F7D}"/>
          </ac:picMkLst>
        </pc:picChg>
      </pc:sldChg>
      <pc:sldChg chg="addSp modSp mod">
        <pc:chgData name="Silvana Gallone" userId="7a5114527312c558" providerId="LiveId" clId="{D634AA42-852E-4215-B5D9-52DE406B3105}" dt="2026-05-19T15:28:47.899" v="140" actId="1076"/>
        <pc:sldMkLst>
          <pc:docMk/>
          <pc:sldMk cId="1141215629" sldId="271"/>
        </pc:sldMkLst>
        <pc:spChg chg="add mod">
          <ac:chgData name="Silvana Gallone" userId="7a5114527312c558" providerId="LiveId" clId="{D634AA42-852E-4215-B5D9-52DE406B3105}" dt="2026-05-19T15:28:47.899" v="140" actId="1076"/>
          <ac:spMkLst>
            <pc:docMk/>
            <pc:sldMk cId="1141215629" sldId="271"/>
            <ac:spMk id="3" creationId="{BC1B072E-5630-D254-FD22-1344178AF29F}"/>
          </ac:spMkLst>
        </pc:spChg>
      </pc:sldChg>
      <pc:sldChg chg="addSp modSp mod">
        <pc:chgData name="Silvana Gallone" userId="7a5114527312c558" providerId="LiveId" clId="{D634AA42-852E-4215-B5D9-52DE406B3105}" dt="2026-05-19T15:38:12.466" v="153" actId="1076"/>
        <pc:sldMkLst>
          <pc:docMk/>
          <pc:sldMk cId="2229583885" sldId="272"/>
        </pc:sldMkLst>
        <pc:spChg chg="add mod">
          <ac:chgData name="Silvana Gallone" userId="7a5114527312c558" providerId="LiveId" clId="{D634AA42-852E-4215-B5D9-52DE406B3105}" dt="2026-05-19T15:38:12.466" v="153" actId="1076"/>
          <ac:spMkLst>
            <pc:docMk/>
            <pc:sldMk cId="2229583885" sldId="272"/>
            <ac:spMk id="3" creationId="{1A0D356C-0DC2-AFC3-1E8F-D60C17026A5E}"/>
          </ac:spMkLst>
        </pc:spChg>
        <pc:picChg chg="mod">
          <ac:chgData name="Silvana Gallone" userId="7a5114527312c558" providerId="LiveId" clId="{D634AA42-852E-4215-B5D9-52DE406B3105}" dt="2026-05-19T15:38:04.989" v="151" actId="14100"/>
          <ac:picMkLst>
            <pc:docMk/>
            <pc:sldMk cId="2229583885" sldId="272"/>
            <ac:picMk id="11" creationId="{DEC5C8B8-A8C6-E777-B753-9A9E42BD2D1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BF53A-A8F1-194E-9868-8D61EFE9B133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A4F2-44DB-AC49-A251-4C101AB2CB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5756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BF53A-A8F1-194E-9868-8D61EFE9B133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A4F2-44DB-AC49-A251-4C101AB2CB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3365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BF53A-A8F1-194E-9868-8D61EFE9B133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A4F2-44DB-AC49-A251-4C101AB2CB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30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BF53A-A8F1-194E-9868-8D61EFE9B133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A4F2-44DB-AC49-A251-4C101AB2CB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986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BF53A-A8F1-194E-9868-8D61EFE9B133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A4F2-44DB-AC49-A251-4C101AB2CB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3791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BF53A-A8F1-194E-9868-8D61EFE9B133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A4F2-44DB-AC49-A251-4C101AB2CB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648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BF53A-A8F1-194E-9868-8D61EFE9B133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A4F2-44DB-AC49-A251-4C101AB2CB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8695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BF53A-A8F1-194E-9868-8D61EFE9B133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A4F2-44DB-AC49-A251-4C101AB2CB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5022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BF53A-A8F1-194E-9868-8D61EFE9B133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A4F2-44DB-AC49-A251-4C101AB2CB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0927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BF53A-A8F1-194E-9868-8D61EFE9B133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A4F2-44DB-AC49-A251-4C101AB2CB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2232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BF53A-A8F1-194E-9868-8D61EFE9B133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A4F2-44DB-AC49-A251-4C101AB2CB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0193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BF53A-A8F1-194E-9868-8D61EFE9B133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04A4F2-44DB-AC49-A251-4C101AB2CB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848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5" name="Rettangolo 4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9" name="Ovale 8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3" name="Freccia a pentagono 2">
            <a:extLst>
              <a:ext uri="{FF2B5EF4-FFF2-40B4-BE49-F238E27FC236}">
                <a16:creationId xmlns:a16="http://schemas.microsoft.com/office/drawing/2014/main" id="{A8346BB8-A520-DBD9-A8AF-EA9F78CEACA2}"/>
              </a:ext>
            </a:extLst>
          </p:cNvPr>
          <p:cNvSpPr/>
          <p:nvPr/>
        </p:nvSpPr>
        <p:spPr>
          <a:xfrm>
            <a:off x="0" y="961372"/>
            <a:ext cx="1931376" cy="2068071"/>
          </a:xfrm>
          <a:prstGeom prst="homePlate">
            <a:avLst>
              <a:gd name="adj" fmla="val 20763"/>
            </a:avLst>
          </a:prstGeom>
          <a:solidFill>
            <a:srgbClr val="0070C0"/>
          </a:solidFill>
          <a:ln w="25400" cap="sq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9731A339-AC08-20F8-D7CF-23A2EF01DB2F}"/>
              </a:ext>
            </a:extLst>
          </p:cNvPr>
          <p:cNvSpPr txBox="1"/>
          <p:nvPr/>
        </p:nvSpPr>
        <p:spPr>
          <a:xfrm>
            <a:off x="-618394" y="1142666"/>
            <a:ext cx="254977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</a:t>
            </a:r>
            <a:r>
              <a:rPr lang="it-IT" b="1" dirty="0" err="1">
                <a:solidFill>
                  <a:schemeClr val="bg1"/>
                </a:solidFill>
                <a:latin typeface="Calibri"/>
              </a:rPr>
              <a:t>PITOLO</a:t>
            </a:r>
            <a:endParaRPr lang="it-IT" b="1" dirty="0">
              <a:solidFill>
                <a:schemeClr val="bg1"/>
              </a:solidFill>
              <a:latin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9600" b="1" dirty="0">
                <a:solidFill>
                  <a:schemeClr val="bg1"/>
                </a:solidFill>
                <a:latin typeface="Calibri"/>
              </a:rPr>
              <a:t> 11</a:t>
            </a:r>
            <a:endParaRPr kumimoji="0" lang="it-IT" sz="9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F9BDDE72-4DEE-A824-B676-55E615EB4F4D}"/>
              </a:ext>
            </a:extLst>
          </p:cNvPr>
          <p:cNvSpPr txBox="1"/>
          <p:nvPr/>
        </p:nvSpPr>
        <p:spPr>
          <a:xfrm>
            <a:off x="2097134" y="2260002"/>
            <a:ext cx="58625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>
                <a:solidFill>
                  <a:schemeClr val="accent6"/>
                </a:solidFill>
              </a:rPr>
              <a:t>L’Italia repubblicana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E0458A77-C74F-D925-ABA9-BDD5ADC66A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8228" y="3104318"/>
            <a:ext cx="4987543" cy="3042401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846343CB-1ECB-BAED-CEFC-D98062035C78}"/>
              </a:ext>
            </a:extLst>
          </p:cNvPr>
          <p:cNvSpPr txBox="1"/>
          <p:nvPr/>
        </p:nvSpPr>
        <p:spPr>
          <a:xfrm>
            <a:off x="4411018" y="6093281"/>
            <a:ext cx="4572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Archivio </a:t>
            </a:r>
            <a:r>
              <a:rPr lang="it-IT" sz="800" dirty="0" err="1"/>
              <a:t>Publifoto</a:t>
            </a:r>
            <a:r>
              <a:rPr lang="it-IT" sz="800" dirty="0"/>
              <a:t> Intesa Sanpaolo/Opera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2314880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5" name="Rettangolo 4"/>
          <p:cNvSpPr/>
          <p:nvPr/>
        </p:nvSpPr>
        <p:spPr>
          <a:xfrm>
            <a:off x="5368066" y="404813"/>
            <a:ext cx="22551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L’Italia repubblicana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2082800" y="1015048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1.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1945-48: l’immediato dopoguerra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90501" y="1635778"/>
            <a:ext cx="24511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Alla fine della Seconda guerra mondiale</a:t>
            </a:r>
            <a:endParaRPr lang="it-IT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2082800" y="1976297"/>
            <a:ext cx="16510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l’Italia era un Paese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devastato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2082800" y="2779058"/>
            <a:ext cx="16510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problemi da affrontare erano molti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" name="Connettore 2 9"/>
          <p:cNvCxnSpPr>
            <a:stCxn id="8" idx="2"/>
            <a:endCxn id="9" idx="0"/>
          </p:cNvCxnSpPr>
          <p:nvPr/>
        </p:nvCxnSpPr>
        <p:spPr>
          <a:xfrm>
            <a:off x="2908300" y="2453023"/>
            <a:ext cx="0" cy="32603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3384550" y="3350280"/>
            <a:ext cx="189865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ricostruire il Paese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3384549" y="3826054"/>
            <a:ext cx="3471919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creare un nuovo sistema politico democratico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3384548" y="4346754"/>
            <a:ext cx="3471919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scegliere tra Repubblica e monarchia dei Savoia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3384550" y="4829354"/>
            <a:ext cx="269875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dotarsi di una nuova Costituzione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3384547" y="5337354"/>
            <a:ext cx="3181353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avviare una nuova politica internazionale</a:t>
            </a:r>
          </a:p>
        </p:txBody>
      </p:sp>
      <p:cxnSp>
        <p:nvCxnSpPr>
          <p:cNvPr id="19" name="Connettore 2 18"/>
          <p:cNvCxnSpPr>
            <a:stCxn id="9" idx="2"/>
          </p:cNvCxnSpPr>
          <p:nvPr/>
        </p:nvCxnSpPr>
        <p:spPr>
          <a:xfrm>
            <a:off x="2908300" y="3255784"/>
            <a:ext cx="0" cy="270051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1"/>
          <p:cNvCxnSpPr>
            <a:endCxn id="13" idx="1"/>
          </p:cNvCxnSpPr>
          <p:nvPr/>
        </p:nvCxnSpPr>
        <p:spPr>
          <a:xfrm>
            <a:off x="2908300" y="3495001"/>
            <a:ext cx="47625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/>
          <p:cNvCxnSpPr>
            <a:endCxn id="14" idx="1"/>
          </p:cNvCxnSpPr>
          <p:nvPr/>
        </p:nvCxnSpPr>
        <p:spPr>
          <a:xfrm>
            <a:off x="2908300" y="3970775"/>
            <a:ext cx="47624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8"/>
          <p:cNvCxnSpPr>
            <a:endCxn id="15" idx="1"/>
          </p:cNvCxnSpPr>
          <p:nvPr/>
        </p:nvCxnSpPr>
        <p:spPr>
          <a:xfrm>
            <a:off x="2908300" y="4491475"/>
            <a:ext cx="47624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/>
          <p:cNvCxnSpPr>
            <a:endCxn id="16" idx="1"/>
          </p:cNvCxnSpPr>
          <p:nvPr/>
        </p:nvCxnSpPr>
        <p:spPr>
          <a:xfrm>
            <a:off x="2908300" y="4974075"/>
            <a:ext cx="47625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34"/>
          <p:cNvCxnSpPr>
            <a:endCxn id="17" idx="1"/>
          </p:cNvCxnSpPr>
          <p:nvPr/>
        </p:nvCxnSpPr>
        <p:spPr>
          <a:xfrm>
            <a:off x="2908300" y="5482075"/>
            <a:ext cx="47624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CasellaDiTesto 37"/>
          <p:cNvSpPr txBox="1"/>
          <p:nvPr/>
        </p:nvSpPr>
        <p:spPr>
          <a:xfrm>
            <a:off x="1679943" y="5956300"/>
            <a:ext cx="2451097" cy="652403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il compito spettò ai partiti antifascisti che avevano partecipato alla lotta partigiana</a:t>
            </a:r>
          </a:p>
        </p:txBody>
      </p:sp>
      <p:sp>
        <p:nvSpPr>
          <p:cNvPr id="39" name="Ovale 38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8CE323EF-5CA4-80E6-C693-4C7FB1E88E55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11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2D02814A-D640-7D28-0BAE-80D6B43B58F6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</p:spTree>
    <p:extLst>
      <p:ext uri="{BB962C8B-B14F-4D97-AF65-F5344CB8AC3E}">
        <p14:creationId xmlns:p14="http://schemas.microsoft.com/office/powerpoint/2010/main" val="107255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381000" y="1242358"/>
            <a:ext cx="21463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principali forze politiche del dopoguerra erano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990724" y="1915180"/>
            <a:ext cx="2136775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Democrazia cristiana (Dc)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4505325" y="1915180"/>
            <a:ext cx="21463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guidata da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Alcide De Gasperi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990724" y="2364542"/>
            <a:ext cx="2136775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Partito comunista (Pci)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4505325" y="2372063"/>
            <a:ext cx="21463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guidato da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Palmiro Togliatti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990724" y="2831466"/>
            <a:ext cx="2136775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Partito socialista (Psi)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4505325" y="2831466"/>
            <a:ext cx="21463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guidato da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Pietro Nenni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1990724" y="3315952"/>
            <a:ext cx="2136775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Partito d’Azione (</a:t>
            </a:r>
            <a:r>
              <a:rPr lang="it-IT" sz="1100" b="1" dirty="0" err="1">
                <a:solidFill>
                  <a:srgbClr val="FFFFFF"/>
                </a:solidFill>
                <a:latin typeface="Arial"/>
                <a:cs typeface="Arial"/>
              </a:rPr>
              <a:t>PdA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4505325" y="3214714"/>
            <a:ext cx="2130425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rappresentava le forze partigiane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9" name="Connettore 2 18"/>
          <p:cNvCxnSpPr/>
          <p:nvPr/>
        </p:nvCxnSpPr>
        <p:spPr>
          <a:xfrm>
            <a:off x="6651625" y="2072601"/>
            <a:ext cx="2794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6931025" y="1915180"/>
            <a:ext cx="20193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erede del Partito popolare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1990724" y="3757793"/>
            <a:ext cx="2136775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Partito liberale (Pli)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1990724" y="4199634"/>
            <a:ext cx="2136775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Movimento sociale italiano (Msi)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4505325" y="4199634"/>
            <a:ext cx="21463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partito di nostalgici legati al fascismo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0" name="Connettore 2 29"/>
          <p:cNvCxnSpPr>
            <a:stCxn id="24" idx="3"/>
            <a:endCxn id="25" idx="1"/>
          </p:cNvCxnSpPr>
          <p:nvPr/>
        </p:nvCxnSpPr>
        <p:spPr>
          <a:xfrm>
            <a:off x="4127499" y="4437997"/>
            <a:ext cx="37782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38"/>
          <p:cNvCxnSpPr>
            <a:cxnSpLocks/>
            <a:stCxn id="13" idx="3"/>
          </p:cNvCxnSpPr>
          <p:nvPr/>
        </p:nvCxnSpPr>
        <p:spPr>
          <a:xfrm>
            <a:off x="4127499" y="3460673"/>
            <a:ext cx="37782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2 41"/>
          <p:cNvCxnSpPr>
            <a:stCxn id="11" idx="3"/>
            <a:endCxn id="12" idx="1"/>
          </p:cNvCxnSpPr>
          <p:nvPr/>
        </p:nvCxnSpPr>
        <p:spPr>
          <a:xfrm>
            <a:off x="4127499" y="2976187"/>
            <a:ext cx="37782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ttore 2 45"/>
          <p:cNvCxnSpPr>
            <a:stCxn id="9" idx="3"/>
            <a:endCxn id="10" idx="1"/>
          </p:cNvCxnSpPr>
          <p:nvPr/>
        </p:nvCxnSpPr>
        <p:spPr>
          <a:xfrm>
            <a:off x="4127499" y="2509263"/>
            <a:ext cx="377826" cy="752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2 48"/>
          <p:cNvCxnSpPr>
            <a:stCxn id="7" idx="3"/>
            <a:endCxn id="8" idx="1"/>
          </p:cNvCxnSpPr>
          <p:nvPr/>
        </p:nvCxnSpPr>
        <p:spPr>
          <a:xfrm>
            <a:off x="4127499" y="2059901"/>
            <a:ext cx="37782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ttore 1 52"/>
          <p:cNvCxnSpPr>
            <a:stCxn id="6" idx="2"/>
          </p:cNvCxnSpPr>
          <p:nvPr/>
        </p:nvCxnSpPr>
        <p:spPr>
          <a:xfrm>
            <a:off x="1454150" y="1719084"/>
            <a:ext cx="6350" cy="2718913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ttore 2 54"/>
          <p:cNvCxnSpPr>
            <a:endCxn id="24" idx="1"/>
          </p:cNvCxnSpPr>
          <p:nvPr/>
        </p:nvCxnSpPr>
        <p:spPr>
          <a:xfrm>
            <a:off x="1460500" y="4437997"/>
            <a:ext cx="53022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ttore 2 57"/>
          <p:cNvCxnSpPr>
            <a:endCxn id="22" idx="1"/>
          </p:cNvCxnSpPr>
          <p:nvPr/>
        </p:nvCxnSpPr>
        <p:spPr>
          <a:xfrm flipV="1">
            <a:off x="1454150" y="3902514"/>
            <a:ext cx="536574" cy="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ttore 2 60"/>
          <p:cNvCxnSpPr>
            <a:endCxn id="13" idx="1"/>
          </p:cNvCxnSpPr>
          <p:nvPr/>
        </p:nvCxnSpPr>
        <p:spPr>
          <a:xfrm flipV="1">
            <a:off x="1460500" y="3460673"/>
            <a:ext cx="530224" cy="474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ttore 2 65"/>
          <p:cNvCxnSpPr>
            <a:endCxn id="11" idx="1"/>
          </p:cNvCxnSpPr>
          <p:nvPr/>
        </p:nvCxnSpPr>
        <p:spPr>
          <a:xfrm>
            <a:off x="1454150" y="2976187"/>
            <a:ext cx="53657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ttore 2 68"/>
          <p:cNvCxnSpPr>
            <a:endCxn id="9" idx="1"/>
          </p:cNvCxnSpPr>
          <p:nvPr/>
        </p:nvCxnSpPr>
        <p:spPr>
          <a:xfrm>
            <a:off x="1460500" y="2509263"/>
            <a:ext cx="53022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ttore 2 71"/>
          <p:cNvCxnSpPr>
            <a:endCxn id="7" idx="1"/>
          </p:cNvCxnSpPr>
          <p:nvPr/>
        </p:nvCxnSpPr>
        <p:spPr>
          <a:xfrm>
            <a:off x="1454150" y="2059901"/>
            <a:ext cx="53657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Ovale 75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117CE06F-E76C-ABCD-EE7E-CBDA513376C9}"/>
              </a:ext>
            </a:extLst>
          </p:cNvPr>
          <p:cNvSpPr/>
          <p:nvPr/>
        </p:nvSpPr>
        <p:spPr>
          <a:xfrm>
            <a:off x="5368066" y="404813"/>
            <a:ext cx="22551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L’Italia repubblicana</a:t>
            </a:r>
            <a:endParaRPr lang="it-IT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3C62BAE9-6554-3AFF-08CF-68B5A475808F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11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0B370405-B1EC-69B8-8914-8B7EE016543C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</p:spTree>
    <p:extLst>
      <p:ext uri="{BB962C8B-B14F-4D97-AF65-F5344CB8AC3E}">
        <p14:creationId xmlns:p14="http://schemas.microsoft.com/office/powerpoint/2010/main" val="3092995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707269" y="1752739"/>
            <a:ext cx="1993901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dopoguerra</a:t>
            </a:r>
            <a:endParaRPr lang="it-IT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3497970" y="1953558"/>
            <a:ext cx="21463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lo schieramento politico italiano era il seguente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6765045" y="2849959"/>
            <a:ext cx="116840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DESTRA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6276095" y="3485237"/>
            <a:ext cx="21463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Msi e altri partiti minori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3986920" y="2849959"/>
            <a:ext cx="116840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CENTRO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3497970" y="3477558"/>
            <a:ext cx="21463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Dc, </a:t>
            </a:r>
            <a:r>
              <a:rPr lang="it-IT" sz="1100" dirty="0" err="1">
                <a:solidFill>
                  <a:srgbClr val="000000"/>
                </a:solidFill>
                <a:latin typeface="Arial"/>
                <a:cs typeface="Arial"/>
              </a:rPr>
              <a:t>PdA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, Pli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6276095" y="4082137"/>
            <a:ext cx="21463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sostenitori della monarchia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3497970" y="4082137"/>
            <a:ext cx="21463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vicini a Stati Uniti, Francia e Regno Unito)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1232368" y="2842280"/>
            <a:ext cx="116840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SINISTRA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751298" y="3477558"/>
            <a:ext cx="21463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Pci, Psi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751298" y="4074458"/>
            <a:ext cx="21463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vicini all’Unione sovietica e ispirati al comunismo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8" name="Connettore 2 17"/>
          <p:cNvCxnSpPr>
            <a:stCxn id="7" idx="2"/>
            <a:endCxn id="10" idx="0"/>
          </p:cNvCxnSpPr>
          <p:nvPr/>
        </p:nvCxnSpPr>
        <p:spPr>
          <a:xfrm>
            <a:off x="4571120" y="2430284"/>
            <a:ext cx="0" cy="41967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>
            <a:cxnSpLocks/>
            <a:stCxn id="7" idx="2"/>
            <a:endCxn id="8" idx="0"/>
          </p:cNvCxnSpPr>
          <p:nvPr/>
        </p:nvCxnSpPr>
        <p:spPr>
          <a:xfrm>
            <a:off x="4571120" y="2430284"/>
            <a:ext cx="2778125" cy="41967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/>
          <p:cNvCxnSpPr>
            <a:stCxn id="7" idx="2"/>
            <a:endCxn id="15" idx="0"/>
          </p:cNvCxnSpPr>
          <p:nvPr/>
        </p:nvCxnSpPr>
        <p:spPr>
          <a:xfrm flipH="1">
            <a:off x="1816568" y="2430284"/>
            <a:ext cx="2754552" cy="41199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>
            <a:stCxn id="10" idx="2"/>
            <a:endCxn id="11" idx="0"/>
          </p:cNvCxnSpPr>
          <p:nvPr/>
        </p:nvCxnSpPr>
        <p:spPr>
          <a:xfrm>
            <a:off x="4571120" y="3139400"/>
            <a:ext cx="0" cy="33815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/>
          <p:cNvCxnSpPr>
            <a:stCxn id="11" idx="2"/>
            <a:endCxn id="13" idx="0"/>
          </p:cNvCxnSpPr>
          <p:nvPr/>
        </p:nvCxnSpPr>
        <p:spPr>
          <a:xfrm>
            <a:off x="4571120" y="3766999"/>
            <a:ext cx="0" cy="31513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/>
          <p:cNvCxnSpPr>
            <a:stCxn id="8" idx="2"/>
            <a:endCxn id="9" idx="0"/>
          </p:cNvCxnSpPr>
          <p:nvPr/>
        </p:nvCxnSpPr>
        <p:spPr>
          <a:xfrm>
            <a:off x="7349245" y="3139400"/>
            <a:ext cx="0" cy="34583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2 37"/>
          <p:cNvCxnSpPr>
            <a:stCxn id="9" idx="2"/>
            <a:endCxn id="12" idx="0"/>
          </p:cNvCxnSpPr>
          <p:nvPr/>
        </p:nvCxnSpPr>
        <p:spPr>
          <a:xfrm>
            <a:off x="7349245" y="3774678"/>
            <a:ext cx="0" cy="30745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2 41"/>
          <p:cNvCxnSpPr>
            <a:stCxn id="15" idx="2"/>
            <a:endCxn id="16" idx="0"/>
          </p:cNvCxnSpPr>
          <p:nvPr/>
        </p:nvCxnSpPr>
        <p:spPr>
          <a:xfrm>
            <a:off x="1816568" y="3131721"/>
            <a:ext cx="7880" cy="34583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2 44"/>
          <p:cNvCxnSpPr>
            <a:stCxn id="16" idx="2"/>
            <a:endCxn id="17" idx="0"/>
          </p:cNvCxnSpPr>
          <p:nvPr/>
        </p:nvCxnSpPr>
        <p:spPr>
          <a:xfrm>
            <a:off x="1824448" y="3766999"/>
            <a:ext cx="0" cy="30745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Ovale 47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807DCF0B-1091-884A-32E0-71381E4E1E11}"/>
              </a:ext>
            </a:extLst>
          </p:cNvPr>
          <p:cNvSpPr/>
          <p:nvPr/>
        </p:nvSpPr>
        <p:spPr>
          <a:xfrm>
            <a:off x="5368066" y="404813"/>
            <a:ext cx="22551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L’Italia repubblicana</a:t>
            </a:r>
            <a:endParaRPr lang="it-IT" dirty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625349AF-54FE-E54D-1442-10CDAB87580F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11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841954AE-8CB6-5C72-D090-17FDAAC56B20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</p:spTree>
    <p:extLst>
      <p:ext uri="{BB962C8B-B14F-4D97-AF65-F5344CB8AC3E}">
        <p14:creationId xmlns:p14="http://schemas.microsoft.com/office/powerpoint/2010/main" val="2359645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266699" y="1320939"/>
            <a:ext cx="1676401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Da giugno a novembre 1945</a:t>
            </a:r>
            <a:endParaRPr lang="it-IT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828800" y="1715195"/>
            <a:ext cx="2146300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l’Italia ebbe un governo provvisorio guidato da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Ferruccio Parri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(</a:t>
            </a:r>
            <a:r>
              <a:rPr lang="it-IT" sz="1100" dirty="0" err="1">
                <a:solidFill>
                  <a:srgbClr val="000000"/>
                </a:solidFill>
                <a:latin typeface="Arial"/>
                <a:cs typeface="Arial"/>
              </a:rPr>
              <a:t>PdA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)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828800" y="2756595"/>
            <a:ext cx="2146300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governi successivi furono guidati da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Alcide De Gasperi (Dc)</a:t>
            </a:r>
          </a:p>
        </p:txBody>
      </p:sp>
      <p:cxnSp>
        <p:nvCxnSpPr>
          <p:cNvPr id="10" name="Connettore 1 9"/>
          <p:cNvCxnSpPr>
            <a:stCxn id="7" idx="3"/>
          </p:cNvCxnSpPr>
          <p:nvPr/>
        </p:nvCxnSpPr>
        <p:spPr>
          <a:xfrm>
            <a:off x="3975100" y="2047201"/>
            <a:ext cx="330200" cy="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1 13"/>
          <p:cNvCxnSpPr>
            <a:stCxn id="8" idx="3"/>
          </p:cNvCxnSpPr>
          <p:nvPr/>
        </p:nvCxnSpPr>
        <p:spPr>
          <a:xfrm>
            <a:off x="3975100" y="3088601"/>
            <a:ext cx="330200" cy="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1 17"/>
          <p:cNvCxnSpPr/>
          <p:nvPr/>
        </p:nvCxnSpPr>
        <p:spPr>
          <a:xfrm flipV="1">
            <a:off x="4305300" y="2047201"/>
            <a:ext cx="0" cy="104140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/>
          <p:nvPr/>
        </p:nvCxnSpPr>
        <p:spPr>
          <a:xfrm>
            <a:off x="4305300" y="2565400"/>
            <a:ext cx="2159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4521200" y="2139751"/>
            <a:ext cx="1333500" cy="851297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furono GOVERNI DI UNITÀ NAZIONALE</a:t>
            </a:r>
          </a:p>
        </p:txBody>
      </p:sp>
      <p:sp>
        <p:nvSpPr>
          <p:cNvPr id="26" name="CasellaDiTesto 25"/>
          <p:cNvSpPr txBox="1"/>
          <p:nvPr/>
        </p:nvSpPr>
        <p:spPr>
          <a:xfrm>
            <a:off x="4114800" y="3624883"/>
            <a:ext cx="2146300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cioè composti da tutti i partiti antifascisti che avevano partecipato alla Resistenza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0" name="Connettore 2 29"/>
          <p:cNvCxnSpPr>
            <a:stCxn id="25" idx="2"/>
            <a:endCxn id="26" idx="0"/>
          </p:cNvCxnSpPr>
          <p:nvPr/>
        </p:nvCxnSpPr>
        <p:spPr>
          <a:xfrm>
            <a:off x="5187950" y="2991048"/>
            <a:ext cx="0" cy="63383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CasellaDiTesto 43"/>
          <p:cNvSpPr txBox="1"/>
          <p:nvPr/>
        </p:nvSpPr>
        <p:spPr>
          <a:xfrm>
            <a:off x="2559198" y="4750824"/>
            <a:ext cx="1676401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2 giugno 1946</a:t>
            </a:r>
          </a:p>
        </p:txBody>
      </p:sp>
      <p:sp>
        <p:nvSpPr>
          <p:cNvPr id="45" name="CasellaDiTesto 44"/>
          <p:cNvSpPr txBox="1"/>
          <p:nvPr/>
        </p:nvSpPr>
        <p:spPr>
          <a:xfrm>
            <a:off x="4114800" y="4930722"/>
            <a:ext cx="2146300" cy="836414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si tenne il REFERENDUM PER SCEGLIERE TRA MONARCHIA E REPUBBLICA</a:t>
            </a:r>
          </a:p>
        </p:txBody>
      </p:sp>
      <p:sp>
        <p:nvSpPr>
          <p:cNvPr id="46" name="CasellaDiTesto 45"/>
          <p:cNvSpPr txBox="1"/>
          <p:nvPr/>
        </p:nvSpPr>
        <p:spPr>
          <a:xfrm>
            <a:off x="6692900" y="5019114"/>
            <a:ext cx="1911350" cy="664012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per la prima volta VOTARONO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ANCHE LE DONNE</a:t>
            </a:r>
          </a:p>
        </p:txBody>
      </p:sp>
      <p:cxnSp>
        <p:nvCxnSpPr>
          <p:cNvPr id="50" name="Connettore 2 49"/>
          <p:cNvCxnSpPr>
            <a:cxnSpLocks/>
            <a:stCxn id="45" idx="3"/>
            <a:endCxn id="46" idx="1"/>
          </p:cNvCxnSpPr>
          <p:nvPr/>
        </p:nvCxnSpPr>
        <p:spPr>
          <a:xfrm>
            <a:off x="6261100" y="5348929"/>
            <a:ext cx="431800" cy="219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CasellaDiTesto 53"/>
          <p:cNvSpPr txBox="1"/>
          <p:nvPr/>
        </p:nvSpPr>
        <p:spPr>
          <a:xfrm>
            <a:off x="4178300" y="6261615"/>
            <a:ext cx="2019300" cy="289441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VINSE LA REPUBBLICA</a:t>
            </a:r>
          </a:p>
        </p:txBody>
      </p:sp>
      <p:cxnSp>
        <p:nvCxnSpPr>
          <p:cNvPr id="55" name="Connettore 2 54"/>
          <p:cNvCxnSpPr>
            <a:stCxn id="45" idx="2"/>
            <a:endCxn id="54" idx="0"/>
          </p:cNvCxnSpPr>
          <p:nvPr/>
        </p:nvCxnSpPr>
        <p:spPr>
          <a:xfrm>
            <a:off x="5187950" y="5767136"/>
            <a:ext cx="0" cy="49447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Ovale 57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CA00A720-7F37-CA43-EE63-522D5BF398B4}"/>
              </a:ext>
            </a:extLst>
          </p:cNvPr>
          <p:cNvSpPr/>
          <p:nvPr/>
        </p:nvSpPr>
        <p:spPr>
          <a:xfrm>
            <a:off x="5368066" y="404813"/>
            <a:ext cx="22551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L’Italia repubblicana</a:t>
            </a:r>
            <a:endParaRPr lang="it-IT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503EFAEB-9953-71C9-7DCF-1F116F0F51B4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11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239A2750-6541-E68D-3D60-864BF7D320E1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cxnSp>
        <p:nvCxnSpPr>
          <p:cNvPr id="17" name="Connettore 2 29">
            <a:extLst>
              <a:ext uri="{FF2B5EF4-FFF2-40B4-BE49-F238E27FC236}">
                <a16:creationId xmlns:a16="http://schemas.microsoft.com/office/drawing/2014/main" id="{6953D5C1-AB3B-2DF6-7829-7B83F3C85126}"/>
              </a:ext>
            </a:extLst>
          </p:cNvPr>
          <p:cNvCxnSpPr/>
          <p:nvPr/>
        </p:nvCxnSpPr>
        <p:spPr>
          <a:xfrm>
            <a:off x="5180123" y="4288895"/>
            <a:ext cx="0" cy="63383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44418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872808" y="1239039"/>
            <a:ext cx="1676401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2 giugno 1946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3434909" y="1378600"/>
            <a:ext cx="2146300" cy="652403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si votò anche per eleggere i DEPUTATI dell’ASSEMBLEA COSTITUENTE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5986078" y="1370743"/>
            <a:ext cx="1930400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che aveva il compito di stendere la nuova Costituzione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" name="Connettore 2 8"/>
          <p:cNvCxnSpPr>
            <a:cxnSpLocks/>
            <a:stCxn id="7" idx="3"/>
            <a:endCxn id="8" idx="1"/>
          </p:cNvCxnSpPr>
          <p:nvPr/>
        </p:nvCxnSpPr>
        <p:spPr>
          <a:xfrm flipV="1">
            <a:off x="5581209" y="1702749"/>
            <a:ext cx="404869" cy="205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1872808" y="2293139"/>
            <a:ext cx="1676401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1° gennaio 1948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3434909" y="2545819"/>
            <a:ext cx="2146300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entrò in vigore la COSTITUZIONE ITALIANA</a:t>
            </a:r>
          </a:p>
        </p:txBody>
      </p:sp>
      <p:cxnSp>
        <p:nvCxnSpPr>
          <p:cNvPr id="15" name="Connettore 2 14"/>
          <p:cNvCxnSpPr>
            <a:stCxn id="7" idx="2"/>
            <a:endCxn id="14" idx="0"/>
          </p:cNvCxnSpPr>
          <p:nvPr/>
        </p:nvCxnSpPr>
        <p:spPr>
          <a:xfrm>
            <a:off x="4508059" y="2031003"/>
            <a:ext cx="0" cy="51481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2"/>
          <p:cNvSpPr txBox="1"/>
          <p:nvPr/>
        </p:nvSpPr>
        <p:spPr>
          <a:xfrm>
            <a:off x="5016748" y="3154626"/>
            <a:ext cx="193040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tutela i diritti umani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5016748" y="3607827"/>
            <a:ext cx="2349500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garantisce libertà e uguaglianza per tutti i cittadini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5016748" y="4280927"/>
            <a:ext cx="2527300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favorisce la giustizia sociale per permettere a tutti di realizzarsi</a:t>
            </a:r>
          </a:p>
        </p:txBody>
      </p:sp>
      <p:cxnSp>
        <p:nvCxnSpPr>
          <p:cNvPr id="27" name="Connettore 1 26"/>
          <p:cNvCxnSpPr/>
          <p:nvPr/>
        </p:nvCxnSpPr>
        <p:spPr>
          <a:xfrm>
            <a:off x="4496048" y="3014211"/>
            <a:ext cx="0" cy="1501865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8"/>
          <p:cNvCxnSpPr>
            <a:endCxn id="25" idx="1"/>
          </p:cNvCxnSpPr>
          <p:nvPr/>
        </p:nvCxnSpPr>
        <p:spPr>
          <a:xfrm>
            <a:off x="4496048" y="4516076"/>
            <a:ext cx="520700" cy="321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/>
          <p:cNvCxnSpPr/>
          <p:nvPr/>
        </p:nvCxnSpPr>
        <p:spPr>
          <a:xfrm>
            <a:off x="4496048" y="3855676"/>
            <a:ext cx="520700" cy="321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/>
          <p:cNvCxnSpPr/>
          <p:nvPr/>
        </p:nvCxnSpPr>
        <p:spPr>
          <a:xfrm>
            <a:off x="4496048" y="3322276"/>
            <a:ext cx="520700" cy="321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e 32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FEB9DEA8-E3B7-D275-F0F4-F31DDF404F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899" y="3406721"/>
            <a:ext cx="3431174" cy="3451279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AF4D47BD-EA9E-6620-900B-28467CD86324}"/>
              </a:ext>
            </a:extLst>
          </p:cNvPr>
          <p:cNvSpPr/>
          <p:nvPr/>
        </p:nvSpPr>
        <p:spPr>
          <a:xfrm>
            <a:off x="5368066" y="404813"/>
            <a:ext cx="22551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L’Italia repubblicana</a:t>
            </a:r>
            <a:endParaRPr lang="it-IT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CD0F2E2B-4EDF-A2B9-36CD-2FE2BDE0A16A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11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782E4D0A-9F18-362F-1732-74DBB367B489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6D63BEF8-E1F2-726D-EF73-2865353C611D}"/>
              </a:ext>
            </a:extLst>
          </p:cNvPr>
          <p:cNvSpPr txBox="1"/>
          <p:nvPr/>
        </p:nvSpPr>
        <p:spPr>
          <a:xfrm>
            <a:off x="3982806" y="6654526"/>
            <a:ext cx="259834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3274244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066800" y="1015048"/>
            <a:ext cx="7150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2.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1948-62: dalla ricostruzione al miracolo economico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66699" y="1657469"/>
            <a:ext cx="1676401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Fino a maggio 1947</a:t>
            </a:r>
            <a:endParaRPr lang="it-IT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687569" y="1997988"/>
            <a:ext cx="21463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ci furono governi che univano tutti i partiti antifascisti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687569" y="2759015"/>
            <a:ext cx="2146300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poi la Democrazia cristiana estromise comunisti e  socialisti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4316469" y="2846695"/>
            <a:ext cx="21463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100" dirty="0">
                <a:solidFill>
                  <a:srgbClr val="000000"/>
                </a:solidFill>
                <a:latin typeface="Arial"/>
                <a:cs typeface="Arial"/>
              </a:rPr>
              <a:t>perché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voleva inserire l’Italia nel blocco statunitense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6856469" y="2656195"/>
            <a:ext cx="2146300" cy="851297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 non poteva governare al fianco di partiti che avevano come modello l’Unione Sovietica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2" name="Connettore 2 11"/>
          <p:cNvCxnSpPr>
            <a:cxnSpLocks/>
            <a:stCxn id="8" idx="2"/>
            <a:endCxn id="9" idx="0"/>
          </p:cNvCxnSpPr>
          <p:nvPr/>
        </p:nvCxnSpPr>
        <p:spPr>
          <a:xfrm>
            <a:off x="2760719" y="2474714"/>
            <a:ext cx="0" cy="284301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>
            <a:cxnSpLocks/>
            <a:stCxn id="9" idx="3"/>
            <a:endCxn id="10" idx="1"/>
          </p:cNvCxnSpPr>
          <p:nvPr/>
        </p:nvCxnSpPr>
        <p:spPr>
          <a:xfrm flipV="1">
            <a:off x="3833869" y="3085058"/>
            <a:ext cx="482600" cy="5963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/>
          <p:cNvCxnSpPr>
            <a:stCxn id="10" idx="3"/>
            <a:endCxn id="11" idx="1"/>
          </p:cNvCxnSpPr>
          <p:nvPr/>
        </p:nvCxnSpPr>
        <p:spPr>
          <a:xfrm flipV="1">
            <a:off x="6462769" y="3081844"/>
            <a:ext cx="393700" cy="3214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139701" y="3507492"/>
            <a:ext cx="18034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nell’</a:t>
            </a:r>
            <a:r>
              <a:rPr lang="it-IT" b="1" dirty="0"/>
              <a:t>aprile 1948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1687569" y="3703290"/>
            <a:ext cx="2146300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ci furono le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 ELEZIONI POLITICHE</a:t>
            </a:r>
          </a:p>
        </p:txBody>
      </p:sp>
      <p:cxnSp>
        <p:nvCxnSpPr>
          <p:cNvPr id="23" name="Connettore 2 22"/>
          <p:cNvCxnSpPr>
            <a:cxnSpLocks/>
            <a:stCxn id="9" idx="2"/>
            <a:endCxn id="22" idx="0"/>
          </p:cNvCxnSpPr>
          <p:nvPr/>
        </p:nvCxnSpPr>
        <p:spPr>
          <a:xfrm>
            <a:off x="2760719" y="3423027"/>
            <a:ext cx="0" cy="280263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CasellaDiTesto 25"/>
          <p:cNvSpPr txBox="1"/>
          <p:nvPr/>
        </p:nvSpPr>
        <p:spPr>
          <a:xfrm>
            <a:off x="4305300" y="3703290"/>
            <a:ext cx="2146300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vinte dalla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DEMOCRAZIA CRISTIANA</a:t>
            </a:r>
          </a:p>
        </p:txBody>
      </p:sp>
      <p:cxnSp>
        <p:nvCxnSpPr>
          <p:cNvPr id="27" name="Connettore 2 26"/>
          <p:cNvCxnSpPr>
            <a:stCxn id="22" idx="3"/>
            <a:endCxn id="26" idx="1"/>
          </p:cNvCxnSpPr>
          <p:nvPr/>
        </p:nvCxnSpPr>
        <p:spPr>
          <a:xfrm flipV="1">
            <a:off x="3833869" y="3937486"/>
            <a:ext cx="471431" cy="4167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CasellaDiTesto 29"/>
          <p:cNvSpPr txBox="1"/>
          <p:nvPr/>
        </p:nvSpPr>
        <p:spPr>
          <a:xfrm>
            <a:off x="4305300" y="4592290"/>
            <a:ext cx="2146300" cy="476726"/>
          </a:xfrm>
          <a:prstGeom prst="roundRect">
            <a:avLst/>
          </a:prstGeom>
          <a:solidFill>
            <a:srgbClr val="215968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iniziò la fase del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“CENTRISMO”</a:t>
            </a:r>
          </a:p>
        </p:txBody>
      </p:sp>
      <p:sp>
        <p:nvSpPr>
          <p:cNvPr id="31" name="CasellaDiTesto 30"/>
          <p:cNvSpPr txBox="1"/>
          <p:nvPr/>
        </p:nvSpPr>
        <p:spPr>
          <a:xfrm>
            <a:off x="6856469" y="4592290"/>
            <a:ext cx="21463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coalizione di governo a guida democristiana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2" name="Connettore 2 31"/>
          <p:cNvCxnSpPr>
            <a:stCxn id="26" idx="2"/>
            <a:endCxn id="30" idx="0"/>
          </p:cNvCxnSpPr>
          <p:nvPr/>
        </p:nvCxnSpPr>
        <p:spPr>
          <a:xfrm>
            <a:off x="5378450" y="4171682"/>
            <a:ext cx="0" cy="420608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34"/>
          <p:cNvCxnSpPr>
            <a:stCxn id="30" idx="3"/>
            <a:endCxn id="31" idx="1"/>
          </p:cNvCxnSpPr>
          <p:nvPr/>
        </p:nvCxnSpPr>
        <p:spPr>
          <a:xfrm>
            <a:off x="6451600" y="4830653"/>
            <a:ext cx="404869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CasellaDiTesto 38"/>
          <p:cNvSpPr txBox="1"/>
          <p:nvPr/>
        </p:nvSpPr>
        <p:spPr>
          <a:xfrm>
            <a:off x="3225800" y="5412630"/>
            <a:ext cx="126212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1949</a:t>
            </a:r>
          </a:p>
        </p:txBody>
      </p:sp>
      <p:sp>
        <p:nvSpPr>
          <p:cNvPr id="40" name="CasellaDiTesto 39"/>
          <p:cNvSpPr txBox="1"/>
          <p:nvPr/>
        </p:nvSpPr>
        <p:spPr>
          <a:xfrm>
            <a:off x="4305300" y="5582890"/>
            <a:ext cx="2146300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l’Italia aderì al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PATTO ATLANTICO</a:t>
            </a:r>
          </a:p>
        </p:txBody>
      </p:sp>
      <p:sp>
        <p:nvSpPr>
          <p:cNvPr id="41" name="CasellaDiTesto 40"/>
          <p:cNvSpPr txBox="1"/>
          <p:nvPr/>
        </p:nvSpPr>
        <p:spPr>
          <a:xfrm>
            <a:off x="6840594" y="5582890"/>
            <a:ext cx="21463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Paese faceva ormai parte del blocco occidentale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2" name="Connettore 2 41"/>
          <p:cNvCxnSpPr>
            <a:stCxn id="40" idx="3"/>
            <a:endCxn id="41" idx="1"/>
          </p:cNvCxnSpPr>
          <p:nvPr/>
        </p:nvCxnSpPr>
        <p:spPr>
          <a:xfrm>
            <a:off x="6451600" y="5817086"/>
            <a:ext cx="388994" cy="4167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2 44"/>
          <p:cNvCxnSpPr>
            <a:stCxn id="30" idx="2"/>
            <a:endCxn id="40" idx="0"/>
          </p:cNvCxnSpPr>
          <p:nvPr/>
        </p:nvCxnSpPr>
        <p:spPr>
          <a:xfrm>
            <a:off x="5378450" y="5069016"/>
            <a:ext cx="0" cy="513874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Ovale 47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C01313C4-D9B1-B96F-ABFD-4FCEF9FD2087}"/>
              </a:ext>
            </a:extLst>
          </p:cNvPr>
          <p:cNvSpPr/>
          <p:nvPr/>
        </p:nvSpPr>
        <p:spPr>
          <a:xfrm>
            <a:off x="5368066" y="404813"/>
            <a:ext cx="22551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L’Italia repubblicana</a:t>
            </a:r>
            <a:endParaRPr lang="it-IT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9CA0D89F-9296-1872-E486-A8BE3FB9DAF8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11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AC9926A2-D7DE-8E81-1611-EAD29F34FF4D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</p:spTree>
    <p:extLst>
      <p:ext uri="{BB962C8B-B14F-4D97-AF65-F5344CB8AC3E}">
        <p14:creationId xmlns:p14="http://schemas.microsoft.com/office/powerpoint/2010/main" val="1717641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266699" y="1578869"/>
            <a:ext cx="1676401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1948 e il 1952</a:t>
            </a:r>
            <a:endParaRPr lang="it-IT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587500" y="1970466"/>
            <a:ext cx="21463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 Italia giunsero gli aiuti del Piano Marshall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587500" y="2721850"/>
            <a:ext cx="21463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che favorirono la ricostruzione in tempi relativamente brevi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" name="Connettore 2 8"/>
          <p:cNvCxnSpPr>
            <a:stCxn id="7" idx="2"/>
            <a:endCxn id="8" idx="0"/>
          </p:cNvCxnSpPr>
          <p:nvPr/>
        </p:nvCxnSpPr>
        <p:spPr>
          <a:xfrm>
            <a:off x="2660650" y="2447192"/>
            <a:ext cx="0" cy="274658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/>
          <p:cNvCxnSpPr>
            <a:stCxn id="8" idx="3"/>
          </p:cNvCxnSpPr>
          <p:nvPr/>
        </p:nvCxnSpPr>
        <p:spPr>
          <a:xfrm>
            <a:off x="3733800" y="2960213"/>
            <a:ext cx="266700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4000500" y="2721850"/>
            <a:ext cx="17018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maggiori progressi avvennero al Nord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3017780" y="3475700"/>
            <a:ext cx="126212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1950</a:t>
            </a:r>
          </a:p>
        </p:txBody>
      </p:sp>
      <p:cxnSp>
        <p:nvCxnSpPr>
          <p:cNvPr id="20" name="Connettore 2 19"/>
          <p:cNvCxnSpPr>
            <a:cxnSpLocks/>
            <a:stCxn id="17" idx="2"/>
            <a:endCxn id="26" idx="0"/>
          </p:cNvCxnSpPr>
          <p:nvPr/>
        </p:nvCxnSpPr>
        <p:spPr>
          <a:xfrm>
            <a:off x="4851400" y="3198576"/>
            <a:ext cx="0" cy="472784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2"/>
          <p:cNvSpPr txBox="1"/>
          <p:nvPr/>
        </p:nvSpPr>
        <p:spPr>
          <a:xfrm>
            <a:off x="5105400" y="4520752"/>
            <a:ext cx="1536700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RIFORMA AGRARIA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6970769" y="4422812"/>
            <a:ext cx="1779531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terre incolte furono espropriate e distribuite ai contadini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5" name="Connettore 2 24"/>
          <p:cNvCxnSpPr>
            <a:cxnSpLocks/>
            <a:stCxn id="23" idx="3"/>
          </p:cNvCxnSpPr>
          <p:nvPr/>
        </p:nvCxnSpPr>
        <p:spPr>
          <a:xfrm flipV="1">
            <a:off x="6642100" y="4754822"/>
            <a:ext cx="328669" cy="126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asellaDiTesto 28"/>
          <p:cNvSpPr txBox="1"/>
          <p:nvPr/>
        </p:nvSpPr>
        <p:spPr>
          <a:xfrm>
            <a:off x="5105400" y="5374450"/>
            <a:ext cx="1536700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CASSA PER IL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MEZZOGIORNO</a:t>
            </a:r>
          </a:p>
        </p:txBody>
      </p:sp>
      <p:sp>
        <p:nvSpPr>
          <p:cNvPr id="30" name="CasellaDiTesto 29"/>
          <p:cNvSpPr txBox="1"/>
          <p:nvPr/>
        </p:nvSpPr>
        <p:spPr>
          <a:xfrm>
            <a:off x="6970769" y="5279515"/>
            <a:ext cx="1779531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iniziativa statale per costruire infrastrutture nel meridione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1" name="Connettore 2 30"/>
          <p:cNvCxnSpPr>
            <a:stCxn id="29" idx="3"/>
            <a:endCxn id="30" idx="1"/>
          </p:cNvCxnSpPr>
          <p:nvPr/>
        </p:nvCxnSpPr>
        <p:spPr>
          <a:xfrm>
            <a:off x="6642100" y="5608646"/>
            <a:ext cx="328669" cy="2875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1 34"/>
          <p:cNvCxnSpPr>
            <a:cxnSpLocks/>
          </p:cNvCxnSpPr>
          <p:nvPr/>
        </p:nvCxnSpPr>
        <p:spPr>
          <a:xfrm>
            <a:off x="4851400" y="4335372"/>
            <a:ext cx="0" cy="1265516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/>
          <p:cNvCxnSpPr>
            <a:endCxn id="29" idx="1"/>
          </p:cNvCxnSpPr>
          <p:nvPr/>
        </p:nvCxnSpPr>
        <p:spPr>
          <a:xfrm>
            <a:off x="4851400" y="5600888"/>
            <a:ext cx="254000" cy="7758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/>
          <p:cNvCxnSpPr>
            <a:cxnSpLocks/>
            <a:endCxn id="23" idx="1"/>
          </p:cNvCxnSpPr>
          <p:nvPr/>
        </p:nvCxnSpPr>
        <p:spPr>
          <a:xfrm>
            <a:off x="4851400" y="4754948"/>
            <a:ext cx="254000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Ovale 42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</a:p>
        </p:txBody>
      </p:sp>
      <p:sp>
        <p:nvSpPr>
          <p:cNvPr id="26" name="CasellaDiTesto 25"/>
          <p:cNvSpPr txBox="1"/>
          <p:nvPr/>
        </p:nvSpPr>
        <p:spPr>
          <a:xfrm>
            <a:off x="4000500" y="3671360"/>
            <a:ext cx="1701800" cy="664012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furono varati due provvedimenti a favore del Sud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F9ADB3E0-AB06-49A4-97C4-53FADB695F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3792804"/>
            <a:ext cx="2827192" cy="3072363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52F5087A-2CFB-A1C3-D368-AB3E21046284}"/>
              </a:ext>
            </a:extLst>
          </p:cNvPr>
          <p:cNvSpPr/>
          <p:nvPr/>
        </p:nvSpPr>
        <p:spPr>
          <a:xfrm>
            <a:off x="5368066" y="404813"/>
            <a:ext cx="22551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L’Italia repubblicana</a:t>
            </a:r>
            <a:endParaRPr lang="it-IT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D4133CE5-D949-3274-323C-CAD4490CCB94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11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9EF38537-4C7B-750F-8EA2-7EADD54FBF68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6248F911-6786-2FCA-2CA3-F95FA2E004AB}"/>
              </a:ext>
            </a:extLst>
          </p:cNvPr>
          <p:cNvSpPr txBox="1"/>
          <p:nvPr/>
        </p:nvSpPr>
        <p:spPr>
          <a:xfrm>
            <a:off x="2754620" y="6420592"/>
            <a:ext cx="2423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College Park, </a:t>
            </a:r>
            <a:r>
              <a:rPr lang="en-US" sz="800" dirty="0"/>
              <a:t>National Archives and Records Administration/Wikimedia Commons </a:t>
            </a:r>
            <a:r>
              <a:rPr lang="en-US" sz="800" dirty="0" err="1"/>
              <a:t>Pubblico</a:t>
            </a:r>
            <a:r>
              <a:rPr lang="en-US" sz="800" dirty="0"/>
              <a:t> Dominio</a:t>
            </a:r>
            <a:endParaRPr lang="it-IT" sz="800" dirty="0"/>
          </a:p>
        </p:txBody>
      </p:sp>
    </p:spTree>
    <p:extLst>
      <p:ext uri="{BB962C8B-B14F-4D97-AF65-F5344CB8AC3E}">
        <p14:creationId xmlns:p14="http://schemas.microsoft.com/office/powerpoint/2010/main" val="1581806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264074" y="1218383"/>
            <a:ext cx="1188188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1955 e il 1962</a:t>
            </a:r>
            <a:endParaRPr lang="it-IT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234593" y="1628858"/>
            <a:ext cx="2291509" cy="664012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da Paese agricolo l’Italia divenne una delle prime 10 potenze industriali del mondo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234593" y="2609444"/>
            <a:ext cx="2291509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lo sviluppo fu particolarmente intenso 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tra il 1958 e il 1962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" name="Connettore 2 8"/>
          <p:cNvCxnSpPr>
            <a:cxnSpLocks/>
            <a:stCxn id="7" idx="2"/>
            <a:endCxn id="8" idx="0"/>
          </p:cNvCxnSpPr>
          <p:nvPr/>
        </p:nvCxnSpPr>
        <p:spPr>
          <a:xfrm>
            <a:off x="2380348" y="2292870"/>
            <a:ext cx="0" cy="316574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3898245" y="2707254"/>
            <a:ext cx="3079750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anni detti del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MIRACOLO ECONOMICO o </a:t>
            </a:r>
            <a:r>
              <a:rPr lang="it-IT" sz="1100" b="1" i="1" dirty="0">
                <a:solidFill>
                  <a:srgbClr val="000000"/>
                </a:solidFill>
                <a:latin typeface="Arial"/>
                <a:cs typeface="Arial"/>
              </a:rPr>
              <a:t>BOOM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3" name="Connettore 2 12"/>
          <p:cNvCxnSpPr>
            <a:cxnSpLocks/>
            <a:stCxn id="8" idx="3"/>
            <a:endCxn id="12" idx="1"/>
          </p:cNvCxnSpPr>
          <p:nvPr/>
        </p:nvCxnSpPr>
        <p:spPr>
          <a:xfrm>
            <a:off x="3526102" y="2941450"/>
            <a:ext cx="372143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>
            <a:off x="2000601" y="3311905"/>
            <a:ext cx="738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dovuto a</a:t>
            </a:r>
          </a:p>
        </p:txBody>
      </p:sp>
      <p:cxnSp>
        <p:nvCxnSpPr>
          <p:cNvPr id="20" name="Connettore 2 19"/>
          <p:cNvCxnSpPr>
            <a:cxnSpLocks/>
            <a:stCxn id="16" idx="2"/>
            <a:endCxn id="35" idx="0"/>
          </p:cNvCxnSpPr>
          <p:nvPr/>
        </p:nvCxnSpPr>
        <p:spPr>
          <a:xfrm>
            <a:off x="2369715" y="3588904"/>
            <a:ext cx="3029" cy="603274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CasellaDiTesto 34"/>
          <p:cNvSpPr txBox="1"/>
          <p:nvPr/>
        </p:nvSpPr>
        <p:spPr>
          <a:xfrm>
            <a:off x="1136245" y="4192178"/>
            <a:ext cx="2472997" cy="851297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crescita industriale non riguardò solo Lombardia, Liguria e Piemonte ma anche Veneto, Marche, Emilia e Toscana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6" name="CasellaDiTesto 35"/>
          <p:cNvSpPr txBox="1"/>
          <p:nvPr/>
        </p:nvSpPr>
        <p:spPr>
          <a:xfrm>
            <a:off x="1136245" y="5583691"/>
            <a:ext cx="2472997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iniziò una forte MIGRAZIONE DA SUD VERSO NORD</a:t>
            </a:r>
          </a:p>
        </p:txBody>
      </p:sp>
      <p:cxnSp>
        <p:nvCxnSpPr>
          <p:cNvPr id="37" name="Connettore 2 36"/>
          <p:cNvCxnSpPr>
            <a:cxnSpLocks/>
            <a:stCxn id="35" idx="2"/>
            <a:endCxn id="36" idx="0"/>
          </p:cNvCxnSpPr>
          <p:nvPr/>
        </p:nvCxnSpPr>
        <p:spPr>
          <a:xfrm>
            <a:off x="2372744" y="5043475"/>
            <a:ext cx="0" cy="540216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Ovale 39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9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DDEC349F-F668-45EC-A8A2-47FF4A83CEE7}"/>
              </a:ext>
            </a:extLst>
          </p:cNvPr>
          <p:cNvSpPr/>
          <p:nvPr/>
        </p:nvSpPr>
        <p:spPr>
          <a:xfrm>
            <a:off x="5368066" y="404813"/>
            <a:ext cx="22551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L’Italia repubblicana</a:t>
            </a:r>
            <a:endParaRPr lang="it-IT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E1591CC4-D7A0-665C-9A85-799ACDC3E348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11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23AF4F08-58A6-86F3-7897-D53A379572F2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pic>
        <p:nvPicPr>
          <p:cNvPr id="22" name="Immagine 21" descr="Immagine che contiene testo, schermata, Carattere, numero&#10;&#10;Il contenuto generato dall'IA potrebbe non essere corretto.">
            <a:extLst>
              <a:ext uri="{FF2B5EF4-FFF2-40B4-BE49-F238E27FC236}">
                <a16:creationId xmlns:a16="http://schemas.microsoft.com/office/drawing/2014/main" id="{117BF1D7-82EA-6522-A757-C8E885881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509" y="4283042"/>
            <a:ext cx="4844014" cy="1774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294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066800" y="1015048"/>
            <a:ext cx="7150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3.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1962-80: dal riformismo agli “anni di piombo”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435740" y="1609606"/>
            <a:ext cx="126212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1962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507166" y="1780135"/>
            <a:ext cx="20193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iniziarono i governi di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“centrosinistra”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3857625" y="1873777"/>
            <a:ext cx="273367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cui partecipò anche il partito socialista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" name="Connettore 2 9"/>
          <p:cNvCxnSpPr>
            <a:stCxn id="8" idx="3"/>
            <a:endCxn id="9" idx="1"/>
          </p:cNvCxnSpPr>
          <p:nvPr/>
        </p:nvCxnSpPr>
        <p:spPr>
          <a:xfrm>
            <a:off x="3526466" y="2018498"/>
            <a:ext cx="331159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>
            <a:cxnSpLocks/>
            <a:stCxn id="8" idx="2"/>
            <a:endCxn id="17" idx="0"/>
          </p:cNvCxnSpPr>
          <p:nvPr/>
        </p:nvCxnSpPr>
        <p:spPr>
          <a:xfrm>
            <a:off x="2516816" y="2256861"/>
            <a:ext cx="0" cy="276428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1507166" y="2533289"/>
            <a:ext cx="20193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avviarono un’importante serie di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RIFORME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3211569" y="3113642"/>
            <a:ext cx="1957332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creazione dell’ENEL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5483225" y="3020000"/>
            <a:ext cx="2733675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che pose sotto il controllo statale la produzione di energia elettrica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0" name="Connettore 2 19"/>
          <p:cNvCxnSpPr>
            <a:stCxn id="18" idx="3"/>
            <a:endCxn id="19" idx="1"/>
          </p:cNvCxnSpPr>
          <p:nvPr/>
        </p:nvCxnSpPr>
        <p:spPr>
          <a:xfrm>
            <a:off x="5168901" y="3258363"/>
            <a:ext cx="314324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3211568" y="3641913"/>
            <a:ext cx="4137745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creazione di un sistema sanitario gratuito per i lavoratori</a:t>
            </a:r>
          </a:p>
        </p:txBody>
      </p:sp>
      <p:sp>
        <p:nvSpPr>
          <p:cNvPr id="26" name="CasellaDiTesto 25"/>
          <p:cNvSpPr txBox="1"/>
          <p:nvPr/>
        </p:nvSpPr>
        <p:spPr>
          <a:xfrm>
            <a:off x="3224269" y="4023021"/>
            <a:ext cx="3750689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innalzamento dell’obbligo scolastico a 14 anni</a:t>
            </a:r>
          </a:p>
        </p:txBody>
      </p:sp>
      <p:sp>
        <p:nvSpPr>
          <p:cNvPr id="27" name="CasellaDiTesto 26"/>
          <p:cNvSpPr txBox="1"/>
          <p:nvPr/>
        </p:nvSpPr>
        <p:spPr>
          <a:xfrm>
            <a:off x="3224269" y="4398973"/>
            <a:ext cx="3750689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creazione della scuola media unica uguale per tutti</a:t>
            </a:r>
          </a:p>
        </p:txBody>
      </p:sp>
      <p:sp>
        <p:nvSpPr>
          <p:cNvPr id="28" name="CasellaDiTesto 27"/>
          <p:cNvSpPr txBox="1"/>
          <p:nvPr/>
        </p:nvSpPr>
        <p:spPr>
          <a:xfrm>
            <a:off x="3224269" y="4800811"/>
            <a:ext cx="3750689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miglioramento dei salari per i lavoratori</a:t>
            </a:r>
          </a:p>
        </p:txBody>
      </p:sp>
      <p:cxnSp>
        <p:nvCxnSpPr>
          <p:cNvPr id="30" name="Connettore 1 29"/>
          <p:cNvCxnSpPr/>
          <p:nvPr/>
        </p:nvCxnSpPr>
        <p:spPr>
          <a:xfrm flipH="1">
            <a:off x="2495550" y="3020000"/>
            <a:ext cx="19050" cy="1925532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/>
          <p:cNvCxnSpPr>
            <a:cxnSpLocks/>
            <a:endCxn id="28" idx="1"/>
          </p:cNvCxnSpPr>
          <p:nvPr/>
        </p:nvCxnSpPr>
        <p:spPr>
          <a:xfrm>
            <a:off x="2495550" y="4934871"/>
            <a:ext cx="728719" cy="10661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34"/>
          <p:cNvCxnSpPr/>
          <p:nvPr/>
        </p:nvCxnSpPr>
        <p:spPr>
          <a:xfrm>
            <a:off x="2495550" y="4541171"/>
            <a:ext cx="728719" cy="10661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35"/>
          <p:cNvCxnSpPr/>
          <p:nvPr/>
        </p:nvCxnSpPr>
        <p:spPr>
          <a:xfrm>
            <a:off x="2495550" y="4172871"/>
            <a:ext cx="728719" cy="10661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/>
          <p:cNvCxnSpPr/>
          <p:nvPr/>
        </p:nvCxnSpPr>
        <p:spPr>
          <a:xfrm>
            <a:off x="2514600" y="3804571"/>
            <a:ext cx="728719" cy="10661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/>
          <p:cNvCxnSpPr/>
          <p:nvPr/>
        </p:nvCxnSpPr>
        <p:spPr>
          <a:xfrm>
            <a:off x="2514600" y="3258363"/>
            <a:ext cx="728719" cy="10661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CasellaDiTesto 40"/>
          <p:cNvSpPr txBox="1"/>
          <p:nvPr/>
        </p:nvSpPr>
        <p:spPr>
          <a:xfrm>
            <a:off x="435740" y="5170918"/>
            <a:ext cx="126212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dal </a:t>
            </a:r>
            <a:r>
              <a:rPr lang="it-IT" b="1" dirty="0"/>
              <a:t>1962</a:t>
            </a:r>
          </a:p>
        </p:txBody>
      </p:sp>
      <p:sp>
        <p:nvSpPr>
          <p:cNvPr id="43" name="CasellaDiTesto 42"/>
          <p:cNvSpPr txBox="1"/>
          <p:nvPr/>
        </p:nvSpPr>
        <p:spPr>
          <a:xfrm>
            <a:off x="1485900" y="5379401"/>
            <a:ext cx="20193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crescita iniziò a rallentare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4" name="Connettore 2 43"/>
          <p:cNvCxnSpPr>
            <a:cxnSpLocks/>
            <a:endCxn id="43" idx="0"/>
          </p:cNvCxnSpPr>
          <p:nvPr/>
        </p:nvCxnSpPr>
        <p:spPr>
          <a:xfrm>
            <a:off x="2495550" y="4934871"/>
            <a:ext cx="0" cy="44453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CasellaDiTesto 55"/>
          <p:cNvSpPr txBox="1"/>
          <p:nvPr/>
        </p:nvSpPr>
        <p:spPr>
          <a:xfrm>
            <a:off x="1408934" y="6085442"/>
            <a:ext cx="2173232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il centrosinistra entrò in crisi</a:t>
            </a:r>
          </a:p>
        </p:txBody>
      </p:sp>
      <p:sp>
        <p:nvSpPr>
          <p:cNvPr id="57" name="CasellaDiTesto 56"/>
          <p:cNvSpPr txBox="1"/>
          <p:nvPr/>
        </p:nvSpPr>
        <p:spPr>
          <a:xfrm>
            <a:off x="3892550" y="6090502"/>
            <a:ext cx="1811281" cy="284381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le riforme si arenarono</a:t>
            </a:r>
          </a:p>
        </p:txBody>
      </p:sp>
      <p:sp>
        <p:nvSpPr>
          <p:cNvPr id="58" name="CasellaDiTesto 57"/>
          <p:cNvSpPr txBox="1"/>
          <p:nvPr/>
        </p:nvSpPr>
        <p:spPr>
          <a:xfrm>
            <a:off x="6007099" y="5988902"/>
            <a:ext cx="2084277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nella scuola e tra gli operai si diffuse il malcontento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9" name="Connettore 2 58"/>
          <p:cNvCxnSpPr>
            <a:cxnSpLocks/>
            <a:stCxn id="57" idx="3"/>
            <a:endCxn id="58" idx="1"/>
          </p:cNvCxnSpPr>
          <p:nvPr/>
        </p:nvCxnSpPr>
        <p:spPr>
          <a:xfrm flipV="1">
            <a:off x="5703831" y="6227265"/>
            <a:ext cx="303268" cy="5428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ttore 2 61"/>
          <p:cNvCxnSpPr>
            <a:stCxn id="56" idx="3"/>
            <a:endCxn id="57" idx="1"/>
          </p:cNvCxnSpPr>
          <p:nvPr/>
        </p:nvCxnSpPr>
        <p:spPr>
          <a:xfrm>
            <a:off x="3582166" y="6230163"/>
            <a:ext cx="310384" cy="253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ttore 2 64"/>
          <p:cNvCxnSpPr>
            <a:stCxn id="43" idx="2"/>
            <a:endCxn id="56" idx="0"/>
          </p:cNvCxnSpPr>
          <p:nvPr/>
        </p:nvCxnSpPr>
        <p:spPr>
          <a:xfrm>
            <a:off x="2495550" y="5668842"/>
            <a:ext cx="0" cy="41660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ttangolo 10">
            <a:extLst>
              <a:ext uri="{FF2B5EF4-FFF2-40B4-BE49-F238E27FC236}">
                <a16:creationId xmlns:a16="http://schemas.microsoft.com/office/drawing/2014/main" id="{A14F3A24-D033-1445-D3EC-41BEA7DF2617}"/>
              </a:ext>
            </a:extLst>
          </p:cNvPr>
          <p:cNvSpPr/>
          <p:nvPr/>
        </p:nvSpPr>
        <p:spPr>
          <a:xfrm>
            <a:off x="5368066" y="404813"/>
            <a:ext cx="22551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L’Italia repubblicana</a:t>
            </a:r>
            <a:endParaRPr lang="it-IT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49BAC9D6-D826-E8F8-32B6-210747CB40F5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11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82DC5291-A278-7882-06B7-E23D6894596E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id="{15DCE22E-90E5-0BFC-B6CA-933BFE653963}"/>
              </a:ext>
            </a:extLst>
          </p:cNvPr>
          <p:cNvSpPr>
            <a:spLocks noChangeAspect="1"/>
          </p:cNvSpPr>
          <p:nvPr/>
        </p:nvSpPr>
        <p:spPr>
          <a:xfrm>
            <a:off x="8496300" y="6145848"/>
            <a:ext cx="614362" cy="614362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1650149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204970" y="1186448"/>
            <a:ext cx="16383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Lo scontento per le riforme mancate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193925" y="1194782"/>
            <a:ext cx="1882775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portò al cosiddetto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“SESSANTOTTO”</a:t>
            </a:r>
          </a:p>
        </p:txBody>
      </p:sp>
      <p:cxnSp>
        <p:nvCxnSpPr>
          <p:cNvPr id="8" name="Connettore 2 7"/>
          <p:cNvCxnSpPr>
            <a:stCxn id="6" idx="3"/>
            <a:endCxn id="7" idx="1"/>
          </p:cNvCxnSpPr>
          <p:nvPr/>
        </p:nvCxnSpPr>
        <p:spPr>
          <a:xfrm>
            <a:off x="1843270" y="1424811"/>
            <a:ext cx="350655" cy="4167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/>
          <p:cNvSpPr txBox="1"/>
          <p:nvPr/>
        </p:nvSpPr>
        <p:spPr>
          <a:xfrm>
            <a:off x="4525333" y="1194782"/>
            <a:ext cx="339090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movimento di protesta iniziato nelle università americane che si diffuse anche in Europa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2" name="Connettore 2 11"/>
          <p:cNvCxnSpPr>
            <a:stCxn id="7" idx="3"/>
            <a:endCxn id="11" idx="1"/>
          </p:cNvCxnSpPr>
          <p:nvPr/>
        </p:nvCxnSpPr>
        <p:spPr>
          <a:xfrm>
            <a:off x="4076700" y="1428978"/>
            <a:ext cx="448633" cy="4167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/>
          <p:cNvSpPr txBox="1"/>
          <p:nvPr/>
        </p:nvSpPr>
        <p:spPr>
          <a:xfrm>
            <a:off x="2193925" y="2236308"/>
            <a:ext cx="1882775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criticava il sistema educativo universitario</a:t>
            </a:r>
          </a:p>
        </p:txBody>
      </p:sp>
      <p:cxnSp>
        <p:nvCxnSpPr>
          <p:cNvPr id="16" name="Connettore 2 15"/>
          <p:cNvCxnSpPr>
            <a:stCxn id="7" idx="2"/>
            <a:endCxn id="15" idx="0"/>
          </p:cNvCxnSpPr>
          <p:nvPr/>
        </p:nvCxnSpPr>
        <p:spPr>
          <a:xfrm>
            <a:off x="3135313" y="1663174"/>
            <a:ext cx="0" cy="573134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asellaDiTesto 18"/>
          <p:cNvSpPr txBox="1"/>
          <p:nvPr/>
        </p:nvSpPr>
        <p:spPr>
          <a:xfrm>
            <a:off x="4737100" y="1833879"/>
            <a:ext cx="9525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antiquato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4737100" y="2185230"/>
            <a:ext cx="14732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severo ed elitario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4737099" y="2548968"/>
            <a:ext cx="188277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 strutture inadeguate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4737099" y="2889093"/>
            <a:ext cx="403860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 rette troppo alte che escludevano le classi meno agiate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4" name="Connettore 2 23"/>
          <p:cNvCxnSpPr>
            <a:stCxn id="15" idx="3"/>
            <a:endCxn id="19" idx="1"/>
          </p:cNvCxnSpPr>
          <p:nvPr/>
        </p:nvCxnSpPr>
        <p:spPr>
          <a:xfrm flipV="1">
            <a:off x="4076700" y="1978600"/>
            <a:ext cx="660400" cy="496071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/>
          <p:cNvCxnSpPr>
            <a:cxnSpLocks/>
            <a:stCxn id="15" idx="3"/>
            <a:endCxn id="21" idx="1"/>
          </p:cNvCxnSpPr>
          <p:nvPr/>
        </p:nvCxnSpPr>
        <p:spPr>
          <a:xfrm>
            <a:off x="4076700" y="2474671"/>
            <a:ext cx="660399" cy="219018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/>
          <p:cNvCxnSpPr>
            <a:stCxn id="15" idx="3"/>
            <a:endCxn id="22" idx="1"/>
          </p:cNvCxnSpPr>
          <p:nvPr/>
        </p:nvCxnSpPr>
        <p:spPr>
          <a:xfrm>
            <a:off x="4076700" y="2474671"/>
            <a:ext cx="660399" cy="559143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35"/>
          <p:cNvCxnSpPr>
            <a:stCxn id="15" idx="3"/>
            <a:endCxn id="20" idx="1"/>
          </p:cNvCxnSpPr>
          <p:nvPr/>
        </p:nvCxnSpPr>
        <p:spPr>
          <a:xfrm flipV="1">
            <a:off x="4076700" y="2329951"/>
            <a:ext cx="660400" cy="14472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CasellaDiTesto 38"/>
          <p:cNvSpPr txBox="1"/>
          <p:nvPr/>
        </p:nvSpPr>
        <p:spPr>
          <a:xfrm>
            <a:off x="1789113" y="3178534"/>
            <a:ext cx="2692399" cy="652403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chiedeva anche una società meno oppressiva e basata sull’uguaglianza tra uomo e donna</a:t>
            </a:r>
          </a:p>
        </p:txBody>
      </p:sp>
      <p:cxnSp>
        <p:nvCxnSpPr>
          <p:cNvPr id="40" name="Connettore 2 39"/>
          <p:cNvCxnSpPr>
            <a:stCxn id="15" idx="2"/>
            <a:endCxn id="39" idx="0"/>
          </p:cNvCxnSpPr>
          <p:nvPr/>
        </p:nvCxnSpPr>
        <p:spPr>
          <a:xfrm>
            <a:off x="3135313" y="2713034"/>
            <a:ext cx="0" cy="46550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CasellaDiTesto 43"/>
          <p:cNvSpPr txBox="1"/>
          <p:nvPr/>
        </p:nvSpPr>
        <p:spPr>
          <a:xfrm>
            <a:off x="1789113" y="4141182"/>
            <a:ext cx="2692399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giovani organizzarono cortei, occupazioni delle scuole e si scontrarono con la polizia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5" name="Connettore 2 44"/>
          <p:cNvCxnSpPr>
            <a:stCxn id="39" idx="2"/>
            <a:endCxn id="44" idx="0"/>
          </p:cNvCxnSpPr>
          <p:nvPr/>
        </p:nvCxnSpPr>
        <p:spPr>
          <a:xfrm>
            <a:off x="3135313" y="3830937"/>
            <a:ext cx="0" cy="310245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CasellaDiTesto 49"/>
          <p:cNvSpPr txBox="1"/>
          <p:nvPr/>
        </p:nvSpPr>
        <p:spPr>
          <a:xfrm>
            <a:off x="1404937" y="5218919"/>
            <a:ext cx="1882775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La protesta esplose nelle fabbriche</a:t>
            </a:r>
          </a:p>
        </p:txBody>
      </p:sp>
      <p:sp>
        <p:nvSpPr>
          <p:cNvPr id="52" name="CasellaDiTesto 51"/>
          <p:cNvSpPr txBox="1"/>
          <p:nvPr/>
        </p:nvSpPr>
        <p:spPr>
          <a:xfrm>
            <a:off x="3245180" y="5309165"/>
            <a:ext cx="9156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 si chiedeva</a:t>
            </a:r>
          </a:p>
        </p:txBody>
      </p:sp>
      <p:sp>
        <p:nvSpPr>
          <p:cNvPr id="53" name="CasellaDiTesto 52"/>
          <p:cNvSpPr txBox="1"/>
          <p:nvPr/>
        </p:nvSpPr>
        <p:spPr>
          <a:xfrm>
            <a:off x="4461535" y="5006434"/>
            <a:ext cx="2119369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migliori condizioni di lavoro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4" name="CasellaDiTesto 53"/>
          <p:cNvSpPr txBox="1"/>
          <p:nvPr/>
        </p:nvSpPr>
        <p:spPr>
          <a:xfrm>
            <a:off x="4461535" y="5348125"/>
            <a:ext cx="2119369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migliori servizi sociali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5" name="CasellaDiTesto 54"/>
          <p:cNvSpPr txBox="1"/>
          <p:nvPr/>
        </p:nvSpPr>
        <p:spPr>
          <a:xfrm>
            <a:off x="4461535" y="5687310"/>
            <a:ext cx="2119369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pensioni più elevate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6" name="Connettore 2 55"/>
          <p:cNvCxnSpPr>
            <a:cxnSpLocks/>
            <a:endCxn id="53" idx="1"/>
          </p:cNvCxnSpPr>
          <p:nvPr/>
        </p:nvCxnSpPr>
        <p:spPr>
          <a:xfrm flipV="1">
            <a:off x="4128916" y="5151155"/>
            <a:ext cx="332619" cy="29651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ttore 2 58"/>
          <p:cNvCxnSpPr>
            <a:cxnSpLocks/>
            <a:endCxn id="54" idx="1"/>
          </p:cNvCxnSpPr>
          <p:nvPr/>
        </p:nvCxnSpPr>
        <p:spPr>
          <a:xfrm>
            <a:off x="4128916" y="5447665"/>
            <a:ext cx="332619" cy="45181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ttore 2 61"/>
          <p:cNvCxnSpPr>
            <a:endCxn id="55" idx="1"/>
          </p:cNvCxnSpPr>
          <p:nvPr/>
        </p:nvCxnSpPr>
        <p:spPr>
          <a:xfrm>
            <a:off x="4144036" y="5453115"/>
            <a:ext cx="317499" cy="378916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CasellaDiTesto 64"/>
          <p:cNvSpPr txBox="1"/>
          <p:nvPr/>
        </p:nvSpPr>
        <p:spPr>
          <a:xfrm>
            <a:off x="279400" y="5901898"/>
            <a:ext cx="126212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1970</a:t>
            </a:r>
          </a:p>
        </p:txBody>
      </p:sp>
      <p:sp>
        <p:nvSpPr>
          <p:cNvPr id="66" name="CasellaDiTesto 65"/>
          <p:cNvSpPr txBox="1"/>
          <p:nvPr/>
        </p:nvSpPr>
        <p:spPr>
          <a:xfrm>
            <a:off x="1404937" y="6008221"/>
            <a:ext cx="1882775" cy="652403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fu emanato lo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STATUTO DEI LAVORATORI</a:t>
            </a:r>
          </a:p>
        </p:txBody>
      </p:sp>
      <p:cxnSp>
        <p:nvCxnSpPr>
          <p:cNvPr id="67" name="Connettore 2 66"/>
          <p:cNvCxnSpPr>
            <a:stCxn id="50" idx="2"/>
            <a:endCxn id="66" idx="0"/>
          </p:cNvCxnSpPr>
          <p:nvPr/>
        </p:nvCxnSpPr>
        <p:spPr>
          <a:xfrm>
            <a:off x="2346325" y="5687311"/>
            <a:ext cx="0" cy="32091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CasellaDiTesto 69"/>
          <p:cNvSpPr txBox="1"/>
          <p:nvPr/>
        </p:nvSpPr>
        <p:spPr>
          <a:xfrm>
            <a:off x="3556000" y="6183898"/>
            <a:ext cx="46990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salari degli operai italiani furono equiparati a quelli degli operai europei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71" name="Connettore 2 70"/>
          <p:cNvCxnSpPr>
            <a:stCxn id="66" idx="3"/>
            <a:endCxn id="70" idx="1"/>
          </p:cNvCxnSpPr>
          <p:nvPr/>
        </p:nvCxnSpPr>
        <p:spPr>
          <a:xfrm flipV="1">
            <a:off x="3287712" y="6328619"/>
            <a:ext cx="268288" cy="5804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ttangolo 8">
            <a:extLst>
              <a:ext uri="{FF2B5EF4-FFF2-40B4-BE49-F238E27FC236}">
                <a16:creationId xmlns:a16="http://schemas.microsoft.com/office/drawing/2014/main" id="{FB0E77BE-DB47-01B1-17FD-0451EAAC7C9C}"/>
              </a:ext>
            </a:extLst>
          </p:cNvPr>
          <p:cNvSpPr/>
          <p:nvPr/>
        </p:nvSpPr>
        <p:spPr>
          <a:xfrm>
            <a:off x="5368066" y="404813"/>
            <a:ext cx="22551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L’Italia repubblicana</a:t>
            </a:r>
            <a:endParaRPr lang="it-IT" dirty="0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C0C836CE-0B29-229F-E52B-54C53DB6CB70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11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C38BB7DB-E7F0-55A8-B65B-EA18A05A0766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id="{856FD0EF-EA6A-1443-97C5-ABB0E52420DB}"/>
              </a:ext>
            </a:extLst>
          </p:cNvPr>
          <p:cNvSpPr>
            <a:spLocks noChangeAspect="1"/>
          </p:cNvSpPr>
          <p:nvPr/>
        </p:nvSpPr>
        <p:spPr>
          <a:xfrm>
            <a:off x="8496300" y="6145848"/>
            <a:ext cx="614362" cy="614362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9576231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266699" y="999987"/>
            <a:ext cx="1676401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1970 e il 1980</a:t>
            </a:r>
            <a:endParaRPr lang="it-IT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609725" y="1344673"/>
            <a:ext cx="1882775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ci furono i cosiddetti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“ANNI DI PIOMBO”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936999" y="1336339"/>
            <a:ext cx="265430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periodo caratterizzato da terrorismo sia di destra sia di sinistra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" name="Connettore 2 8"/>
          <p:cNvCxnSpPr>
            <a:stCxn id="7" idx="3"/>
            <a:endCxn id="8" idx="1"/>
          </p:cNvCxnSpPr>
          <p:nvPr/>
        </p:nvCxnSpPr>
        <p:spPr>
          <a:xfrm flipV="1">
            <a:off x="3492500" y="1574702"/>
            <a:ext cx="444499" cy="4167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2920998" y="2157965"/>
            <a:ext cx="1957332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TERRORISMO NERO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5264149" y="2072520"/>
            <a:ext cx="353695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di matrice neofascista, voleva rovesciare la democrazia e instaurare un governo autoritario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4" name="Connettore 2 13"/>
          <p:cNvCxnSpPr>
            <a:stCxn id="12" idx="3"/>
            <a:endCxn id="13" idx="1"/>
          </p:cNvCxnSpPr>
          <p:nvPr/>
        </p:nvCxnSpPr>
        <p:spPr>
          <a:xfrm>
            <a:off x="4878330" y="2302686"/>
            <a:ext cx="385819" cy="8197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5264149" y="2821820"/>
            <a:ext cx="353695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strategia era seminare il terrore organizzando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attentati</a:t>
            </a:r>
          </a:p>
        </p:txBody>
      </p:sp>
      <p:cxnSp>
        <p:nvCxnSpPr>
          <p:cNvPr id="18" name="Connettore 2 17"/>
          <p:cNvCxnSpPr>
            <a:stCxn id="13" idx="2"/>
            <a:endCxn id="17" idx="0"/>
          </p:cNvCxnSpPr>
          <p:nvPr/>
        </p:nvCxnSpPr>
        <p:spPr>
          <a:xfrm>
            <a:off x="7032625" y="2549246"/>
            <a:ext cx="0" cy="272574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5831057" y="3499361"/>
            <a:ext cx="844551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b="1" dirty="0"/>
              <a:t>1969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6856469" y="3431258"/>
            <a:ext cx="211936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piazza Fontana, alla Banca dell’agricoltura di Milano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3" name="Connettore 2 22"/>
          <p:cNvCxnSpPr>
            <a:stCxn id="21" idx="3"/>
            <a:endCxn id="22" idx="1"/>
          </p:cNvCxnSpPr>
          <p:nvPr/>
        </p:nvCxnSpPr>
        <p:spPr>
          <a:xfrm>
            <a:off x="6675608" y="3669621"/>
            <a:ext cx="180861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CasellaDiTesto 26"/>
          <p:cNvSpPr txBox="1"/>
          <p:nvPr/>
        </p:nvSpPr>
        <p:spPr>
          <a:xfrm>
            <a:off x="5831057" y="4017055"/>
            <a:ext cx="844551" cy="307777"/>
          </a:xfrm>
          <a:prstGeom prst="roundRect">
            <a:avLst>
              <a:gd name="adj" fmla="val 0"/>
            </a:avLst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b="1" dirty="0"/>
              <a:t>1974</a:t>
            </a:r>
          </a:p>
        </p:txBody>
      </p:sp>
      <p:sp>
        <p:nvSpPr>
          <p:cNvPr id="28" name="CasellaDiTesto 27"/>
          <p:cNvSpPr txBox="1"/>
          <p:nvPr/>
        </p:nvSpPr>
        <p:spPr>
          <a:xfrm>
            <a:off x="6856469" y="4035391"/>
            <a:ext cx="2119369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piazza della Loggia, a Brescia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9" name="CasellaDiTesto 28"/>
          <p:cNvSpPr txBox="1"/>
          <p:nvPr/>
        </p:nvSpPr>
        <p:spPr>
          <a:xfrm>
            <a:off x="5831057" y="4477232"/>
            <a:ext cx="844551" cy="307777"/>
          </a:xfrm>
          <a:prstGeom prst="roundRect">
            <a:avLst>
              <a:gd name="adj" fmla="val 0"/>
            </a:avLst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b="1" dirty="0"/>
              <a:t>1974</a:t>
            </a:r>
          </a:p>
        </p:txBody>
      </p:sp>
      <p:sp>
        <p:nvSpPr>
          <p:cNvPr id="30" name="CasellaDiTesto 29"/>
          <p:cNvSpPr txBox="1"/>
          <p:nvPr/>
        </p:nvSpPr>
        <p:spPr>
          <a:xfrm>
            <a:off x="6856469" y="4477232"/>
            <a:ext cx="2119369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treno </a:t>
            </a:r>
            <a:r>
              <a:rPr lang="it-IT" sz="1100" dirty="0" err="1">
                <a:solidFill>
                  <a:srgbClr val="000000"/>
                </a:solidFill>
                <a:latin typeface="Arial"/>
                <a:cs typeface="Arial"/>
              </a:rPr>
              <a:t>Italicus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1" name="Connettore 2 30"/>
          <p:cNvCxnSpPr>
            <a:stCxn id="27" idx="3"/>
            <a:endCxn id="28" idx="1"/>
          </p:cNvCxnSpPr>
          <p:nvPr/>
        </p:nvCxnSpPr>
        <p:spPr>
          <a:xfrm>
            <a:off x="6675608" y="4170944"/>
            <a:ext cx="180861" cy="9168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/>
          <p:cNvCxnSpPr>
            <a:stCxn id="29" idx="3"/>
            <a:endCxn id="30" idx="1"/>
          </p:cNvCxnSpPr>
          <p:nvPr/>
        </p:nvCxnSpPr>
        <p:spPr>
          <a:xfrm flipV="1">
            <a:off x="6675608" y="4621953"/>
            <a:ext cx="180861" cy="9168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CasellaDiTesto 36"/>
          <p:cNvSpPr txBox="1"/>
          <p:nvPr/>
        </p:nvSpPr>
        <p:spPr>
          <a:xfrm>
            <a:off x="5831057" y="4937409"/>
            <a:ext cx="844551" cy="307777"/>
          </a:xfrm>
          <a:prstGeom prst="roundRect">
            <a:avLst>
              <a:gd name="adj" fmla="val 0"/>
            </a:avLst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b="1" dirty="0"/>
              <a:t>1980</a:t>
            </a:r>
          </a:p>
        </p:txBody>
      </p:sp>
      <p:sp>
        <p:nvSpPr>
          <p:cNvPr id="38" name="CasellaDiTesto 37"/>
          <p:cNvSpPr txBox="1"/>
          <p:nvPr/>
        </p:nvSpPr>
        <p:spPr>
          <a:xfrm>
            <a:off x="6856469" y="4937409"/>
            <a:ext cx="2119369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stazione ferroviaria di Bologna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9" name="Connettore 2 38"/>
          <p:cNvCxnSpPr>
            <a:stCxn id="37" idx="3"/>
            <a:endCxn id="38" idx="1"/>
          </p:cNvCxnSpPr>
          <p:nvPr/>
        </p:nvCxnSpPr>
        <p:spPr>
          <a:xfrm flipV="1">
            <a:off x="6675608" y="5082130"/>
            <a:ext cx="180861" cy="9168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1 42"/>
          <p:cNvCxnSpPr/>
          <p:nvPr/>
        </p:nvCxnSpPr>
        <p:spPr>
          <a:xfrm>
            <a:off x="5549900" y="3298546"/>
            <a:ext cx="0" cy="1783584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2 44"/>
          <p:cNvCxnSpPr>
            <a:endCxn id="37" idx="1"/>
          </p:cNvCxnSpPr>
          <p:nvPr/>
        </p:nvCxnSpPr>
        <p:spPr>
          <a:xfrm>
            <a:off x="5549900" y="5091298"/>
            <a:ext cx="28115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2 48"/>
          <p:cNvCxnSpPr/>
          <p:nvPr/>
        </p:nvCxnSpPr>
        <p:spPr>
          <a:xfrm>
            <a:off x="5549900" y="4621953"/>
            <a:ext cx="31925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ttore 2 49"/>
          <p:cNvCxnSpPr/>
          <p:nvPr/>
        </p:nvCxnSpPr>
        <p:spPr>
          <a:xfrm>
            <a:off x="5549900" y="4191410"/>
            <a:ext cx="28115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ttore 2 54"/>
          <p:cNvCxnSpPr/>
          <p:nvPr/>
        </p:nvCxnSpPr>
        <p:spPr>
          <a:xfrm>
            <a:off x="5562600" y="3682731"/>
            <a:ext cx="28115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CasellaDiTesto 55"/>
          <p:cNvSpPr txBox="1"/>
          <p:nvPr/>
        </p:nvSpPr>
        <p:spPr>
          <a:xfrm>
            <a:off x="2920997" y="2821820"/>
            <a:ext cx="1957333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l’organizzazione più attiva fu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Ordine nuovo</a:t>
            </a:r>
          </a:p>
        </p:txBody>
      </p:sp>
      <p:cxnSp>
        <p:nvCxnSpPr>
          <p:cNvPr id="57" name="Connettore 2 56"/>
          <p:cNvCxnSpPr>
            <a:stCxn id="12" idx="2"/>
            <a:endCxn id="56" idx="0"/>
          </p:cNvCxnSpPr>
          <p:nvPr/>
        </p:nvCxnSpPr>
        <p:spPr>
          <a:xfrm>
            <a:off x="3899664" y="2447406"/>
            <a:ext cx="0" cy="374414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ttore 1 62"/>
          <p:cNvCxnSpPr>
            <a:stCxn id="7" idx="2"/>
          </p:cNvCxnSpPr>
          <p:nvPr/>
        </p:nvCxnSpPr>
        <p:spPr>
          <a:xfrm>
            <a:off x="2551113" y="1813065"/>
            <a:ext cx="1587" cy="3821246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ttore 2 64"/>
          <p:cNvCxnSpPr>
            <a:endCxn id="12" idx="1"/>
          </p:cNvCxnSpPr>
          <p:nvPr/>
        </p:nvCxnSpPr>
        <p:spPr>
          <a:xfrm>
            <a:off x="2552700" y="2302686"/>
            <a:ext cx="368298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CasellaDiTesto 69"/>
          <p:cNvSpPr txBox="1"/>
          <p:nvPr/>
        </p:nvSpPr>
        <p:spPr>
          <a:xfrm>
            <a:off x="2920997" y="5489590"/>
            <a:ext cx="1957332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TERRORISMO ROSSO</a:t>
            </a:r>
          </a:p>
        </p:txBody>
      </p:sp>
      <p:sp>
        <p:nvSpPr>
          <p:cNvPr id="71" name="CasellaDiTesto 70"/>
          <p:cNvSpPr txBox="1"/>
          <p:nvPr/>
        </p:nvSpPr>
        <p:spPr>
          <a:xfrm>
            <a:off x="2920998" y="5996820"/>
            <a:ext cx="1957332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l’organizzazione più attiva furono le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Brigate rosse</a:t>
            </a:r>
          </a:p>
        </p:txBody>
      </p:sp>
      <p:cxnSp>
        <p:nvCxnSpPr>
          <p:cNvPr id="72" name="Connettore 2 71"/>
          <p:cNvCxnSpPr>
            <a:stCxn id="70" idx="2"/>
            <a:endCxn id="71" idx="0"/>
          </p:cNvCxnSpPr>
          <p:nvPr/>
        </p:nvCxnSpPr>
        <p:spPr>
          <a:xfrm>
            <a:off x="3899663" y="5779031"/>
            <a:ext cx="1" cy="217789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CasellaDiTesto 76"/>
          <p:cNvSpPr txBox="1"/>
          <p:nvPr/>
        </p:nvSpPr>
        <p:spPr>
          <a:xfrm>
            <a:off x="5264149" y="5395948"/>
            <a:ext cx="353695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di matrice comunista, utilizzò la lotta armata per rovesciare lo Stato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78" name="Connettore 2 77"/>
          <p:cNvCxnSpPr>
            <a:stCxn id="70" idx="3"/>
            <a:endCxn id="77" idx="1"/>
          </p:cNvCxnSpPr>
          <p:nvPr/>
        </p:nvCxnSpPr>
        <p:spPr>
          <a:xfrm>
            <a:off x="4878329" y="5634311"/>
            <a:ext cx="385820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CasellaDiTesto 82"/>
          <p:cNvSpPr txBox="1"/>
          <p:nvPr/>
        </p:nvSpPr>
        <p:spPr>
          <a:xfrm>
            <a:off x="5706353" y="6123820"/>
            <a:ext cx="2652543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colpirono figure simboliche per indurre lo Stato a una trattativa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84" name="Connettore 2 83"/>
          <p:cNvCxnSpPr>
            <a:stCxn id="77" idx="2"/>
            <a:endCxn id="83" idx="0"/>
          </p:cNvCxnSpPr>
          <p:nvPr/>
        </p:nvCxnSpPr>
        <p:spPr>
          <a:xfrm>
            <a:off x="7032625" y="5872674"/>
            <a:ext cx="0" cy="251146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Connettore 2 87"/>
          <p:cNvCxnSpPr/>
          <p:nvPr/>
        </p:nvCxnSpPr>
        <p:spPr>
          <a:xfrm>
            <a:off x="2552700" y="5634311"/>
            <a:ext cx="368298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ttangolo 9">
            <a:extLst>
              <a:ext uri="{FF2B5EF4-FFF2-40B4-BE49-F238E27FC236}">
                <a16:creationId xmlns:a16="http://schemas.microsoft.com/office/drawing/2014/main" id="{0D667DA9-3C30-E6E2-655F-B8F0170D66AE}"/>
              </a:ext>
            </a:extLst>
          </p:cNvPr>
          <p:cNvSpPr/>
          <p:nvPr/>
        </p:nvSpPr>
        <p:spPr>
          <a:xfrm>
            <a:off x="5368066" y="404813"/>
            <a:ext cx="22551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L’Italia repubblicana</a:t>
            </a:r>
            <a:endParaRPr lang="it-IT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EA26A087-74D1-048B-E0AA-7D70191F93D6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11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5CEC8144-639D-3778-06A7-F0C807CB3E6B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16" name="Ovale 15">
            <a:extLst>
              <a:ext uri="{FF2B5EF4-FFF2-40B4-BE49-F238E27FC236}">
                <a16:creationId xmlns:a16="http://schemas.microsoft.com/office/drawing/2014/main" id="{1DBA47EF-4FCA-190D-86FA-64301C59EC90}"/>
              </a:ext>
            </a:extLst>
          </p:cNvPr>
          <p:cNvSpPr>
            <a:spLocks noChangeAspect="1"/>
          </p:cNvSpPr>
          <p:nvPr/>
        </p:nvSpPr>
        <p:spPr>
          <a:xfrm>
            <a:off x="8496300" y="6145848"/>
            <a:ext cx="614362" cy="614362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7968735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055686" y="1140977"/>
            <a:ext cx="1676401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16 marzo 1978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2640012" y="1345963"/>
            <a:ext cx="1882775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le Brigate rosse rapirono ALDO MORO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4991155" y="1433324"/>
            <a:ext cx="2496344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dirigente della Democrazia cristiana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" name="Connettore 2 8"/>
          <p:cNvCxnSpPr>
            <a:cxnSpLocks/>
            <a:stCxn id="7" idx="3"/>
            <a:endCxn id="8" idx="1"/>
          </p:cNvCxnSpPr>
          <p:nvPr/>
        </p:nvCxnSpPr>
        <p:spPr>
          <a:xfrm flipV="1">
            <a:off x="4522787" y="1578045"/>
            <a:ext cx="468368" cy="2114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2640012" y="2041911"/>
            <a:ext cx="1882775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uccidendo tutti gli uomini della sua scorta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4" name="Connettore 2 13"/>
          <p:cNvCxnSpPr>
            <a:stCxn id="7" idx="2"/>
            <a:endCxn id="13" idx="0"/>
          </p:cNvCxnSpPr>
          <p:nvPr/>
        </p:nvCxnSpPr>
        <p:spPr>
          <a:xfrm>
            <a:off x="3581400" y="1814355"/>
            <a:ext cx="0" cy="227556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2640012" y="2761745"/>
            <a:ext cx="1882775" cy="664012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Aldo Moro fu ucciso dopo settimana di prigionia</a:t>
            </a:r>
          </a:p>
        </p:txBody>
      </p:sp>
      <p:cxnSp>
        <p:nvCxnSpPr>
          <p:cNvPr id="26" name="Connettore 2 25"/>
          <p:cNvCxnSpPr>
            <a:cxnSpLocks/>
            <a:stCxn id="13" idx="2"/>
            <a:endCxn id="25" idx="0"/>
          </p:cNvCxnSpPr>
          <p:nvPr/>
        </p:nvCxnSpPr>
        <p:spPr>
          <a:xfrm>
            <a:off x="3581400" y="2518637"/>
            <a:ext cx="0" cy="243108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CasellaDiTesto 26"/>
          <p:cNvSpPr txBox="1"/>
          <p:nvPr/>
        </p:nvSpPr>
        <p:spPr>
          <a:xfrm>
            <a:off x="215897" y="3825761"/>
            <a:ext cx="1957333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Nonostante il terrorismo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8" name="CasellaDiTesto 27"/>
          <p:cNvSpPr txBox="1"/>
          <p:nvPr/>
        </p:nvSpPr>
        <p:spPr>
          <a:xfrm>
            <a:off x="2602734" y="3825761"/>
            <a:ext cx="1957332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la democrazia resistette</a:t>
            </a:r>
          </a:p>
        </p:txBody>
      </p:sp>
      <p:sp>
        <p:nvSpPr>
          <p:cNvPr id="29" name="CasellaDiTesto 28"/>
          <p:cNvSpPr txBox="1"/>
          <p:nvPr/>
        </p:nvSpPr>
        <p:spPr>
          <a:xfrm>
            <a:off x="2792812" y="4142041"/>
            <a:ext cx="15771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per una serie di fattori</a:t>
            </a:r>
          </a:p>
        </p:txBody>
      </p:sp>
      <p:sp>
        <p:nvSpPr>
          <p:cNvPr id="31" name="CasellaDiTesto 30"/>
          <p:cNvSpPr txBox="1"/>
          <p:nvPr/>
        </p:nvSpPr>
        <p:spPr>
          <a:xfrm>
            <a:off x="4560066" y="4419040"/>
            <a:ext cx="3745734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Parlamento si rifiutò di scendere a patti con i terroristi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2" name="CasellaDiTesto 31"/>
          <p:cNvSpPr txBox="1"/>
          <p:nvPr/>
        </p:nvSpPr>
        <p:spPr>
          <a:xfrm>
            <a:off x="4560067" y="4867161"/>
            <a:ext cx="3107558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l’autorevolezza del presidente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Sandro Pertini</a:t>
            </a:r>
          </a:p>
        </p:txBody>
      </p:sp>
      <p:sp>
        <p:nvSpPr>
          <p:cNvPr id="34" name="CasellaDiTesto 33"/>
          <p:cNvSpPr txBox="1"/>
          <p:nvPr/>
        </p:nvSpPr>
        <p:spPr>
          <a:xfrm>
            <a:off x="4560067" y="5324361"/>
            <a:ext cx="2957564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senso di responsabilità dei partiti italiani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5" name="CasellaDiTesto 34"/>
          <p:cNvSpPr txBox="1"/>
          <p:nvPr/>
        </p:nvSpPr>
        <p:spPr>
          <a:xfrm>
            <a:off x="4560066" y="5743461"/>
            <a:ext cx="366953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rifiuto del governo di limitare la libertà dei cittadini, come avrebbero invece voluto i terroristi di destra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6" name="CasellaDiTesto 35"/>
          <p:cNvSpPr txBox="1"/>
          <p:nvPr/>
        </p:nvSpPr>
        <p:spPr>
          <a:xfrm>
            <a:off x="4560066" y="6319703"/>
            <a:ext cx="2957564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scarso sostegno dei lavoratori ai brigatisti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7" name="Connettore 1 36"/>
          <p:cNvCxnSpPr>
            <a:stCxn id="29" idx="2"/>
          </p:cNvCxnSpPr>
          <p:nvPr/>
        </p:nvCxnSpPr>
        <p:spPr>
          <a:xfrm>
            <a:off x="3581400" y="4419040"/>
            <a:ext cx="0" cy="2045384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2 37"/>
          <p:cNvCxnSpPr>
            <a:stCxn id="27" idx="3"/>
            <a:endCxn id="28" idx="1"/>
          </p:cNvCxnSpPr>
          <p:nvPr/>
        </p:nvCxnSpPr>
        <p:spPr>
          <a:xfrm>
            <a:off x="2173230" y="3970482"/>
            <a:ext cx="429504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38"/>
          <p:cNvCxnSpPr/>
          <p:nvPr/>
        </p:nvCxnSpPr>
        <p:spPr>
          <a:xfrm>
            <a:off x="3581400" y="6464424"/>
            <a:ext cx="978667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/>
          <p:cNvCxnSpPr>
            <a:cxnSpLocks/>
            <a:endCxn id="35" idx="1"/>
          </p:cNvCxnSpPr>
          <p:nvPr/>
        </p:nvCxnSpPr>
        <p:spPr>
          <a:xfrm>
            <a:off x="3581400" y="5981824"/>
            <a:ext cx="978666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2 40"/>
          <p:cNvCxnSpPr>
            <a:cxnSpLocks/>
            <a:endCxn id="34" idx="1"/>
          </p:cNvCxnSpPr>
          <p:nvPr/>
        </p:nvCxnSpPr>
        <p:spPr>
          <a:xfrm>
            <a:off x="3581400" y="5469082"/>
            <a:ext cx="978667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2 41"/>
          <p:cNvCxnSpPr>
            <a:cxnSpLocks/>
            <a:endCxn id="32" idx="1"/>
          </p:cNvCxnSpPr>
          <p:nvPr/>
        </p:nvCxnSpPr>
        <p:spPr>
          <a:xfrm>
            <a:off x="3581400" y="5011882"/>
            <a:ext cx="978667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2 42"/>
          <p:cNvCxnSpPr/>
          <p:nvPr/>
        </p:nvCxnSpPr>
        <p:spPr>
          <a:xfrm flipV="1">
            <a:off x="3581400" y="4559424"/>
            <a:ext cx="978667" cy="518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ttangolo 9">
            <a:extLst>
              <a:ext uri="{FF2B5EF4-FFF2-40B4-BE49-F238E27FC236}">
                <a16:creationId xmlns:a16="http://schemas.microsoft.com/office/drawing/2014/main" id="{37C01707-98B8-244D-6D4A-31771C744290}"/>
              </a:ext>
            </a:extLst>
          </p:cNvPr>
          <p:cNvSpPr/>
          <p:nvPr/>
        </p:nvSpPr>
        <p:spPr>
          <a:xfrm>
            <a:off x="5368066" y="404813"/>
            <a:ext cx="22551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L’Italia repubblicana</a:t>
            </a:r>
            <a:endParaRPr lang="it-IT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E8A98BC3-0CFB-B41B-CFAE-DEC5DF8EED36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11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938384FC-5B71-7437-E846-C5CD7327A991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id="{92B2E515-E3A1-1896-22CA-94C0F6D09149}"/>
              </a:ext>
            </a:extLst>
          </p:cNvPr>
          <p:cNvSpPr>
            <a:spLocks noChangeAspect="1"/>
          </p:cNvSpPr>
          <p:nvPr/>
        </p:nvSpPr>
        <p:spPr>
          <a:xfrm>
            <a:off x="8496300" y="6145848"/>
            <a:ext cx="614362" cy="614362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2828591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266699" y="872395"/>
            <a:ext cx="1676401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Negli anni Settanta</a:t>
            </a:r>
            <a:endParaRPr lang="it-IT" b="1" dirty="0"/>
          </a:p>
        </p:txBody>
      </p:sp>
      <p:sp>
        <p:nvSpPr>
          <p:cNvPr id="24" name="CasellaDiTesto 23"/>
          <p:cNvSpPr txBox="1"/>
          <p:nvPr/>
        </p:nvSpPr>
        <p:spPr>
          <a:xfrm>
            <a:off x="1600200" y="1217081"/>
            <a:ext cx="1790700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la società italiana era diventata più LAICA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3733800" y="1208747"/>
            <a:ext cx="24511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diminuì l’influenza della Chiesa sulle scelte dei cittadini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7" name="Connettore 2 26"/>
          <p:cNvCxnSpPr>
            <a:stCxn id="24" idx="3"/>
            <a:endCxn id="25" idx="1"/>
          </p:cNvCxnSpPr>
          <p:nvPr/>
        </p:nvCxnSpPr>
        <p:spPr>
          <a:xfrm flipV="1">
            <a:off x="3390900" y="1447110"/>
            <a:ext cx="342900" cy="4167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CasellaDiTesto 27"/>
          <p:cNvSpPr txBox="1"/>
          <p:nvPr/>
        </p:nvSpPr>
        <p:spPr>
          <a:xfrm>
            <a:off x="2574925" y="1882686"/>
            <a:ext cx="10795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1974</a:t>
            </a:r>
          </a:p>
        </p:txBody>
      </p:sp>
      <p:sp>
        <p:nvSpPr>
          <p:cNvPr id="30" name="CasellaDiTesto 29"/>
          <p:cNvSpPr txBox="1"/>
          <p:nvPr/>
        </p:nvSpPr>
        <p:spPr>
          <a:xfrm>
            <a:off x="2991732" y="2165005"/>
            <a:ext cx="3365502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gli italiani votarono NO al referendum per abrogare la legge sul DIVORZIO del 1970</a:t>
            </a:r>
          </a:p>
        </p:txBody>
      </p:sp>
      <p:sp>
        <p:nvSpPr>
          <p:cNvPr id="35" name="CasellaDiTesto 34"/>
          <p:cNvSpPr txBox="1"/>
          <p:nvPr/>
        </p:nvSpPr>
        <p:spPr>
          <a:xfrm>
            <a:off x="2654300" y="2878572"/>
            <a:ext cx="10795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1975</a:t>
            </a:r>
          </a:p>
        </p:txBody>
      </p:sp>
      <p:sp>
        <p:nvSpPr>
          <p:cNvPr id="36" name="CasellaDiTesto 35"/>
          <p:cNvSpPr txBox="1"/>
          <p:nvPr/>
        </p:nvSpPr>
        <p:spPr>
          <a:xfrm>
            <a:off x="2981545" y="3180175"/>
            <a:ext cx="3365502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fu approvato il NUOVO DIRITTO DI FAMIGLIA</a:t>
            </a:r>
          </a:p>
        </p:txBody>
      </p:sp>
      <p:sp>
        <p:nvSpPr>
          <p:cNvPr id="38" name="CasellaDiTesto 37"/>
          <p:cNvSpPr txBox="1"/>
          <p:nvPr/>
        </p:nvSpPr>
        <p:spPr>
          <a:xfrm>
            <a:off x="4759547" y="3572591"/>
            <a:ext cx="303411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ruolo dei coniugi nelle scelte matrimoniali e nella tutela dei figli fu equiparato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9" name="CasellaDiTesto 38"/>
          <p:cNvSpPr txBox="1"/>
          <p:nvPr/>
        </p:nvSpPr>
        <p:spPr>
          <a:xfrm>
            <a:off x="4759544" y="4126961"/>
            <a:ext cx="2171703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abolito il reato di adulterio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0" name="CasellaDiTesto 39"/>
          <p:cNvSpPr txBox="1"/>
          <p:nvPr/>
        </p:nvSpPr>
        <p:spPr>
          <a:xfrm>
            <a:off x="4759546" y="4492898"/>
            <a:ext cx="361890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cancellata la distinzione tra figli legittimi e illegittimi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1" name="CasellaDiTesto 40"/>
          <p:cNvSpPr txBox="1"/>
          <p:nvPr/>
        </p:nvSpPr>
        <p:spPr>
          <a:xfrm>
            <a:off x="2654300" y="4864984"/>
            <a:ext cx="10795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1977</a:t>
            </a:r>
          </a:p>
        </p:txBody>
      </p:sp>
      <p:sp>
        <p:nvSpPr>
          <p:cNvPr id="42" name="CasellaDiTesto 41"/>
          <p:cNvSpPr txBox="1"/>
          <p:nvPr/>
        </p:nvSpPr>
        <p:spPr>
          <a:xfrm>
            <a:off x="2981545" y="5169144"/>
            <a:ext cx="3365502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fu legalizzata l’INTERRUZIONE VOLONTARIA DI GRAVIDANZA (ABORTO) </a:t>
            </a:r>
          </a:p>
        </p:txBody>
      </p:sp>
      <p:sp>
        <p:nvSpPr>
          <p:cNvPr id="46" name="CasellaDiTesto 45"/>
          <p:cNvSpPr txBox="1"/>
          <p:nvPr/>
        </p:nvSpPr>
        <p:spPr>
          <a:xfrm>
            <a:off x="2654300" y="5840129"/>
            <a:ext cx="10795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1981</a:t>
            </a:r>
          </a:p>
        </p:txBody>
      </p:sp>
      <p:sp>
        <p:nvSpPr>
          <p:cNvPr id="47" name="CasellaDiTesto 46"/>
          <p:cNvSpPr txBox="1"/>
          <p:nvPr/>
        </p:nvSpPr>
        <p:spPr>
          <a:xfrm>
            <a:off x="2981545" y="6163924"/>
            <a:ext cx="3365497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furono aboliti il DELITTO D’ONORE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e il MATRIMONIO RIPARATORE</a:t>
            </a:r>
          </a:p>
        </p:txBody>
      </p:sp>
      <p:cxnSp>
        <p:nvCxnSpPr>
          <p:cNvPr id="48" name="Connettore 2 47"/>
          <p:cNvCxnSpPr>
            <a:cxnSpLocks/>
            <a:endCxn id="47" idx="1"/>
          </p:cNvCxnSpPr>
          <p:nvPr/>
        </p:nvCxnSpPr>
        <p:spPr>
          <a:xfrm>
            <a:off x="2495550" y="6396673"/>
            <a:ext cx="485995" cy="5614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ttore 1 51"/>
          <p:cNvCxnSpPr>
            <a:cxnSpLocks/>
          </p:cNvCxnSpPr>
          <p:nvPr/>
        </p:nvCxnSpPr>
        <p:spPr>
          <a:xfrm>
            <a:off x="4086447" y="3469616"/>
            <a:ext cx="0" cy="1168003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ttore 2 53"/>
          <p:cNvCxnSpPr>
            <a:cxnSpLocks/>
            <a:endCxn id="40" idx="1"/>
          </p:cNvCxnSpPr>
          <p:nvPr/>
        </p:nvCxnSpPr>
        <p:spPr>
          <a:xfrm>
            <a:off x="4086447" y="4637619"/>
            <a:ext cx="673099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ttore 2 57"/>
          <p:cNvCxnSpPr/>
          <p:nvPr/>
        </p:nvCxnSpPr>
        <p:spPr>
          <a:xfrm flipV="1">
            <a:off x="4086448" y="4276424"/>
            <a:ext cx="673099" cy="99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ttore 2 58"/>
          <p:cNvCxnSpPr/>
          <p:nvPr/>
        </p:nvCxnSpPr>
        <p:spPr>
          <a:xfrm flipV="1">
            <a:off x="4086448" y="3823654"/>
            <a:ext cx="673099" cy="99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ttore 1 59"/>
          <p:cNvCxnSpPr>
            <a:cxnSpLocks/>
            <a:stCxn id="24" idx="2"/>
          </p:cNvCxnSpPr>
          <p:nvPr/>
        </p:nvCxnSpPr>
        <p:spPr>
          <a:xfrm>
            <a:off x="2495550" y="1685473"/>
            <a:ext cx="0" cy="471120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ttangolo 5">
            <a:extLst>
              <a:ext uri="{FF2B5EF4-FFF2-40B4-BE49-F238E27FC236}">
                <a16:creationId xmlns:a16="http://schemas.microsoft.com/office/drawing/2014/main" id="{F5157CA2-3346-2560-CE58-A7F67F9FFE9E}"/>
              </a:ext>
            </a:extLst>
          </p:cNvPr>
          <p:cNvSpPr/>
          <p:nvPr/>
        </p:nvSpPr>
        <p:spPr>
          <a:xfrm>
            <a:off x="5368066" y="404813"/>
            <a:ext cx="22551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L’Italia repubblicana</a:t>
            </a:r>
            <a:endParaRPr lang="it-IT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F96386D8-673B-04A3-0E90-3A519EAEA588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11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2D8597DE-7BFC-01AF-ABA9-90326189DA11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9" name="Ovale 8">
            <a:extLst>
              <a:ext uri="{FF2B5EF4-FFF2-40B4-BE49-F238E27FC236}">
                <a16:creationId xmlns:a16="http://schemas.microsoft.com/office/drawing/2014/main" id="{4EFCFB59-FD18-4700-99E6-F1E19F0103E0}"/>
              </a:ext>
            </a:extLst>
          </p:cNvPr>
          <p:cNvSpPr>
            <a:spLocks noChangeAspect="1"/>
          </p:cNvSpPr>
          <p:nvPr/>
        </p:nvSpPr>
        <p:spPr>
          <a:xfrm>
            <a:off x="8496300" y="6145848"/>
            <a:ext cx="614362" cy="614362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14</a:t>
            </a:r>
          </a:p>
        </p:txBody>
      </p:sp>
      <p:cxnSp>
        <p:nvCxnSpPr>
          <p:cNvPr id="15" name="Connettore 2 47">
            <a:extLst>
              <a:ext uri="{FF2B5EF4-FFF2-40B4-BE49-F238E27FC236}">
                <a16:creationId xmlns:a16="http://schemas.microsoft.com/office/drawing/2014/main" id="{6DE3C533-F2D4-155C-015B-7D7B437CEA99}"/>
              </a:ext>
            </a:extLst>
          </p:cNvPr>
          <p:cNvCxnSpPr>
            <a:cxnSpLocks/>
          </p:cNvCxnSpPr>
          <p:nvPr/>
        </p:nvCxnSpPr>
        <p:spPr>
          <a:xfrm>
            <a:off x="2495550" y="5395173"/>
            <a:ext cx="485995" cy="5614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47">
            <a:extLst>
              <a:ext uri="{FF2B5EF4-FFF2-40B4-BE49-F238E27FC236}">
                <a16:creationId xmlns:a16="http://schemas.microsoft.com/office/drawing/2014/main" id="{A7A4DEA2-21F1-BA83-195F-D863813EF624}"/>
              </a:ext>
            </a:extLst>
          </p:cNvPr>
          <p:cNvCxnSpPr>
            <a:cxnSpLocks/>
          </p:cNvCxnSpPr>
          <p:nvPr/>
        </p:nvCxnSpPr>
        <p:spPr>
          <a:xfrm>
            <a:off x="2495549" y="3337404"/>
            <a:ext cx="485995" cy="5614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47">
            <a:extLst>
              <a:ext uri="{FF2B5EF4-FFF2-40B4-BE49-F238E27FC236}">
                <a16:creationId xmlns:a16="http://schemas.microsoft.com/office/drawing/2014/main" id="{BECEAA61-1BE5-2E80-4DC9-C6FDECCFB5E1}"/>
              </a:ext>
            </a:extLst>
          </p:cNvPr>
          <p:cNvCxnSpPr>
            <a:cxnSpLocks/>
          </p:cNvCxnSpPr>
          <p:nvPr/>
        </p:nvCxnSpPr>
        <p:spPr>
          <a:xfrm>
            <a:off x="2495548" y="2406891"/>
            <a:ext cx="485995" cy="5614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24770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066800" y="1015048"/>
            <a:ext cx="7150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4.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Dal 1980 a oggi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266699" y="1571487"/>
            <a:ext cx="1828801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1980 e il 1990</a:t>
            </a:r>
            <a:endParaRPr lang="it-IT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981200" y="1813065"/>
            <a:ext cx="24511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politica italiana fu guidata da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4775196" y="1614232"/>
            <a:ext cx="1955804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Democrazia cristiana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4775196" y="1966778"/>
            <a:ext cx="1955804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Partito Socialista</a:t>
            </a:r>
          </a:p>
        </p:txBody>
      </p:sp>
      <p:cxnSp>
        <p:nvCxnSpPr>
          <p:cNvPr id="12" name="Connettore 2 11"/>
          <p:cNvCxnSpPr>
            <a:stCxn id="8" idx="3"/>
            <a:endCxn id="9" idx="1"/>
          </p:cNvCxnSpPr>
          <p:nvPr/>
        </p:nvCxnSpPr>
        <p:spPr>
          <a:xfrm flipV="1">
            <a:off x="4432300" y="1758953"/>
            <a:ext cx="342896" cy="198833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>
            <a:stCxn id="8" idx="3"/>
            <a:endCxn id="11" idx="1"/>
          </p:cNvCxnSpPr>
          <p:nvPr/>
        </p:nvCxnSpPr>
        <p:spPr>
          <a:xfrm>
            <a:off x="4432300" y="1957786"/>
            <a:ext cx="342896" cy="153713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1981200" y="2486165"/>
            <a:ext cx="24511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furono anni di prosperità e prestigio internazionale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1" name="Connettore 2 20"/>
          <p:cNvCxnSpPr>
            <a:stCxn id="8" idx="2"/>
            <a:endCxn id="20" idx="0"/>
          </p:cNvCxnSpPr>
          <p:nvPr/>
        </p:nvCxnSpPr>
        <p:spPr>
          <a:xfrm>
            <a:off x="3206750" y="2102506"/>
            <a:ext cx="0" cy="383659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1981200" y="3298965"/>
            <a:ext cx="24511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ma c’erano alcuni problemi irrisolti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5" name="Connettore 2 24"/>
          <p:cNvCxnSpPr>
            <a:stCxn id="20" idx="2"/>
            <a:endCxn id="24" idx="0"/>
          </p:cNvCxnSpPr>
          <p:nvPr/>
        </p:nvCxnSpPr>
        <p:spPr>
          <a:xfrm>
            <a:off x="3206750" y="2962891"/>
            <a:ext cx="0" cy="336074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CasellaDiTesto 27"/>
          <p:cNvSpPr txBox="1"/>
          <p:nvPr/>
        </p:nvSpPr>
        <p:spPr>
          <a:xfrm>
            <a:off x="4264025" y="3744973"/>
            <a:ext cx="3000375" cy="284381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il debito pubblico continuava a salire</a:t>
            </a:r>
          </a:p>
        </p:txBody>
      </p:sp>
      <p:sp>
        <p:nvSpPr>
          <p:cNvPr id="29" name="CasellaDiTesto 28"/>
          <p:cNvSpPr txBox="1"/>
          <p:nvPr/>
        </p:nvSpPr>
        <p:spPr>
          <a:xfrm>
            <a:off x="4264024" y="4289565"/>
            <a:ext cx="3000375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 non perdere consenso i governi vararono politiche i cui costi sarebbero stati pagati dalle generazioni future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7480300" y="4195922"/>
            <a:ext cx="1511299" cy="851297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come permettere ai lavoratori di andare in pensione precocemente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1" name="Connettore 2 30"/>
          <p:cNvCxnSpPr>
            <a:stCxn id="29" idx="3"/>
            <a:endCxn id="30" idx="1"/>
          </p:cNvCxnSpPr>
          <p:nvPr/>
        </p:nvCxnSpPr>
        <p:spPr>
          <a:xfrm>
            <a:off x="7264399" y="4621571"/>
            <a:ext cx="215901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CasellaDiTesto 35"/>
          <p:cNvSpPr txBox="1"/>
          <p:nvPr/>
        </p:nvSpPr>
        <p:spPr>
          <a:xfrm>
            <a:off x="4264025" y="5190282"/>
            <a:ext cx="4727574" cy="284381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l’evasione fiscale era elevata e non era combattuta adeguatamente  </a:t>
            </a:r>
          </a:p>
        </p:txBody>
      </p:sp>
      <p:sp>
        <p:nvSpPr>
          <p:cNvPr id="37" name="CasellaDiTesto 36"/>
          <p:cNvSpPr txBox="1"/>
          <p:nvPr/>
        </p:nvSpPr>
        <p:spPr>
          <a:xfrm>
            <a:off x="4264025" y="6009667"/>
            <a:ext cx="2147404" cy="284381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la classe politica era corrotta</a:t>
            </a:r>
          </a:p>
        </p:txBody>
      </p:sp>
      <p:sp>
        <p:nvSpPr>
          <p:cNvPr id="38" name="CasellaDiTesto 37"/>
          <p:cNvSpPr txBox="1"/>
          <p:nvPr/>
        </p:nvSpPr>
        <p:spPr>
          <a:xfrm>
            <a:off x="6731000" y="5711368"/>
            <a:ext cx="1485900" cy="851297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 esempio, si davano finanziamenti illeciti a persone e partiti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1" name="Connettore 1 40"/>
          <p:cNvCxnSpPr>
            <a:cxnSpLocks/>
            <a:stCxn id="24" idx="2"/>
          </p:cNvCxnSpPr>
          <p:nvPr/>
        </p:nvCxnSpPr>
        <p:spPr>
          <a:xfrm>
            <a:off x="3206750" y="3588406"/>
            <a:ext cx="0" cy="2564979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2 42"/>
          <p:cNvCxnSpPr>
            <a:cxnSpLocks/>
          </p:cNvCxnSpPr>
          <p:nvPr/>
        </p:nvCxnSpPr>
        <p:spPr>
          <a:xfrm>
            <a:off x="6422062" y="6139484"/>
            <a:ext cx="319571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ttore 2 45"/>
          <p:cNvCxnSpPr>
            <a:endCxn id="28" idx="1"/>
          </p:cNvCxnSpPr>
          <p:nvPr/>
        </p:nvCxnSpPr>
        <p:spPr>
          <a:xfrm>
            <a:off x="3206750" y="3887164"/>
            <a:ext cx="1057275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2 48"/>
          <p:cNvCxnSpPr>
            <a:stCxn id="28" idx="2"/>
            <a:endCxn id="29" idx="0"/>
          </p:cNvCxnSpPr>
          <p:nvPr/>
        </p:nvCxnSpPr>
        <p:spPr>
          <a:xfrm flipH="1">
            <a:off x="5764212" y="4029354"/>
            <a:ext cx="1" cy="260211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ttore 2 51"/>
          <p:cNvCxnSpPr/>
          <p:nvPr/>
        </p:nvCxnSpPr>
        <p:spPr>
          <a:xfrm>
            <a:off x="3205162" y="5347664"/>
            <a:ext cx="1057275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ttore 2 52"/>
          <p:cNvCxnSpPr/>
          <p:nvPr/>
        </p:nvCxnSpPr>
        <p:spPr>
          <a:xfrm>
            <a:off x="3205162" y="6153385"/>
            <a:ext cx="1057275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ttangolo 9">
            <a:extLst>
              <a:ext uri="{FF2B5EF4-FFF2-40B4-BE49-F238E27FC236}">
                <a16:creationId xmlns:a16="http://schemas.microsoft.com/office/drawing/2014/main" id="{FA6B89C6-F6F3-D159-3FB9-5E6F3A7AA696}"/>
              </a:ext>
            </a:extLst>
          </p:cNvPr>
          <p:cNvSpPr/>
          <p:nvPr/>
        </p:nvSpPr>
        <p:spPr>
          <a:xfrm>
            <a:off x="5368066" y="404813"/>
            <a:ext cx="22551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L’Italia repubblicana</a:t>
            </a:r>
            <a:endParaRPr lang="it-IT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0D529571-4A83-CFC4-01CD-6189CA580987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11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EC996401-890F-75C9-50A5-8E67CA5B3A8F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16" name="Ovale 15">
            <a:extLst>
              <a:ext uri="{FF2B5EF4-FFF2-40B4-BE49-F238E27FC236}">
                <a16:creationId xmlns:a16="http://schemas.microsoft.com/office/drawing/2014/main" id="{67A0E62D-B3E0-4B59-9174-D9D4605D6E71}"/>
              </a:ext>
            </a:extLst>
          </p:cNvPr>
          <p:cNvSpPr>
            <a:spLocks noChangeAspect="1"/>
          </p:cNvSpPr>
          <p:nvPr/>
        </p:nvSpPr>
        <p:spPr>
          <a:xfrm>
            <a:off x="8496300" y="6145848"/>
            <a:ext cx="614362" cy="614362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33794626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203200" y="809626"/>
            <a:ext cx="10795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1992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155700" y="1005424"/>
            <a:ext cx="16891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questo sistema di corruzione fu scoperto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3260725" y="1007954"/>
            <a:ext cx="2238375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esplose uno scandalo chiamato TANGENTOPOLI</a:t>
            </a:r>
          </a:p>
        </p:txBody>
      </p:sp>
      <p:cxnSp>
        <p:nvCxnSpPr>
          <p:cNvPr id="9" name="Connettore 2 8"/>
          <p:cNvCxnSpPr>
            <a:stCxn id="7" idx="3"/>
            <a:endCxn id="8" idx="1"/>
          </p:cNvCxnSpPr>
          <p:nvPr/>
        </p:nvCxnSpPr>
        <p:spPr>
          <a:xfrm flipV="1">
            <a:off x="2844800" y="1242150"/>
            <a:ext cx="415925" cy="1637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3260725" y="1719154"/>
            <a:ext cx="2238375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sfociato in un’inchiesta detta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MANI PULITE</a:t>
            </a:r>
          </a:p>
        </p:txBody>
      </p:sp>
      <p:cxnSp>
        <p:nvCxnSpPr>
          <p:cNvPr id="13" name="Connettore 2 12"/>
          <p:cNvCxnSpPr>
            <a:stCxn id="8" idx="2"/>
            <a:endCxn id="12" idx="0"/>
          </p:cNvCxnSpPr>
          <p:nvPr/>
        </p:nvCxnSpPr>
        <p:spPr>
          <a:xfrm>
            <a:off x="4379913" y="1476346"/>
            <a:ext cx="0" cy="242808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>
            <a:off x="3022601" y="2405361"/>
            <a:ext cx="2740024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diffuse lo sdegno verso Dc e Psi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8" name="Connettore 2 17"/>
          <p:cNvCxnSpPr>
            <a:stCxn id="12" idx="2"/>
            <a:endCxn id="16" idx="0"/>
          </p:cNvCxnSpPr>
          <p:nvPr/>
        </p:nvCxnSpPr>
        <p:spPr>
          <a:xfrm>
            <a:off x="4379913" y="2187546"/>
            <a:ext cx="12700" cy="217815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>
            <a:stCxn id="16" idx="3"/>
          </p:cNvCxnSpPr>
          <p:nvPr/>
        </p:nvCxnSpPr>
        <p:spPr>
          <a:xfrm>
            <a:off x="5762625" y="2550082"/>
            <a:ext cx="266700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6032500" y="2315886"/>
            <a:ext cx="2238375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finì la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PRIMA REPUBBLICA</a:t>
            </a:r>
          </a:p>
        </p:txBody>
      </p:sp>
      <p:cxnSp>
        <p:nvCxnSpPr>
          <p:cNvPr id="33" name="Connettore 2 32"/>
          <p:cNvCxnSpPr>
            <a:stCxn id="16" idx="2"/>
            <a:endCxn id="32" idx="0"/>
          </p:cNvCxnSpPr>
          <p:nvPr/>
        </p:nvCxnSpPr>
        <p:spPr>
          <a:xfrm>
            <a:off x="4392613" y="2694802"/>
            <a:ext cx="0" cy="307459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CasellaDiTesto 35"/>
          <p:cNvSpPr txBox="1"/>
          <p:nvPr/>
        </p:nvSpPr>
        <p:spPr>
          <a:xfrm>
            <a:off x="5140321" y="3440167"/>
            <a:ext cx="1489079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FORZA ITALIA</a:t>
            </a:r>
          </a:p>
        </p:txBody>
      </p:sp>
      <p:sp>
        <p:nvSpPr>
          <p:cNvPr id="37" name="CasellaDiTesto 36"/>
          <p:cNvSpPr txBox="1"/>
          <p:nvPr/>
        </p:nvSpPr>
        <p:spPr>
          <a:xfrm>
            <a:off x="6856469" y="3444271"/>
            <a:ext cx="223837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fondato da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Silvio Berlusconi</a:t>
            </a:r>
          </a:p>
        </p:txBody>
      </p:sp>
      <p:sp>
        <p:nvSpPr>
          <p:cNvPr id="38" name="CasellaDiTesto 37"/>
          <p:cNvSpPr txBox="1"/>
          <p:nvPr/>
        </p:nvSpPr>
        <p:spPr>
          <a:xfrm>
            <a:off x="5140321" y="4184446"/>
            <a:ext cx="1489079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LEGA NORD</a:t>
            </a:r>
          </a:p>
        </p:txBody>
      </p:sp>
      <p:sp>
        <p:nvSpPr>
          <p:cNvPr id="40" name="CasellaDiTesto 39"/>
          <p:cNvSpPr txBox="1"/>
          <p:nvPr/>
        </p:nvSpPr>
        <p:spPr>
          <a:xfrm>
            <a:off x="6856469" y="3997161"/>
            <a:ext cx="2238375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che rappresentava gli interessi economici del Nord Italia, più ricco del Sud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1" name="Connettore 2 40"/>
          <p:cNvCxnSpPr>
            <a:stCxn id="36" idx="3"/>
            <a:endCxn id="37" idx="1"/>
          </p:cNvCxnSpPr>
          <p:nvPr/>
        </p:nvCxnSpPr>
        <p:spPr>
          <a:xfrm>
            <a:off x="6629400" y="3584888"/>
            <a:ext cx="227069" cy="4104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2 44"/>
          <p:cNvCxnSpPr>
            <a:stCxn id="38" idx="3"/>
            <a:endCxn id="40" idx="1"/>
          </p:cNvCxnSpPr>
          <p:nvPr/>
        </p:nvCxnSpPr>
        <p:spPr>
          <a:xfrm>
            <a:off x="6629400" y="4329167"/>
            <a:ext cx="227069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CasellaDiTesto 48"/>
          <p:cNvSpPr txBox="1"/>
          <p:nvPr/>
        </p:nvSpPr>
        <p:spPr>
          <a:xfrm>
            <a:off x="5140321" y="4805724"/>
            <a:ext cx="1489079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VERDI</a:t>
            </a:r>
          </a:p>
        </p:txBody>
      </p:sp>
      <p:sp>
        <p:nvSpPr>
          <p:cNvPr id="50" name="CasellaDiTesto 49"/>
          <p:cNvSpPr txBox="1"/>
          <p:nvPr/>
        </p:nvSpPr>
        <p:spPr>
          <a:xfrm>
            <a:off x="6856469" y="4805724"/>
            <a:ext cx="223837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movimento ecologista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1" name="Connettore 2 50"/>
          <p:cNvCxnSpPr>
            <a:stCxn id="49" idx="3"/>
            <a:endCxn id="50" idx="1"/>
          </p:cNvCxnSpPr>
          <p:nvPr/>
        </p:nvCxnSpPr>
        <p:spPr>
          <a:xfrm>
            <a:off x="6629400" y="4950445"/>
            <a:ext cx="227069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ttore 1 56"/>
          <p:cNvCxnSpPr>
            <a:stCxn id="32" idx="2"/>
          </p:cNvCxnSpPr>
          <p:nvPr/>
        </p:nvCxnSpPr>
        <p:spPr>
          <a:xfrm flipH="1">
            <a:off x="4379913" y="3291702"/>
            <a:ext cx="12700" cy="1658743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ttore 2 58"/>
          <p:cNvCxnSpPr>
            <a:endCxn id="49" idx="1"/>
          </p:cNvCxnSpPr>
          <p:nvPr/>
        </p:nvCxnSpPr>
        <p:spPr>
          <a:xfrm>
            <a:off x="4379913" y="4950445"/>
            <a:ext cx="760408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ttore 2 61"/>
          <p:cNvCxnSpPr/>
          <p:nvPr/>
        </p:nvCxnSpPr>
        <p:spPr>
          <a:xfrm>
            <a:off x="4392613" y="4329167"/>
            <a:ext cx="760408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ttore 2 62"/>
          <p:cNvCxnSpPr/>
          <p:nvPr/>
        </p:nvCxnSpPr>
        <p:spPr>
          <a:xfrm>
            <a:off x="4379913" y="3585198"/>
            <a:ext cx="760408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CasellaDiTesto 63"/>
          <p:cNvSpPr txBox="1"/>
          <p:nvPr/>
        </p:nvSpPr>
        <p:spPr>
          <a:xfrm>
            <a:off x="2874963" y="5357563"/>
            <a:ext cx="3035299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altri partiti ebbero una svolta democratica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5" name="CasellaDiTesto 64"/>
          <p:cNvSpPr txBox="1"/>
          <p:nvPr/>
        </p:nvSpPr>
        <p:spPr>
          <a:xfrm>
            <a:off x="4660383" y="5760598"/>
            <a:ext cx="4434455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il Partito comunista divenne Partito democratico della sinistra</a:t>
            </a:r>
          </a:p>
        </p:txBody>
      </p:sp>
      <p:cxnSp>
        <p:nvCxnSpPr>
          <p:cNvPr id="66" name="Connettore 2 65"/>
          <p:cNvCxnSpPr>
            <a:endCxn id="64" idx="0"/>
          </p:cNvCxnSpPr>
          <p:nvPr/>
        </p:nvCxnSpPr>
        <p:spPr>
          <a:xfrm>
            <a:off x="4379913" y="4950445"/>
            <a:ext cx="12700" cy="407118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CasellaDiTesto 69"/>
          <p:cNvSpPr txBox="1"/>
          <p:nvPr/>
        </p:nvSpPr>
        <p:spPr>
          <a:xfrm>
            <a:off x="4660384" y="6214824"/>
            <a:ext cx="2860680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il Movimento sociale italiano divenne Alleanza nazionale</a:t>
            </a:r>
          </a:p>
        </p:txBody>
      </p:sp>
      <p:cxnSp>
        <p:nvCxnSpPr>
          <p:cNvPr id="71" name="Connettore 1 70"/>
          <p:cNvCxnSpPr>
            <a:stCxn id="64" idx="2"/>
          </p:cNvCxnSpPr>
          <p:nvPr/>
        </p:nvCxnSpPr>
        <p:spPr>
          <a:xfrm>
            <a:off x="4392613" y="5647004"/>
            <a:ext cx="0" cy="793798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ttore 2 73"/>
          <p:cNvCxnSpPr>
            <a:cxnSpLocks/>
            <a:endCxn id="65" idx="1"/>
          </p:cNvCxnSpPr>
          <p:nvPr/>
        </p:nvCxnSpPr>
        <p:spPr>
          <a:xfrm>
            <a:off x="4392613" y="5905319"/>
            <a:ext cx="267770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ttore 2 77"/>
          <p:cNvCxnSpPr>
            <a:cxnSpLocks/>
            <a:endCxn id="70" idx="1"/>
          </p:cNvCxnSpPr>
          <p:nvPr/>
        </p:nvCxnSpPr>
        <p:spPr>
          <a:xfrm>
            <a:off x="4379913" y="6453187"/>
            <a:ext cx="280471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CasellaDiTesto 31"/>
          <p:cNvSpPr txBox="1"/>
          <p:nvPr/>
        </p:nvSpPr>
        <p:spPr>
          <a:xfrm>
            <a:off x="3273425" y="3002261"/>
            <a:ext cx="223837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nacquero nuovi partiti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8ABE3EDC-A74E-97A0-F65F-222919E3FF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144" y="3429001"/>
            <a:ext cx="3154975" cy="1780682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EA5CAE06-3D60-E24A-978C-985B32482E02}"/>
              </a:ext>
            </a:extLst>
          </p:cNvPr>
          <p:cNvSpPr/>
          <p:nvPr/>
        </p:nvSpPr>
        <p:spPr>
          <a:xfrm>
            <a:off x="5368066" y="404813"/>
            <a:ext cx="22551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L’Italia repubblicana</a:t>
            </a:r>
            <a:endParaRPr lang="it-IT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BAAAFF9D-CEBE-3943-FAD4-2AF1FC6B6F8D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11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8560B856-1B52-5D81-BBC3-5655C7C8AD9F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17" name="Ovale 16">
            <a:extLst>
              <a:ext uri="{FF2B5EF4-FFF2-40B4-BE49-F238E27FC236}">
                <a16:creationId xmlns:a16="http://schemas.microsoft.com/office/drawing/2014/main" id="{8E517182-1A0F-6A85-B0AE-D9AB5FD62012}"/>
              </a:ext>
            </a:extLst>
          </p:cNvPr>
          <p:cNvSpPr>
            <a:spLocks noChangeAspect="1"/>
          </p:cNvSpPr>
          <p:nvPr/>
        </p:nvSpPr>
        <p:spPr>
          <a:xfrm>
            <a:off x="8496300" y="6145848"/>
            <a:ext cx="614362" cy="614362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16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BC1B072E-5630-D254-FD22-1344178AF29F}"/>
              </a:ext>
            </a:extLst>
          </p:cNvPr>
          <p:cNvSpPr txBox="1"/>
          <p:nvPr/>
        </p:nvSpPr>
        <p:spPr>
          <a:xfrm>
            <a:off x="1223350" y="5169564"/>
            <a:ext cx="23227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Archivi La Repubblica/fotografia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11412156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266699" y="1230968"/>
            <a:ext cx="2006601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Negli anni Ottanta</a:t>
            </a:r>
            <a:endParaRPr lang="it-IT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2197100" y="1395374"/>
            <a:ext cx="22606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magistrati e poliziotti furono impegnati nella lotta alla MAFIA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4927599" y="1395374"/>
            <a:ext cx="354329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organizzazione malavitosa nata a fine Ottocento e diffusasi in modo capillare negli anni Cinquanta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" name="Connettore 2 8"/>
          <p:cNvCxnSpPr>
            <a:cxnSpLocks/>
            <a:stCxn id="7" idx="3"/>
            <a:endCxn id="8" idx="1"/>
          </p:cNvCxnSpPr>
          <p:nvPr/>
        </p:nvCxnSpPr>
        <p:spPr>
          <a:xfrm>
            <a:off x="4457700" y="1633737"/>
            <a:ext cx="469899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266699" y="2119968"/>
            <a:ext cx="2006601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</a:t>
            </a:r>
            <a:r>
              <a:rPr lang="it-IT" b="1" dirty="0"/>
              <a:t>1986</a:t>
            </a:r>
            <a:r>
              <a:rPr lang="it-IT" dirty="0"/>
              <a:t> e il </a:t>
            </a:r>
            <a:r>
              <a:rPr lang="it-IT" b="1" dirty="0"/>
              <a:t>1987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2197100" y="2299178"/>
            <a:ext cx="2260600" cy="284381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ci fu il MAXIPROCESSO</a:t>
            </a:r>
          </a:p>
        </p:txBody>
      </p:sp>
      <p:cxnSp>
        <p:nvCxnSpPr>
          <p:cNvPr id="14" name="Connettore 2 13"/>
          <p:cNvCxnSpPr>
            <a:stCxn id="7" idx="2"/>
            <a:endCxn id="13" idx="0"/>
          </p:cNvCxnSpPr>
          <p:nvPr/>
        </p:nvCxnSpPr>
        <p:spPr>
          <a:xfrm>
            <a:off x="3327400" y="1872100"/>
            <a:ext cx="0" cy="427078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4926069" y="2299178"/>
            <a:ext cx="3544831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guidato dai magistrati FALCONE E BORSELLINO</a:t>
            </a:r>
          </a:p>
        </p:txBody>
      </p:sp>
      <p:cxnSp>
        <p:nvCxnSpPr>
          <p:cNvPr id="18" name="Connettore 2 17"/>
          <p:cNvCxnSpPr>
            <a:stCxn id="13" idx="3"/>
            <a:endCxn id="17" idx="1"/>
          </p:cNvCxnSpPr>
          <p:nvPr/>
        </p:nvCxnSpPr>
        <p:spPr>
          <a:xfrm>
            <a:off x="4457700" y="2441369"/>
            <a:ext cx="468369" cy="253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2"/>
          <p:cNvSpPr txBox="1"/>
          <p:nvPr/>
        </p:nvSpPr>
        <p:spPr>
          <a:xfrm>
            <a:off x="2197100" y="2906674"/>
            <a:ext cx="22606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che portò alla condanna di 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360 persone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5" name="Connettore 2 24"/>
          <p:cNvCxnSpPr>
            <a:stCxn id="13" idx="2"/>
            <a:endCxn id="23" idx="0"/>
          </p:cNvCxnSpPr>
          <p:nvPr/>
        </p:nvCxnSpPr>
        <p:spPr>
          <a:xfrm>
            <a:off x="3327400" y="2583559"/>
            <a:ext cx="0" cy="323115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CasellaDiTesto 30"/>
          <p:cNvSpPr txBox="1"/>
          <p:nvPr/>
        </p:nvSpPr>
        <p:spPr>
          <a:xfrm>
            <a:off x="4926068" y="2906674"/>
            <a:ext cx="354483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contro i quali si scatenò la vendetta dalla MAFIA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2" name="Connettore 2 31"/>
          <p:cNvCxnSpPr>
            <a:stCxn id="17" idx="2"/>
            <a:endCxn id="31" idx="0"/>
          </p:cNvCxnSpPr>
          <p:nvPr/>
        </p:nvCxnSpPr>
        <p:spPr>
          <a:xfrm flipH="1">
            <a:off x="6698484" y="2588619"/>
            <a:ext cx="1" cy="318055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CasellaDiTesto 34"/>
          <p:cNvSpPr txBox="1"/>
          <p:nvPr/>
        </p:nvSpPr>
        <p:spPr>
          <a:xfrm>
            <a:off x="5307378" y="3552611"/>
            <a:ext cx="175257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23 maggio 1992</a:t>
            </a:r>
          </a:p>
        </p:txBody>
      </p:sp>
      <p:sp>
        <p:nvSpPr>
          <p:cNvPr id="37" name="CasellaDiTesto 36"/>
          <p:cNvSpPr txBox="1"/>
          <p:nvPr/>
        </p:nvSpPr>
        <p:spPr>
          <a:xfrm>
            <a:off x="6333902" y="3851398"/>
            <a:ext cx="1752578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GIOVANNI FALCONE fu ucciso</a:t>
            </a:r>
          </a:p>
        </p:txBody>
      </p:sp>
      <p:sp>
        <p:nvSpPr>
          <p:cNvPr id="42" name="CasellaDiTesto 41"/>
          <p:cNvSpPr txBox="1"/>
          <p:nvPr/>
        </p:nvSpPr>
        <p:spPr>
          <a:xfrm>
            <a:off x="5378733" y="4657483"/>
            <a:ext cx="1604054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19 luglio 1992</a:t>
            </a:r>
          </a:p>
        </p:txBody>
      </p:sp>
      <p:sp>
        <p:nvSpPr>
          <p:cNvPr id="43" name="CasellaDiTesto 42"/>
          <p:cNvSpPr txBox="1"/>
          <p:nvPr/>
        </p:nvSpPr>
        <p:spPr>
          <a:xfrm>
            <a:off x="6333905" y="4960704"/>
            <a:ext cx="1752575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PAOLO BORSELLINO fu ucciso</a:t>
            </a:r>
          </a:p>
        </p:txBody>
      </p:sp>
      <p:cxnSp>
        <p:nvCxnSpPr>
          <p:cNvPr id="44" name="Connettore 2 43"/>
          <p:cNvCxnSpPr>
            <a:cxnSpLocks/>
          </p:cNvCxnSpPr>
          <p:nvPr/>
        </p:nvCxnSpPr>
        <p:spPr>
          <a:xfrm>
            <a:off x="5086350" y="5211732"/>
            <a:ext cx="1247554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ttore 1 45"/>
          <p:cNvCxnSpPr>
            <a:cxnSpLocks/>
          </p:cNvCxnSpPr>
          <p:nvPr/>
        </p:nvCxnSpPr>
        <p:spPr>
          <a:xfrm>
            <a:off x="5090633" y="3196115"/>
            <a:ext cx="0" cy="2015617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magine 10">
            <a:extLst>
              <a:ext uri="{FF2B5EF4-FFF2-40B4-BE49-F238E27FC236}">
                <a16:creationId xmlns:a16="http://schemas.microsoft.com/office/drawing/2014/main" id="{DEC5C8B8-A8C6-E777-B753-9A9E42BD2D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3881406"/>
            <a:ext cx="4457699" cy="2976593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82D15817-F25D-AD29-A538-8EC3255734AD}"/>
              </a:ext>
            </a:extLst>
          </p:cNvPr>
          <p:cNvSpPr/>
          <p:nvPr/>
        </p:nvSpPr>
        <p:spPr>
          <a:xfrm>
            <a:off x="5368066" y="404813"/>
            <a:ext cx="22551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L’Italia repubblicana</a:t>
            </a:r>
            <a:endParaRPr lang="it-IT" dirty="0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1CFDD6A3-47C1-670A-04AA-0E3E3020ED1E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11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320C9234-A80C-3359-1C4B-DE9F729A4320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19" name="Ovale 18">
            <a:extLst>
              <a:ext uri="{FF2B5EF4-FFF2-40B4-BE49-F238E27FC236}">
                <a16:creationId xmlns:a16="http://schemas.microsoft.com/office/drawing/2014/main" id="{B1DA36D8-6F93-99EA-4EE7-717392C322F7}"/>
              </a:ext>
            </a:extLst>
          </p:cNvPr>
          <p:cNvSpPr>
            <a:spLocks noChangeAspect="1"/>
          </p:cNvSpPr>
          <p:nvPr/>
        </p:nvSpPr>
        <p:spPr>
          <a:xfrm>
            <a:off x="8496300" y="6145848"/>
            <a:ext cx="614362" cy="614362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17</a:t>
            </a:r>
          </a:p>
        </p:txBody>
      </p:sp>
      <p:cxnSp>
        <p:nvCxnSpPr>
          <p:cNvPr id="41" name="Connettore 2 43">
            <a:extLst>
              <a:ext uri="{FF2B5EF4-FFF2-40B4-BE49-F238E27FC236}">
                <a16:creationId xmlns:a16="http://schemas.microsoft.com/office/drawing/2014/main" id="{64157B92-6304-1EE7-495E-AE9DC89E803C}"/>
              </a:ext>
            </a:extLst>
          </p:cNvPr>
          <p:cNvCxnSpPr>
            <a:cxnSpLocks/>
          </p:cNvCxnSpPr>
          <p:nvPr/>
        </p:nvCxnSpPr>
        <p:spPr>
          <a:xfrm>
            <a:off x="5086350" y="4085594"/>
            <a:ext cx="1247554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A0D356C-0DC2-AFC3-1E8F-D60C17026A5E}"/>
              </a:ext>
            </a:extLst>
          </p:cNvPr>
          <p:cNvSpPr txBox="1"/>
          <p:nvPr/>
        </p:nvSpPr>
        <p:spPr>
          <a:xfrm>
            <a:off x="4396629" y="6675214"/>
            <a:ext cx="2260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© </a:t>
            </a:r>
            <a:r>
              <a:rPr lang="it-IT" sz="800" dirty="0" err="1"/>
              <a:t>Fotokon</a:t>
            </a:r>
            <a:r>
              <a:rPr lang="it-IT" sz="800" dirty="0"/>
              <a:t>/Shutterstock</a:t>
            </a:r>
          </a:p>
        </p:txBody>
      </p:sp>
    </p:spTree>
    <p:extLst>
      <p:ext uri="{BB962C8B-B14F-4D97-AF65-F5344CB8AC3E}">
        <p14:creationId xmlns:p14="http://schemas.microsoft.com/office/powerpoint/2010/main" val="22295838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266699" y="1142068"/>
            <a:ext cx="1079501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1994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219200" y="1340396"/>
            <a:ext cx="2057400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è iniziata la cosiddetta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SECONDA REPUBBLICA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977900" y="2220874"/>
            <a:ext cx="25400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durante la quale si sono alternate al governo due coalizioni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" name="Connettore 2 8"/>
          <p:cNvCxnSpPr>
            <a:stCxn id="7" idx="2"/>
            <a:endCxn id="8" idx="0"/>
          </p:cNvCxnSpPr>
          <p:nvPr/>
        </p:nvCxnSpPr>
        <p:spPr>
          <a:xfrm>
            <a:off x="2247900" y="1808788"/>
            <a:ext cx="0" cy="412086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2 11"/>
          <p:cNvCxnSpPr>
            <a:stCxn id="7" idx="3"/>
          </p:cNvCxnSpPr>
          <p:nvPr/>
        </p:nvCxnSpPr>
        <p:spPr>
          <a:xfrm>
            <a:off x="3276600" y="1574592"/>
            <a:ext cx="254000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>
            <a:off x="3530600" y="1340396"/>
            <a:ext cx="36703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anch’essa caratterizzata da corruzione, evasione fiscale e spesa pubblica eccessiva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276601" y="2908778"/>
            <a:ext cx="182880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CENTRODESTRA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5448299" y="2908778"/>
            <a:ext cx="348297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formata da FORZA ITALIA e dai suoi alleati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9" name="Connettore 2 18"/>
          <p:cNvCxnSpPr>
            <a:stCxn id="17" idx="3"/>
            <a:endCxn id="18" idx="1"/>
          </p:cNvCxnSpPr>
          <p:nvPr/>
        </p:nvCxnSpPr>
        <p:spPr>
          <a:xfrm>
            <a:off x="5105401" y="3053499"/>
            <a:ext cx="342898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/>
          <p:cNvSpPr txBox="1"/>
          <p:nvPr/>
        </p:nvSpPr>
        <p:spPr>
          <a:xfrm>
            <a:off x="3276601" y="3386538"/>
            <a:ext cx="182880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CENTROSINISTRA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5448299" y="3386538"/>
            <a:ext cx="348297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formata da DEMOCRATICI DI SINISTRA e alleati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4" name="Connettore 2 23"/>
          <p:cNvCxnSpPr>
            <a:stCxn id="22" idx="3"/>
            <a:endCxn id="23" idx="1"/>
          </p:cNvCxnSpPr>
          <p:nvPr/>
        </p:nvCxnSpPr>
        <p:spPr>
          <a:xfrm>
            <a:off x="5105401" y="3531259"/>
            <a:ext cx="342898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28"/>
          <p:cNvCxnSpPr>
            <a:stCxn id="8" idx="2"/>
          </p:cNvCxnSpPr>
          <p:nvPr/>
        </p:nvCxnSpPr>
        <p:spPr>
          <a:xfrm>
            <a:off x="2247900" y="2697600"/>
            <a:ext cx="0" cy="833659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/>
          <p:cNvCxnSpPr>
            <a:endCxn id="22" idx="1"/>
          </p:cNvCxnSpPr>
          <p:nvPr/>
        </p:nvCxnSpPr>
        <p:spPr>
          <a:xfrm>
            <a:off x="2247900" y="3531259"/>
            <a:ext cx="1028701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/>
          <p:cNvCxnSpPr>
            <a:endCxn id="17" idx="1"/>
          </p:cNvCxnSpPr>
          <p:nvPr/>
        </p:nvCxnSpPr>
        <p:spPr>
          <a:xfrm>
            <a:off x="2247900" y="3053499"/>
            <a:ext cx="1028701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CasellaDiTesto 36"/>
          <p:cNvSpPr txBox="1"/>
          <p:nvPr/>
        </p:nvSpPr>
        <p:spPr>
          <a:xfrm>
            <a:off x="266699" y="3948768"/>
            <a:ext cx="1079501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2011</a:t>
            </a:r>
          </a:p>
        </p:txBody>
      </p:sp>
      <p:sp>
        <p:nvSpPr>
          <p:cNvPr id="38" name="CasellaDiTesto 37"/>
          <p:cNvSpPr txBox="1"/>
          <p:nvPr/>
        </p:nvSpPr>
        <p:spPr>
          <a:xfrm>
            <a:off x="1219201" y="4163974"/>
            <a:ext cx="17907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quadro politico italiano è mutato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9" name="CasellaDiTesto 38"/>
          <p:cNvSpPr txBox="1"/>
          <p:nvPr/>
        </p:nvSpPr>
        <p:spPr>
          <a:xfrm>
            <a:off x="3530600" y="4163974"/>
            <a:ext cx="21590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 concomitanza con la crisi economica internazionale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0" name="Connettore 2 39"/>
          <p:cNvCxnSpPr>
            <a:stCxn id="38" idx="3"/>
            <a:endCxn id="39" idx="1"/>
          </p:cNvCxnSpPr>
          <p:nvPr/>
        </p:nvCxnSpPr>
        <p:spPr>
          <a:xfrm>
            <a:off x="3009901" y="4402337"/>
            <a:ext cx="520699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2 44"/>
          <p:cNvCxnSpPr>
            <a:stCxn id="38" idx="2"/>
          </p:cNvCxnSpPr>
          <p:nvPr/>
        </p:nvCxnSpPr>
        <p:spPr>
          <a:xfrm>
            <a:off x="2114551" y="4640700"/>
            <a:ext cx="0" cy="43930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CasellaDiTesto 47"/>
          <p:cNvSpPr txBox="1"/>
          <p:nvPr/>
        </p:nvSpPr>
        <p:spPr>
          <a:xfrm>
            <a:off x="1219201" y="5080000"/>
            <a:ext cx="17907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Berlusconi ha rassegnato le dimissioni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9" name="CasellaDiTesto 48"/>
          <p:cNvSpPr txBox="1"/>
          <p:nvPr/>
        </p:nvSpPr>
        <p:spPr>
          <a:xfrm>
            <a:off x="3517900" y="5080000"/>
            <a:ext cx="2641600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si è formato un governo “tecnico” guidato da MARIO MONTI</a:t>
            </a:r>
          </a:p>
        </p:txBody>
      </p:sp>
      <p:cxnSp>
        <p:nvCxnSpPr>
          <p:cNvPr id="50" name="Connettore 2 49"/>
          <p:cNvCxnSpPr>
            <a:stCxn id="48" idx="3"/>
            <a:endCxn id="49" idx="1"/>
          </p:cNvCxnSpPr>
          <p:nvPr/>
        </p:nvCxnSpPr>
        <p:spPr>
          <a:xfrm flipV="1">
            <a:off x="3009901" y="5314196"/>
            <a:ext cx="507999" cy="4167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ttangolo 9">
            <a:extLst>
              <a:ext uri="{FF2B5EF4-FFF2-40B4-BE49-F238E27FC236}">
                <a16:creationId xmlns:a16="http://schemas.microsoft.com/office/drawing/2014/main" id="{C8D59875-5DC5-227F-9B84-B6B62481861F}"/>
              </a:ext>
            </a:extLst>
          </p:cNvPr>
          <p:cNvSpPr/>
          <p:nvPr/>
        </p:nvSpPr>
        <p:spPr>
          <a:xfrm>
            <a:off x="5368066" y="404813"/>
            <a:ext cx="22551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L’Italia repubblicana</a:t>
            </a:r>
            <a:endParaRPr lang="it-IT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80E6C014-9A6F-5983-9EBB-F401CA9F6A9A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11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87BDE201-BD44-BC09-2907-56DD935F826D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id="{06692BA5-6DC2-45EE-906A-4BA6A77BE47B}"/>
              </a:ext>
            </a:extLst>
          </p:cNvPr>
          <p:cNvSpPr>
            <a:spLocks noChangeAspect="1"/>
          </p:cNvSpPr>
          <p:nvPr/>
        </p:nvSpPr>
        <p:spPr>
          <a:xfrm>
            <a:off x="8496300" y="6145848"/>
            <a:ext cx="614362" cy="614362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811913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266699" y="1142068"/>
            <a:ext cx="1206501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2013 e il 2018</a:t>
            </a:r>
            <a:endParaRPr lang="it-IT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473201" y="1968978"/>
            <a:ext cx="24257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l’Italia è stata guidata da governi di centrosinistra presieduti da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4470401" y="1688877"/>
            <a:ext cx="1511299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Enrico Letta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4470401" y="2045656"/>
            <a:ext cx="1511299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Matteo Renzi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4470401" y="2412396"/>
            <a:ext cx="1511299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Paolo Gentiloni</a:t>
            </a:r>
          </a:p>
        </p:txBody>
      </p:sp>
      <p:cxnSp>
        <p:nvCxnSpPr>
          <p:cNvPr id="11" name="Connettore 2 10"/>
          <p:cNvCxnSpPr>
            <a:stCxn id="7" idx="3"/>
            <a:endCxn id="8" idx="1"/>
          </p:cNvCxnSpPr>
          <p:nvPr/>
        </p:nvCxnSpPr>
        <p:spPr>
          <a:xfrm flipV="1">
            <a:off x="3898901" y="1833598"/>
            <a:ext cx="571500" cy="373743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>
            <a:stCxn id="7" idx="3"/>
            <a:endCxn id="9" idx="1"/>
          </p:cNvCxnSpPr>
          <p:nvPr/>
        </p:nvCxnSpPr>
        <p:spPr>
          <a:xfrm flipV="1">
            <a:off x="3898901" y="2190377"/>
            <a:ext cx="571500" cy="16964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/>
          <p:cNvCxnSpPr>
            <a:stCxn id="7" idx="3"/>
            <a:endCxn id="10" idx="1"/>
          </p:cNvCxnSpPr>
          <p:nvPr/>
        </p:nvCxnSpPr>
        <p:spPr>
          <a:xfrm>
            <a:off x="3898901" y="2207341"/>
            <a:ext cx="571500" cy="349776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1473201" y="2883378"/>
            <a:ext cx="2425700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Lega guidata da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Matteo </a:t>
            </a:r>
            <a:r>
              <a:rPr lang="it-IT" sz="1100" b="1" dirty="0" err="1">
                <a:solidFill>
                  <a:srgbClr val="000000"/>
                </a:solidFill>
                <a:latin typeface="Arial"/>
                <a:cs typeface="Arial"/>
              </a:rPr>
              <a:t>Salvini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ha raccolto consensi su scala nazionale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4356104" y="2979074"/>
            <a:ext cx="4140196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proponendo una visione politica basata sullo scetticismo verso l’unione Europea e sull’ostilità verso il il fenomeno migratorio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2" name="Connettore 2 21"/>
          <p:cNvCxnSpPr>
            <a:cxnSpLocks/>
            <a:stCxn id="20" idx="3"/>
            <a:endCxn id="21" idx="1"/>
          </p:cNvCxnSpPr>
          <p:nvPr/>
        </p:nvCxnSpPr>
        <p:spPr>
          <a:xfrm>
            <a:off x="3898901" y="3215384"/>
            <a:ext cx="457203" cy="2053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asellaDiTesto 28"/>
          <p:cNvSpPr txBox="1"/>
          <p:nvPr/>
        </p:nvSpPr>
        <p:spPr>
          <a:xfrm>
            <a:off x="1473201" y="3873153"/>
            <a:ext cx="24257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è nato il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Movimento Cinque Stelle</a:t>
            </a:r>
          </a:p>
        </p:txBody>
      </p:sp>
      <p:cxnSp>
        <p:nvCxnSpPr>
          <p:cNvPr id="32" name="Connettore 2 31"/>
          <p:cNvCxnSpPr>
            <a:stCxn id="6" idx="2"/>
          </p:cNvCxnSpPr>
          <p:nvPr/>
        </p:nvCxnSpPr>
        <p:spPr>
          <a:xfrm>
            <a:off x="869950" y="1720950"/>
            <a:ext cx="0" cy="287645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CasellaDiTesto 34"/>
          <p:cNvSpPr txBox="1"/>
          <p:nvPr/>
        </p:nvSpPr>
        <p:spPr>
          <a:xfrm>
            <a:off x="266700" y="4597400"/>
            <a:ext cx="1206501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2018</a:t>
            </a:r>
          </a:p>
        </p:txBody>
      </p:sp>
      <p:sp>
        <p:nvSpPr>
          <p:cNvPr id="36" name="CasellaDiTesto 35"/>
          <p:cNvSpPr txBox="1"/>
          <p:nvPr/>
        </p:nvSpPr>
        <p:spPr>
          <a:xfrm>
            <a:off x="1320800" y="4794796"/>
            <a:ext cx="2286000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si è formato un governo Lega- Movimento Cinque Stelle</a:t>
            </a:r>
          </a:p>
        </p:txBody>
      </p:sp>
      <p:cxnSp>
        <p:nvCxnSpPr>
          <p:cNvPr id="37" name="Connettore 2 36"/>
          <p:cNvCxnSpPr>
            <a:endCxn id="7" idx="1"/>
          </p:cNvCxnSpPr>
          <p:nvPr/>
        </p:nvCxnSpPr>
        <p:spPr>
          <a:xfrm>
            <a:off x="869950" y="2207341"/>
            <a:ext cx="603251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/>
          <p:cNvCxnSpPr>
            <a:endCxn id="20" idx="1"/>
          </p:cNvCxnSpPr>
          <p:nvPr/>
        </p:nvCxnSpPr>
        <p:spPr>
          <a:xfrm flipV="1">
            <a:off x="869950" y="3215384"/>
            <a:ext cx="603251" cy="1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2 42"/>
          <p:cNvCxnSpPr>
            <a:cxnSpLocks/>
            <a:endCxn id="29" idx="1"/>
          </p:cNvCxnSpPr>
          <p:nvPr/>
        </p:nvCxnSpPr>
        <p:spPr>
          <a:xfrm flipV="1">
            <a:off x="869950" y="4017874"/>
            <a:ext cx="603251" cy="6283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CasellaDiTesto 45"/>
          <p:cNvSpPr txBox="1"/>
          <p:nvPr/>
        </p:nvSpPr>
        <p:spPr>
          <a:xfrm>
            <a:off x="4051301" y="4786462"/>
            <a:ext cx="158749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presieduto da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Giuseppe Conte</a:t>
            </a:r>
          </a:p>
        </p:txBody>
      </p:sp>
      <p:cxnSp>
        <p:nvCxnSpPr>
          <p:cNvPr id="47" name="Connettore 2 46"/>
          <p:cNvCxnSpPr>
            <a:stCxn id="36" idx="3"/>
            <a:endCxn id="46" idx="1"/>
          </p:cNvCxnSpPr>
          <p:nvPr/>
        </p:nvCxnSpPr>
        <p:spPr>
          <a:xfrm flipV="1">
            <a:off x="3606800" y="5024825"/>
            <a:ext cx="444501" cy="4167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CasellaDiTesto 49"/>
          <p:cNvSpPr txBox="1"/>
          <p:nvPr/>
        </p:nvSpPr>
        <p:spPr>
          <a:xfrm>
            <a:off x="266700" y="5362059"/>
            <a:ext cx="1206501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nell’agosto </a:t>
            </a:r>
            <a:r>
              <a:rPr lang="it-IT" b="1" dirty="0"/>
              <a:t>2019</a:t>
            </a:r>
          </a:p>
        </p:txBody>
      </p:sp>
      <p:sp>
        <p:nvSpPr>
          <p:cNvPr id="51" name="CasellaDiTesto 50"/>
          <p:cNvSpPr txBox="1"/>
          <p:nvPr/>
        </p:nvSpPr>
        <p:spPr>
          <a:xfrm>
            <a:off x="1333500" y="5554822"/>
            <a:ext cx="24257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è rotta l’alleanza tra Movimento Cinque Stelle e Lega</a:t>
            </a:r>
          </a:p>
        </p:txBody>
      </p:sp>
      <p:cxnSp>
        <p:nvCxnSpPr>
          <p:cNvPr id="52" name="Connettore 2 51"/>
          <p:cNvCxnSpPr>
            <a:stCxn id="35" idx="2"/>
            <a:endCxn id="50" idx="0"/>
          </p:cNvCxnSpPr>
          <p:nvPr/>
        </p:nvCxnSpPr>
        <p:spPr>
          <a:xfrm>
            <a:off x="869951" y="4937919"/>
            <a:ext cx="0" cy="42414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CasellaDiTesto 54"/>
          <p:cNvSpPr txBox="1"/>
          <p:nvPr/>
        </p:nvSpPr>
        <p:spPr>
          <a:xfrm>
            <a:off x="4063999" y="5554822"/>
            <a:ext cx="3235328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si è formato un governo Movimento Cinque Stelle-Partito Democratico-Liberi e Uguali</a:t>
            </a:r>
          </a:p>
        </p:txBody>
      </p:sp>
      <p:sp>
        <p:nvSpPr>
          <p:cNvPr id="57" name="CasellaDiTesto 56"/>
          <p:cNvSpPr txBox="1"/>
          <p:nvPr/>
        </p:nvSpPr>
        <p:spPr>
          <a:xfrm>
            <a:off x="7584564" y="5554822"/>
            <a:ext cx="1409698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presieduto da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Giuseppe Conte</a:t>
            </a:r>
          </a:p>
        </p:txBody>
      </p:sp>
      <p:cxnSp>
        <p:nvCxnSpPr>
          <p:cNvPr id="58" name="Connettore 2 57"/>
          <p:cNvCxnSpPr>
            <a:endCxn id="55" idx="1"/>
          </p:cNvCxnSpPr>
          <p:nvPr/>
        </p:nvCxnSpPr>
        <p:spPr>
          <a:xfrm flipV="1">
            <a:off x="3771899" y="5789018"/>
            <a:ext cx="292100" cy="8336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ttore 2 59"/>
          <p:cNvCxnSpPr>
            <a:cxnSpLocks/>
            <a:stCxn id="55" idx="3"/>
            <a:endCxn id="57" idx="1"/>
          </p:cNvCxnSpPr>
          <p:nvPr/>
        </p:nvCxnSpPr>
        <p:spPr>
          <a:xfrm>
            <a:off x="7299327" y="5789018"/>
            <a:ext cx="285237" cy="4167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Ovale 62"/>
          <p:cNvSpPr>
            <a:spLocks noChangeAspect="1"/>
          </p:cNvSpPr>
          <p:nvPr/>
        </p:nvSpPr>
        <p:spPr>
          <a:xfrm>
            <a:off x="8496300" y="6145848"/>
            <a:ext cx="614362" cy="614362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19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BE7FD9B2-4BA3-E39A-EE16-BE7243EE66E6}"/>
              </a:ext>
            </a:extLst>
          </p:cNvPr>
          <p:cNvSpPr/>
          <p:nvPr/>
        </p:nvSpPr>
        <p:spPr>
          <a:xfrm>
            <a:off x="5368066" y="404813"/>
            <a:ext cx="22551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L’Italia repubblicana</a:t>
            </a:r>
            <a:endParaRPr lang="it-IT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DA12A8D9-4E82-5375-38CB-5037EA574061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11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2FFD7110-A4DA-02EE-F0AC-8A16BB31A4D9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cxnSp>
        <p:nvCxnSpPr>
          <p:cNvPr id="18" name="Connettore 2 21">
            <a:extLst>
              <a:ext uri="{FF2B5EF4-FFF2-40B4-BE49-F238E27FC236}">
                <a16:creationId xmlns:a16="http://schemas.microsoft.com/office/drawing/2014/main" id="{848DD8A2-EDF2-E6E7-0ADB-A4DC8ED7A6B3}"/>
              </a:ext>
            </a:extLst>
          </p:cNvPr>
          <p:cNvCxnSpPr/>
          <p:nvPr/>
        </p:nvCxnSpPr>
        <p:spPr>
          <a:xfrm>
            <a:off x="3898901" y="4013201"/>
            <a:ext cx="457203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022C88E6-E699-8769-A06C-A5645E708907}"/>
              </a:ext>
            </a:extLst>
          </p:cNvPr>
          <p:cNvSpPr txBox="1"/>
          <p:nvPr/>
        </p:nvSpPr>
        <p:spPr>
          <a:xfrm>
            <a:off x="4356104" y="3862133"/>
            <a:ext cx="196849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fondato da Beppe Grillo</a:t>
            </a:r>
          </a:p>
        </p:txBody>
      </p:sp>
    </p:spTree>
    <p:extLst>
      <p:ext uri="{BB962C8B-B14F-4D97-AF65-F5344CB8AC3E}">
        <p14:creationId xmlns:p14="http://schemas.microsoft.com/office/powerpoint/2010/main" val="16021273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603696" y="915905"/>
            <a:ext cx="315816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L’Italia di oggi presenta aspetti di luce e ombra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848346" y="1403387"/>
            <a:ext cx="24257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aspetti positivi</a:t>
            </a:r>
            <a:endParaRPr lang="it-IT" sz="11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4785096" y="2296199"/>
            <a:ext cx="26670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tenore di vita è mediamente alto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4785095" y="2689899"/>
            <a:ext cx="41402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lo Stato sociale è in linea con i Paesi più avanzati del mondo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785095" y="3083599"/>
            <a:ext cx="31750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l’aspettativa di vita è tra le più alte al mondo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8" name="Connettore 2 17"/>
          <p:cNvCxnSpPr>
            <a:endCxn id="11" idx="1"/>
          </p:cNvCxnSpPr>
          <p:nvPr/>
        </p:nvCxnSpPr>
        <p:spPr>
          <a:xfrm>
            <a:off x="4061196" y="3228320"/>
            <a:ext cx="723899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>
            <a:endCxn id="10" idx="1"/>
          </p:cNvCxnSpPr>
          <p:nvPr/>
        </p:nvCxnSpPr>
        <p:spPr>
          <a:xfrm>
            <a:off x="4061196" y="2834620"/>
            <a:ext cx="723899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/>
          <p:cNvCxnSpPr>
            <a:endCxn id="9" idx="1"/>
          </p:cNvCxnSpPr>
          <p:nvPr/>
        </p:nvCxnSpPr>
        <p:spPr>
          <a:xfrm>
            <a:off x="4061196" y="2440920"/>
            <a:ext cx="723900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CasellaDiTesto 32"/>
          <p:cNvSpPr txBox="1"/>
          <p:nvPr/>
        </p:nvSpPr>
        <p:spPr>
          <a:xfrm>
            <a:off x="2848345" y="3668232"/>
            <a:ext cx="24257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aspetti negativi</a:t>
            </a:r>
            <a:endParaRPr lang="it-IT" sz="11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4" name="CasellaDiTesto 33"/>
          <p:cNvSpPr txBox="1"/>
          <p:nvPr/>
        </p:nvSpPr>
        <p:spPr>
          <a:xfrm>
            <a:off x="4785094" y="4079245"/>
            <a:ext cx="17399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natalità è bassa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5" name="CasellaDiTesto 34"/>
          <p:cNvSpPr txBox="1"/>
          <p:nvPr/>
        </p:nvSpPr>
        <p:spPr>
          <a:xfrm>
            <a:off x="4785095" y="4476742"/>
            <a:ext cx="26670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debito pubblico è molto elevato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6" name="CasellaDiTesto 35"/>
          <p:cNvSpPr txBox="1"/>
          <p:nvPr/>
        </p:nvSpPr>
        <p:spPr>
          <a:xfrm>
            <a:off x="4785095" y="4869486"/>
            <a:ext cx="26670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l’evasione fiscale è molto diffusa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7" name="CasellaDiTesto 36"/>
          <p:cNvSpPr txBox="1"/>
          <p:nvPr/>
        </p:nvSpPr>
        <p:spPr>
          <a:xfrm>
            <a:off x="4785094" y="5253505"/>
            <a:ext cx="26670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corruzione e privilegio dilagano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8" name="CasellaDiTesto 37"/>
          <p:cNvSpPr txBox="1"/>
          <p:nvPr/>
        </p:nvSpPr>
        <p:spPr>
          <a:xfrm>
            <a:off x="4785096" y="5647843"/>
            <a:ext cx="2666998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sistema giudiziario è inefficiente e i processi sono molto lunghi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9" name="Ovale 38"/>
          <p:cNvSpPr>
            <a:spLocks noChangeAspect="1"/>
          </p:cNvSpPr>
          <p:nvPr/>
        </p:nvSpPr>
        <p:spPr>
          <a:xfrm>
            <a:off x="8496300" y="6145848"/>
            <a:ext cx="614362" cy="614362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20</a:t>
            </a:r>
          </a:p>
        </p:txBody>
      </p:sp>
      <p:cxnSp>
        <p:nvCxnSpPr>
          <p:cNvPr id="41" name="Connettore 1 40"/>
          <p:cNvCxnSpPr>
            <a:cxnSpLocks/>
            <a:stCxn id="33" idx="2"/>
          </p:cNvCxnSpPr>
          <p:nvPr/>
        </p:nvCxnSpPr>
        <p:spPr>
          <a:xfrm>
            <a:off x="4061195" y="3957673"/>
            <a:ext cx="0" cy="2419352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2 42"/>
          <p:cNvCxnSpPr/>
          <p:nvPr/>
        </p:nvCxnSpPr>
        <p:spPr>
          <a:xfrm>
            <a:off x="4061195" y="5792564"/>
            <a:ext cx="723899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ttore 2 43"/>
          <p:cNvCxnSpPr/>
          <p:nvPr/>
        </p:nvCxnSpPr>
        <p:spPr>
          <a:xfrm>
            <a:off x="4061196" y="5394728"/>
            <a:ext cx="723899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2 44"/>
          <p:cNvCxnSpPr/>
          <p:nvPr/>
        </p:nvCxnSpPr>
        <p:spPr>
          <a:xfrm>
            <a:off x="4061195" y="4223966"/>
            <a:ext cx="723899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ttore 2 45"/>
          <p:cNvCxnSpPr/>
          <p:nvPr/>
        </p:nvCxnSpPr>
        <p:spPr>
          <a:xfrm>
            <a:off x="4061195" y="4620029"/>
            <a:ext cx="723899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ttore 2 46"/>
          <p:cNvCxnSpPr/>
          <p:nvPr/>
        </p:nvCxnSpPr>
        <p:spPr>
          <a:xfrm>
            <a:off x="4061195" y="5013729"/>
            <a:ext cx="723899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ttangolo 5">
            <a:extLst>
              <a:ext uri="{FF2B5EF4-FFF2-40B4-BE49-F238E27FC236}">
                <a16:creationId xmlns:a16="http://schemas.microsoft.com/office/drawing/2014/main" id="{32136DC6-092B-8D5B-15DE-9EEB4ACF5AB4}"/>
              </a:ext>
            </a:extLst>
          </p:cNvPr>
          <p:cNvSpPr/>
          <p:nvPr/>
        </p:nvSpPr>
        <p:spPr>
          <a:xfrm>
            <a:off x="5368066" y="404813"/>
            <a:ext cx="22551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L’Italia repubblicana</a:t>
            </a:r>
            <a:endParaRPr lang="it-IT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19B6E00D-C915-A51A-41AE-66ABF05D2068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11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0C0935E8-6556-A90E-48C3-44C1BB255CED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cxnSp>
        <p:nvCxnSpPr>
          <p:cNvPr id="15" name="Connettore 1 40">
            <a:extLst>
              <a:ext uri="{FF2B5EF4-FFF2-40B4-BE49-F238E27FC236}">
                <a16:creationId xmlns:a16="http://schemas.microsoft.com/office/drawing/2014/main" id="{50C121CE-8311-EDB2-4D47-009775BC5D33}"/>
              </a:ext>
            </a:extLst>
          </p:cNvPr>
          <p:cNvCxnSpPr>
            <a:cxnSpLocks/>
            <a:stCxn id="8" idx="2"/>
          </p:cNvCxnSpPr>
          <p:nvPr/>
        </p:nvCxnSpPr>
        <p:spPr>
          <a:xfrm>
            <a:off x="4061196" y="1692828"/>
            <a:ext cx="0" cy="1535492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B1154809-8078-D64C-B213-1742B6352891}"/>
              </a:ext>
            </a:extLst>
          </p:cNvPr>
          <p:cNvSpPr txBox="1"/>
          <p:nvPr/>
        </p:nvSpPr>
        <p:spPr>
          <a:xfrm>
            <a:off x="4785095" y="1896480"/>
            <a:ext cx="26670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sistema democratico è solido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9" name="Connettore 2 25">
            <a:extLst>
              <a:ext uri="{FF2B5EF4-FFF2-40B4-BE49-F238E27FC236}">
                <a16:creationId xmlns:a16="http://schemas.microsoft.com/office/drawing/2014/main" id="{B94E98F2-8ED5-18F8-6C2F-FE43E46420E8}"/>
              </a:ext>
            </a:extLst>
          </p:cNvPr>
          <p:cNvCxnSpPr>
            <a:endCxn id="17" idx="1"/>
          </p:cNvCxnSpPr>
          <p:nvPr/>
        </p:nvCxnSpPr>
        <p:spPr>
          <a:xfrm>
            <a:off x="4061195" y="2041201"/>
            <a:ext cx="723900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1 40">
            <a:extLst>
              <a:ext uri="{FF2B5EF4-FFF2-40B4-BE49-F238E27FC236}">
                <a16:creationId xmlns:a16="http://schemas.microsoft.com/office/drawing/2014/main" id="{D715929F-3C4C-93F4-F8D9-A49F9246DBFF}"/>
              </a:ext>
            </a:extLst>
          </p:cNvPr>
          <p:cNvCxnSpPr>
            <a:cxnSpLocks/>
          </p:cNvCxnSpPr>
          <p:nvPr/>
        </p:nvCxnSpPr>
        <p:spPr>
          <a:xfrm>
            <a:off x="2182777" y="1216511"/>
            <a:ext cx="0" cy="2596441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5">
            <a:extLst>
              <a:ext uri="{FF2B5EF4-FFF2-40B4-BE49-F238E27FC236}">
                <a16:creationId xmlns:a16="http://schemas.microsoft.com/office/drawing/2014/main" id="{2F460ACB-746D-FC91-A9DA-7E19C29C745E}"/>
              </a:ext>
            </a:extLst>
          </p:cNvPr>
          <p:cNvCxnSpPr>
            <a:cxnSpLocks/>
          </p:cNvCxnSpPr>
          <p:nvPr/>
        </p:nvCxnSpPr>
        <p:spPr>
          <a:xfrm>
            <a:off x="2182777" y="1555648"/>
            <a:ext cx="665568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5">
            <a:extLst>
              <a:ext uri="{FF2B5EF4-FFF2-40B4-BE49-F238E27FC236}">
                <a16:creationId xmlns:a16="http://schemas.microsoft.com/office/drawing/2014/main" id="{79A39BD8-CF19-A7B8-AFF8-81EF5936947C}"/>
              </a:ext>
            </a:extLst>
          </p:cNvPr>
          <p:cNvCxnSpPr>
            <a:cxnSpLocks/>
          </p:cNvCxnSpPr>
          <p:nvPr/>
        </p:nvCxnSpPr>
        <p:spPr>
          <a:xfrm>
            <a:off x="2182777" y="3826450"/>
            <a:ext cx="665568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CEFFB69C-65E5-5296-C920-55FBD6D58257}"/>
              </a:ext>
            </a:extLst>
          </p:cNvPr>
          <p:cNvSpPr txBox="1"/>
          <p:nvPr/>
        </p:nvSpPr>
        <p:spPr>
          <a:xfrm>
            <a:off x="4785094" y="6232305"/>
            <a:ext cx="2666997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sono diffuse le associazioni criminali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D2C97658-0397-4BC5-3966-B40A1FBDC6EA}"/>
              </a:ext>
            </a:extLst>
          </p:cNvPr>
          <p:cNvSpPr txBox="1"/>
          <p:nvPr/>
        </p:nvSpPr>
        <p:spPr>
          <a:xfrm>
            <a:off x="1455659" y="4285139"/>
            <a:ext cx="193851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territorio è poco tutelato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9B0A84A1-6FBF-DE66-AECA-75B71A5C0624}"/>
              </a:ext>
            </a:extLst>
          </p:cNvPr>
          <p:cNvSpPr txBox="1"/>
          <p:nvPr/>
        </p:nvSpPr>
        <p:spPr>
          <a:xfrm>
            <a:off x="1209931" y="4685713"/>
            <a:ext cx="219643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qualità di scuola secondaria e l’università non è sufficiente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5F0E1959-83AE-19E9-69B6-96DA39595B73}"/>
              </a:ext>
            </a:extLst>
          </p:cNvPr>
          <p:cNvSpPr txBox="1"/>
          <p:nvPr/>
        </p:nvSpPr>
        <p:spPr>
          <a:xfrm>
            <a:off x="328612" y="5274109"/>
            <a:ext cx="3082404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gli investimenti nella ricerca sono insufficienti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A5B32303-AEEC-7C49-C673-99BF7BD5D0A7}"/>
              </a:ext>
            </a:extLst>
          </p:cNvPr>
          <p:cNvSpPr txBox="1"/>
          <p:nvPr/>
        </p:nvSpPr>
        <p:spPr>
          <a:xfrm>
            <a:off x="115958" y="5691614"/>
            <a:ext cx="3283832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questione migratoria non è gestita con efficacia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7F4D2EFB-C256-D765-6D62-3F0A79D9F8E0}"/>
              </a:ext>
            </a:extLst>
          </p:cNvPr>
          <p:cNvSpPr txBox="1"/>
          <p:nvPr/>
        </p:nvSpPr>
        <p:spPr>
          <a:xfrm>
            <a:off x="1094154" y="6090739"/>
            <a:ext cx="2316862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lo sviluppo economico è fermo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0" name="Connettore 2 42">
            <a:extLst>
              <a:ext uri="{FF2B5EF4-FFF2-40B4-BE49-F238E27FC236}">
                <a16:creationId xmlns:a16="http://schemas.microsoft.com/office/drawing/2014/main" id="{48956AE9-3996-47B4-FC82-336A3051D04D}"/>
              </a:ext>
            </a:extLst>
          </p:cNvPr>
          <p:cNvCxnSpPr>
            <a:cxnSpLocks/>
          </p:cNvCxnSpPr>
          <p:nvPr/>
        </p:nvCxnSpPr>
        <p:spPr>
          <a:xfrm flipH="1">
            <a:off x="3422649" y="6218484"/>
            <a:ext cx="638546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ttore 2 42">
            <a:extLst>
              <a:ext uri="{FF2B5EF4-FFF2-40B4-BE49-F238E27FC236}">
                <a16:creationId xmlns:a16="http://schemas.microsoft.com/office/drawing/2014/main" id="{3B4D5E64-D300-A05D-94CB-FBD8FB49DA0B}"/>
              </a:ext>
            </a:extLst>
          </p:cNvPr>
          <p:cNvCxnSpPr>
            <a:cxnSpLocks/>
          </p:cNvCxnSpPr>
          <p:nvPr/>
        </p:nvCxnSpPr>
        <p:spPr>
          <a:xfrm flipH="1">
            <a:off x="3411018" y="5840625"/>
            <a:ext cx="638546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ttore 2 42">
            <a:extLst>
              <a:ext uri="{FF2B5EF4-FFF2-40B4-BE49-F238E27FC236}">
                <a16:creationId xmlns:a16="http://schemas.microsoft.com/office/drawing/2014/main" id="{54D043F6-F6F1-F1AC-5D7F-E9710F97F63A}"/>
              </a:ext>
            </a:extLst>
          </p:cNvPr>
          <p:cNvCxnSpPr>
            <a:cxnSpLocks/>
          </p:cNvCxnSpPr>
          <p:nvPr/>
        </p:nvCxnSpPr>
        <p:spPr>
          <a:xfrm flipH="1">
            <a:off x="3412826" y="5401854"/>
            <a:ext cx="638546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ttore 2 42">
            <a:extLst>
              <a:ext uri="{FF2B5EF4-FFF2-40B4-BE49-F238E27FC236}">
                <a16:creationId xmlns:a16="http://schemas.microsoft.com/office/drawing/2014/main" id="{77CAFDED-946C-E171-7132-9B8EB382450B}"/>
              </a:ext>
            </a:extLst>
          </p:cNvPr>
          <p:cNvCxnSpPr>
            <a:cxnSpLocks/>
          </p:cNvCxnSpPr>
          <p:nvPr/>
        </p:nvCxnSpPr>
        <p:spPr>
          <a:xfrm flipH="1">
            <a:off x="3405808" y="4928587"/>
            <a:ext cx="638546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ttore 2 42">
            <a:extLst>
              <a:ext uri="{FF2B5EF4-FFF2-40B4-BE49-F238E27FC236}">
                <a16:creationId xmlns:a16="http://schemas.microsoft.com/office/drawing/2014/main" id="{93C51F7B-B15F-1047-6089-B6906A2FF32B}"/>
              </a:ext>
            </a:extLst>
          </p:cNvPr>
          <p:cNvCxnSpPr>
            <a:cxnSpLocks/>
          </p:cNvCxnSpPr>
          <p:nvPr/>
        </p:nvCxnSpPr>
        <p:spPr>
          <a:xfrm flipH="1">
            <a:off x="3412826" y="4447203"/>
            <a:ext cx="638546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ttore 2 42">
            <a:extLst>
              <a:ext uri="{FF2B5EF4-FFF2-40B4-BE49-F238E27FC236}">
                <a16:creationId xmlns:a16="http://schemas.microsoft.com/office/drawing/2014/main" id="{DBCDC400-5B24-A414-2204-C75AA0AF5443}"/>
              </a:ext>
            </a:extLst>
          </p:cNvPr>
          <p:cNvCxnSpPr/>
          <p:nvPr/>
        </p:nvCxnSpPr>
        <p:spPr>
          <a:xfrm>
            <a:off x="4061195" y="6377025"/>
            <a:ext cx="723899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65940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066800" y="1015048"/>
            <a:ext cx="7150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5.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La Chiesa cattolica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60351" y="1634036"/>
            <a:ext cx="242570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Il pontificato di </a:t>
            </a: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PIO XII </a:t>
            </a:r>
          </a:p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(1939-1958)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181350" y="1622468"/>
            <a:ext cx="324484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caratterizzato dall’ostilità verso ogni forma politica ispirata al socialismo e al comunismo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" name="Connettore 2 8"/>
          <p:cNvCxnSpPr>
            <a:endCxn id="8" idx="1"/>
          </p:cNvCxnSpPr>
          <p:nvPr/>
        </p:nvCxnSpPr>
        <p:spPr>
          <a:xfrm>
            <a:off x="2686051" y="1849263"/>
            <a:ext cx="495299" cy="11568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/>
          <p:cNvSpPr txBox="1"/>
          <p:nvPr/>
        </p:nvSpPr>
        <p:spPr>
          <a:xfrm>
            <a:off x="260351" y="2592792"/>
            <a:ext cx="242570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Il pontificato di </a:t>
            </a: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GIOVANNI XXIII</a:t>
            </a:r>
          </a:p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(1958-1963)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3181350" y="2592792"/>
            <a:ext cx="324484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caratterizzato dall’apertura verso il mondo contemporaneo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4422776" y="3227792"/>
            <a:ext cx="4556124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Concilio Vaticano II (1962) modificò la liturgia per avvicinare i fedeli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4422776" y="3661578"/>
            <a:ext cx="4225924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avviò i contatti con le altre religioni cristiane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4422775" y="4065992"/>
            <a:ext cx="455611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Chiesa si mostrò aperta al dialogo con ebrei, comunisti e socialisti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7" name="Connettore 1 16"/>
          <p:cNvCxnSpPr/>
          <p:nvPr/>
        </p:nvCxnSpPr>
        <p:spPr>
          <a:xfrm>
            <a:off x="3873500" y="3069518"/>
            <a:ext cx="0" cy="114157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>
            <a:endCxn id="13" idx="1"/>
          </p:cNvCxnSpPr>
          <p:nvPr/>
        </p:nvCxnSpPr>
        <p:spPr>
          <a:xfrm>
            <a:off x="3873500" y="3372513"/>
            <a:ext cx="549276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1"/>
          <p:cNvCxnSpPr>
            <a:endCxn id="14" idx="1"/>
          </p:cNvCxnSpPr>
          <p:nvPr/>
        </p:nvCxnSpPr>
        <p:spPr>
          <a:xfrm>
            <a:off x="3873500" y="3798619"/>
            <a:ext cx="549276" cy="768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/>
          <p:cNvCxnSpPr>
            <a:cxnSpLocks/>
            <a:endCxn id="15" idx="1"/>
          </p:cNvCxnSpPr>
          <p:nvPr/>
        </p:nvCxnSpPr>
        <p:spPr>
          <a:xfrm>
            <a:off x="3873500" y="4205304"/>
            <a:ext cx="549275" cy="5409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CasellaDiTesto 25"/>
          <p:cNvSpPr txBox="1"/>
          <p:nvPr/>
        </p:nvSpPr>
        <p:spPr>
          <a:xfrm>
            <a:off x="260351" y="4452864"/>
            <a:ext cx="242570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Il pontificato di </a:t>
            </a: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GIOVANNI PAOLO II </a:t>
            </a: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(1978-2005)</a:t>
            </a:r>
          </a:p>
        </p:txBody>
      </p:sp>
      <p:cxnSp>
        <p:nvCxnSpPr>
          <p:cNvPr id="27" name="Connettore 2 26"/>
          <p:cNvCxnSpPr>
            <a:stCxn id="11" idx="3"/>
            <a:endCxn id="12" idx="1"/>
          </p:cNvCxnSpPr>
          <p:nvPr/>
        </p:nvCxnSpPr>
        <p:spPr>
          <a:xfrm>
            <a:off x="2686051" y="2831155"/>
            <a:ext cx="495299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CasellaDiTesto 29"/>
          <p:cNvSpPr txBox="1"/>
          <p:nvPr/>
        </p:nvSpPr>
        <p:spPr>
          <a:xfrm>
            <a:off x="2251075" y="5087864"/>
            <a:ext cx="395922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caratterizzato da viaggi del papa in ogni parte del mondo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1" name="CasellaDiTesto 30"/>
          <p:cNvSpPr txBox="1"/>
          <p:nvPr/>
        </p:nvSpPr>
        <p:spPr>
          <a:xfrm>
            <a:off x="2251075" y="5529705"/>
            <a:ext cx="395922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vide l’istituzione della Giornata mondiale della gioventù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2" name="CasellaDiTesto 31"/>
          <p:cNvSpPr txBox="1"/>
          <p:nvPr/>
        </p:nvSpPr>
        <p:spPr>
          <a:xfrm>
            <a:off x="2251075" y="5976864"/>
            <a:ext cx="3959225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contribuì ad accelerare la transizione verso la democrazia dei Paesi dell’Europa dell’Est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3" name="Connettore 1 32"/>
          <p:cNvCxnSpPr/>
          <p:nvPr/>
        </p:nvCxnSpPr>
        <p:spPr>
          <a:xfrm>
            <a:off x="1485900" y="4929590"/>
            <a:ext cx="0" cy="128127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34"/>
          <p:cNvCxnSpPr>
            <a:endCxn id="32" idx="1"/>
          </p:cNvCxnSpPr>
          <p:nvPr/>
        </p:nvCxnSpPr>
        <p:spPr>
          <a:xfrm>
            <a:off x="1485900" y="6210861"/>
            <a:ext cx="765175" cy="4366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2 37"/>
          <p:cNvCxnSpPr>
            <a:endCxn id="31" idx="1"/>
          </p:cNvCxnSpPr>
          <p:nvPr/>
        </p:nvCxnSpPr>
        <p:spPr>
          <a:xfrm>
            <a:off x="1485900" y="5674426"/>
            <a:ext cx="765175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2 41"/>
          <p:cNvCxnSpPr>
            <a:endCxn id="30" idx="1"/>
          </p:cNvCxnSpPr>
          <p:nvPr/>
        </p:nvCxnSpPr>
        <p:spPr>
          <a:xfrm flipV="1">
            <a:off x="1485900" y="5232585"/>
            <a:ext cx="765175" cy="376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Ovale 44"/>
          <p:cNvSpPr>
            <a:spLocks noChangeAspect="1"/>
          </p:cNvSpPr>
          <p:nvPr/>
        </p:nvSpPr>
        <p:spPr>
          <a:xfrm>
            <a:off x="8496300" y="6145848"/>
            <a:ext cx="614362" cy="614362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76C186EB-0E12-D4D2-E88B-29B2C577354E}"/>
              </a:ext>
            </a:extLst>
          </p:cNvPr>
          <p:cNvSpPr/>
          <p:nvPr/>
        </p:nvSpPr>
        <p:spPr>
          <a:xfrm>
            <a:off x="5368066" y="404813"/>
            <a:ext cx="22551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L’Italia repubblicana</a:t>
            </a:r>
            <a:endParaRPr lang="it-IT" dirty="0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4DFF6EFF-F326-B166-517D-1E08174E19A9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11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0E89FB88-1130-22EF-543A-250D8E2ECA29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</p:spTree>
    <p:extLst>
      <p:ext uri="{BB962C8B-B14F-4D97-AF65-F5344CB8AC3E}">
        <p14:creationId xmlns:p14="http://schemas.microsoft.com/office/powerpoint/2010/main" val="33350879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Ovale 5"/>
          <p:cNvSpPr>
            <a:spLocks noChangeAspect="1"/>
          </p:cNvSpPr>
          <p:nvPr/>
        </p:nvSpPr>
        <p:spPr>
          <a:xfrm>
            <a:off x="8496300" y="6145848"/>
            <a:ext cx="614362" cy="614362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22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260351" y="1217019"/>
            <a:ext cx="242570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Il pontificato di </a:t>
            </a: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BENEDETTO XVI </a:t>
            </a: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(2005-2013)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181350" y="1217019"/>
            <a:ext cx="324484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caratterizzato da scandali che coinvolsero eminenti esponenti della Chiesa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3181350" y="2004419"/>
            <a:ext cx="324484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nel febbraio 2013 Benedetto XVI ha rinunciò alla sua carica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" name="Connettore 2 9"/>
          <p:cNvCxnSpPr>
            <a:stCxn id="7" idx="3"/>
            <a:endCxn id="8" idx="1"/>
          </p:cNvCxnSpPr>
          <p:nvPr/>
        </p:nvCxnSpPr>
        <p:spPr>
          <a:xfrm>
            <a:off x="2686051" y="1455382"/>
            <a:ext cx="495299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/>
          <p:cNvCxnSpPr>
            <a:stCxn id="8" idx="2"/>
            <a:endCxn id="9" idx="0"/>
          </p:cNvCxnSpPr>
          <p:nvPr/>
        </p:nvCxnSpPr>
        <p:spPr>
          <a:xfrm>
            <a:off x="4803775" y="1693745"/>
            <a:ext cx="0" cy="310674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>
            <a:off x="260351" y="2880719"/>
            <a:ext cx="242570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Il pontificato di </a:t>
            </a: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FRANCESCO I </a:t>
            </a: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(2013-2025)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3181350" y="2795657"/>
            <a:ext cx="3244849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distinse per la lotta ai casi di abuso interni alla Chiesa, l’apertura alle nuove tendenze sociali, l’impegno per l’ambiente e i migranti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8" name="Connettore 2 17"/>
          <p:cNvCxnSpPr/>
          <p:nvPr/>
        </p:nvCxnSpPr>
        <p:spPr>
          <a:xfrm>
            <a:off x="2686051" y="3131782"/>
            <a:ext cx="495299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ttangolo 10">
            <a:extLst>
              <a:ext uri="{FF2B5EF4-FFF2-40B4-BE49-F238E27FC236}">
                <a16:creationId xmlns:a16="http://schemas.microsoft.com/office/drawing/2014/main" id="{3C82C795-9ADB-6FEC-4E50-9136B0637993}"/>
              </a:ext>
            </a:extLst>
          </p:cNvPr>
          <p:cNvSpPr/>
          <p:nvPr/>
        </p:nvSpPr>
        <p:spPr>
          <a:xfrm>
            <a:off x="5368066" y="404813"/>
            <a:ext cx="22551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L’Italia repubblicana</a:t>
            </a:r>
            <a:endParaRPr lang="it-IT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BE0FF318-AE78-DDF9-50D8-DB72B00AC254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11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113D88C1-6AD9-6578-8873-E70FF5E67691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ECD31F6E-A616-7576-D1DE-2C22E40F02EA}"/>
              </a:ext>
            </a:extLst>
          </p:cNvPr>
          <p:cNvSpPr txBox="1"/>
          <p:nvPr/>
        </p:nvSpPr>
        <p:spPr>
          <a:xfrm>
            <a:off x="260351" y="3965469"/>
            <a:ext cx="242570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Il pontificato di </a:t>
            </a: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LEONE XIV</a:t>
            </a:r>
          </a:p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(2025-)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18E80824-FD56-68B7-505A-E7C315C68569}"/>
              </a:ext>
            </a:extLst>
          </p:cNvPr>
          <p:cNvSpPr txBox="1"/>
          <p:nvPr/>
        </p:nvSpPr>
        <p:spPr>
          <a:xfrm>
            <a:off x="3181350" y="4059111"/>
            <a:ext cx="3244849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è il primo papa statunitense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1" name="Connettore 2 17">
            <a:extLst>
              <a:ext uri="{FF2B5EF4-FFF2-40B4-BE49-F238E27FC236}">
                <a16:creationId xmlns:a16="http://schemas.microsoft.com/office/drawing/2014/main" id="{880DA712-637D-E132-8B6B-E16D2B064E4B}"/>
              </a:ext>
            </a:extLst>
          </p:cNvPr>
          <p:cNvCxnSpPr/>
          <p:nvPr/>
        </p:nvCxnSpPr>
        <p:spPr>
          <a:xfrm>
            <a:off x="2686051" y="4216532"/>
            <a:ext cx="495299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851781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3968</TotalTime>
  <Words>2030</Words>
  <Application>Microsoft Office PowerPoint</Application>
  <PresentationFormat>Presentazione su schermo (4:3)</PresentationFormat>
  <Paragraphs>406</Paragraphs>
  <Slides>22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6" baseType="lpstr">
      <vt:lpstr>Arial</vt:lpstr>
      <vt:lpstr>Calibri</vt:lpstr>
      <vt:lpstr>Times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Arianna Breda</dc:creator>
  <cp:lastModifiedBy>Silvana Gallone</cp:lastModifiedBy>
  <cp:revision>161</cp:revision>
  <dcterms:created xsi:type="dcterms:W3CDTF">2020-03-10T15:48:02Z</dcterms:created>
  <dcterms:modified xsi:type="dcterms:W3CDTF">2026-05-19T15:38:14Z</dcterms:modified>
</cp:coreProperties>
</file>