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1" r:id="rId6"/>
    <p:sldId id="264" r:id="rId7"/>
    <p:sldId id="262" r:id="rId8"/>
    <p:sldId id="263" r:id="rId9"/>
    <p:sldId id="267" r:id="rId10"/>
    <p:sldId id="265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E11D25-A875-4EC1-9A7F-4F3273B6E3AA}" v="14" dt="2026-05-19T15:15:23.1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74"/>
    <p:restoredTop sz="94687"/>
  </p:normalViewPr>
  <p:slideViewPr>
    <p:cSldViewPr snapToGrid="0" snapToObjects="1">
      <p:cViewPr varScale="1">
        <p:scale>
          <a:sx n="106" d="100"/>
          <a:sy n="106" d="100"/>
        </p:scale>
        <p:origin x="211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custSel modSld">
      <pc:chgData name="Silvana Gallone" userId="7a5114527312c558" providerId="LiveId" clId="{D634AA42-852E-4215-B5D9-52DE406B3105}" dt="2026-05-19T15:15:42.289" v="114" actId="1076"/>
      <pc:docMkLst>
        <pc:docMk/>
      </pc:docMkLst>
      <pc:sldChg chg="addSp modSp mod">
        <pc:chgData name="Silvana Gallone" userId="7a5114527312c558" providerId="LiveId" clId="{D634AA42-852E-4215-B5D9-52DE406B3105}" dt="2026-05-19T14:53:43.605" v="27" actId="1076"/>
        <pc:sldMkLst>
          <pc:docMk/>
          <pc:sldMk cId="967449417" sldId="256"/>
        </pc:sldMkLst>
        <pc:spChg chg="add mod">
          <ac:chgData name="Silvana Gallone" userId="7a5114527312c558" providerId="LiveId" clId="{D634AA42-852E-4215-B5D9-52DE406B3105}" dt="2026-05-19T14:53:43.605" v="27" actId="1076"/>
          <ac:spMkLst>
            <pc:docMk/>
            <pc:sldMk cId="967449417" sldId="256"/>
            <ac:spMk id="7" creationId="{2C618D7C-827D-AE89-1055-D882DBC78C0F}"/>
          </ac:spMkLst>
        </pc:spChg>
        <pc:picChg chg="mod">
          <ac:chgData name="Silvana Gallone" userId="7a5114527312c558" providerId="LiveId" clId="{D634AA42-852E-4215-B5D9-52DE406B3105}" dt="2026-05-19T14:52:36.774" v="1" actId="14826"/>
          <ac:picMkLst>
            <pc:docMk/>
            <pc:sldMk cId="967449417" sldId="256"/>
            <ac:picMk id="8" creationId="{06E13978-0B85-FA99-DDA3-15589916C70B}"/>
          </ac:picMkLst>
        </pc:picChg>
      </pc:sldChg>
      <pc:sldChg chg="addSp delSp modSp mod">
        <pc:chgData name="Silvana Gallone" userId="7a5114527312c558" providerId="LiveId" clId="{D634AA42-852E-4215-B5D9-52DE406B3105}" dt="2026-05-19T15:15:42.289" v="114" actId="1076"/>
        <pc:sldMkLst>
          <pc:docMk/>
          <pc:sldMk cId="3870513058" sldId="263"/>
        </pc:sldMkLst>
        <pc:spChg chg="add del mod">
          <ac:chgData name="Silvana Gallone" userId="7a5114527312c558" providerId="LiveId" clId="{D634AA42-852E-4215-B5D9-52DE406B3105}" dt="2026-05-19T15:03:48.114" v="99" actId="21"/>
          <ac:spMkLst>
            <pc:docMk/>
            <pc:sldMk cId="3870513058" sldId="263"/>
            <ac:spMk id="4" creationId="{06A52BF6-C66C-B02C-5948-DB9564E28B28}"/>
          </ac:spMkLst>
        </pc:spChg>
        <pc:spChg chg="add mod">
          <ac:chgData name="Silvana Gallone" userId="7a5114527312c558" providerId="LiveId" clId="{D634AA42-852E-4215-B5D9-52DE406B3105}" dt="2026-05-19T15:15:42.289" v="114" actId="1076"/>
          <ac:spMkLst>
            <pc:docMk/>
            <pc:sldMk cId="3870513058" sldId="263"/>
            <ac:spMk id="5" creationId="{100D42EA-56BB-59C0-9B66-0DDFCA41D060}"/>
          </ac:spMkLst>
        </pc:spChg>
        <pc:picChg chg="mod">
          <ac:chgData name="Silvana Gallone" userId="7a5114527312c558" providerId="LiveId" clId="{D634AA42-852E-4215-B5D9-52DE406B3105}" dt="2026-05-19T15:15:13.738" v="100" actId="14826"/>
          <ac:picMkLst>
            <pc:docMk/>
            <pc:sldMk cId="3870513058" sldId="263"/>
            <ac:picMk id="11" creationId="{739AF478-E027-6D9C-2ADF-6D407CB6EC2F}"/>
          </ac:picMkLst>
        </pc:picChg>
      </pc:sldChg>
      <pc:sldChg chg="addSp modSp mod">
        <pc:chgData name="Silvana Gallone" userId="7a5114527312c558" providerId="LiveId" clId="{D634AA42-852E-4215-B5D9-52DE406B3105}" dt="2026-05-19T14:54:28.215" v="31" actId="1076"/>
        <pc:sldMkLst>
          <pc:docMk/>
          <pc:sldMk cId="2969260660" sldId="264"/>
        </pc:sldMkLst>
        <pc:spChg chg="add mod">
          <ac:chgData name="Silvana Gallone" userId="7a5114527312c558" providerId="LiveId" clId="{D634AA42-852E-4215-B5D9-52DE406B3105}" dt="2026-05-19T14:54:28.215" v="31" actId="1076"/>
          <ac:spMkLst>
            <pc:docMk/>
            <pc:sldMk cId="2969260660" sldId="264"/>
            <ac:spMk id="3" creationId="{CCA22627-2386-C5B9-4B0C-3B03EB639D47}"/>
          </ac:spMkLst>
        </pc:spChg>
      </pc:sldChg>
      <pc:sldChg chg="addSp modSp mod">
        <pc:chgData name="Silvana Gallone" userId="7a5114527312c558" providerId="LiveId" clId="{D634AA42-852E-4215-B5D9-52DE406B3105}" dt="2026-05-19T15:02:23.563" v="97" actId="1076"/>
        <pc:sldMkLst>
          <pc:docMk/>
          <pc:sldMk cId="2356730343" sldId="265"/>
        </pc:sldMkLst>
        <pc:spChg chg="add mod">
          <ac:chgData name="Silvana Gallone" userId="7a5114527312c558" providerId="LiveId" clId="{D634AA42-852E-4215-B5D9-52DE406B3105}" dt="2026-05-19T15:02:23.563" v="97" actId="1076"/>
          <ac:spMkLst>
            <pc:docMk/>
            <pc:sldMk cId="2356730343" sldId="265"/>
            <ac:spMk id="3" creationId="{DE7DCC7C-CC24-8921-F425-270656938115}"/>
          </ac:spMkLst>
        </pc:spChg>
        <pc:picChg chg="mod">
          <ac:chgData name="Silvana Gallone" userId="7a5114527312c558" providerId="LiveId" clId="{D634AA42-852E-4215-B5D9-52DE406B3105}" dt="2026-05-19T15:01:53.657" v="35" actId="1076"/>
          <ac:picMkLst>
            <pc:docMk/>
            <pc:sldMk cId="2356730343" sldId="265"/>
            <ac:picMk id="13" creationId="{BB822D14-C4DD-7097-EF5B-21E0C2A4882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2FC12-16A9-4D2A-9BE4-D2573BD889D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EBF01-489C-4624-A290-5A63F264DE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713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EBF01-489C-4624-A290-5A63F264DE8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5126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1CC2-28EC-B74D-878B-4BAD8CA34DDC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A742-8844-C64D-A163-23116C1257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2058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1CC2-28EC-B74D-878B-4BAD8CA34DDC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A742-8844-C64D-A163-23116C1257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5199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1CC2-28EC-B74D-878B-4BAD8CA34DDC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A742-8844-C64D-A163-23116C1257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5184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1CC2-28EC-B74D-878B-4BAD8CA34DDC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A742-8844-C64D-A163-23116C1257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6728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1CC2-28EC-B74D-878B-4BAD8CA34DDC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A742-8844-C64D-A163-23116C1257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3546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1CC2-28EC-B74D-878B-4BAD8CA34DDC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A742-8844-C64D-A163-23116C1257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6973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1CC2-28EC-B74D-878B-4BAD8CA34DDC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A742-8844-C64D-A163-23116C1257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536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1CC2-28EC-B74D-878B-4BAD8CA34DDC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A742-8844-C64D-A163-23116C1257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886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1CC2-28EC-B74D-878B-4BAD8CA34DDC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A742-8844-C64D-A163-23116C1257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145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1CC2-28EC-B74D-878B-4BAD8CA34DDC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A742-8844-C64D-A163-23116C1257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542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1CC2-28EC-B74D-878B-4BAD8CA34DDC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0A742-8844-C64D-A163-23116C1257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1170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11CC2-28EC-B74D-878B-4BAD8CA34DDC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0A742-8844-C64D-A163-23116C1257A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8189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9" name="Ovale 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D5252168-C791-A704-F27E-3EAEA128E5AE}"/>
              </a:ext>
            </a:extLst>
          </p:cNvPr>
          <p:cNvSpPr/>
          <p:nvPr/>
        </p:nvSpPr>
        <p:spPr>
          <a:xfrm>
            <a:off x="0" y="1079575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39749A2-26CB-72F8-D375-E707C7B80928}"/>
              </a:ext>
            </a:extLst>
          </p:cNvPr>
          <p:cNvSpPr txBox="1"/>
          <p:nvPr/>
        </p:nvSpPr>
        <p:spPr>
          <a:xfrm>
            <a:off x="-464088" y="1260964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10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24AE859-E9A9-172A-506A-876A87209B90}"/>
              </a:ext>
            </a:extLst>
          </p:cNvPr>
          <p:cNvSpPr txBox="1"/>
          <p:nvPr/>
        </p:nvSpPr>
        <p:spPr>
          <a:xfrm>
            <a:off x="2193849" y="1701096"/>
            <a:ext cx="5862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Decolonizzazione</a:t>
            </a:r>
          </a:p>
          <a:p>
            <a:r>
              <a:rPr lang="it-IT" sz="4400" b="1" dirty="0">
                <a:solidFill>
                  <a:schemeClr val="accent6"/>
                </a:solidFill>
              </a:rPr>
              <a:t>e coesistenza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6E13978-0B85-FA99-DDA3-15589916C7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87124" y="3267256"/>
            <a:ext cx="4319874" cy="323990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C618D7C-827D-AE89-1055-D882DBC78C0F}"/>
              </a:ext>
            </a:extLst>
          </p:cNvPr>
          <p:cNvSpPr txBox="1"/>
          <p:nvPr/>
        </p:nvSpPr>
        <p:spPr>
          <a:xfrm>
            <a:off x="4927253" y="6465281"/>
            <a:ext cx="37571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Ian Alexander/Wikimedia Commons CC BY 2.0</a:t>
            </a:r>
          </a:p>
        </p:txBody>
      </p:sp>
    </p:spTree>
    <p:extLst>
      <p:ext uri="{BB962C8B-B14F-4D97-AF65-F5344CB8AC3E}">
        <p14:creationId xmlns:p14="http://schemas.microsoft.com/office/powerpoint/2010/main" val="967449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5" name="Rettangolo 4"/>
          <p:cNvSpPr/>
          <p:nvPr/>
        </p:nvSpPr>
        <p:spPr>
          <a:xfrm>
            <a:off x="4444409" y="404813"/>
            <a:ext cx="32046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Decolonizzazione e coesistenza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fine degli imperi coloniali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57187" y="1752739"/>
            <a:ext cx="17256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1945 </a:t>
            </a:r>
            <a:r>
              <a:rPr lang="it-IT" dirty="0"/>
              <a:t>e il </a:t>
            </a:r>
          </a:p>
          <a:p>
            <a:pPr>
              <a:defRPr/>
            </a:pPr>
            <a:r>
              <a:rPr lang="it-IT" b="1" dirty="0"/>
              <a:t>1970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708150" y="2093258"/>
            <a:ext cx="13525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 la fine della colonizzazione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457620" y="2093258"/>
            <a:ext cx="172398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detta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DECOLONIZZAZIONE</a:t>
            </a: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 flipV="1">
            <a:off x="3060700" y="2327454"/>
            <a:ext cx="396920" cy="41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5181600" y="2193121"/>
            <a:ext cx="9695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che avvenne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6419850" y="1948537"/>
            <a:ext cx="21653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alcuni casi in modo pacifico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419850" y="2331621"/>
            <a:ext cx="21653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altri attraverso conflitti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419850" y="2873554"/>
            <a:ext cx="216535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spesso combattuti con metodi di GUERRIGLIA</a:t>
            </a:r>
          </a:p>
        </p:txBody>
      </p:sp>
      <p:cxnSp>
        <p:nvCxnSpPr>
          <p:cNvPr id="18" name="Connettore 2 17"/>
          <p:cNvCxnSpPr>
            <a:stCxn id="13" idx="3"/>
            <a:endCxn id="14" idx="1"/>
          </p:cNvCxnSpPr>
          <p:nvPr/>
        </p:nvCxnSpPr>
        <p:spPr>
          <a:xfrm flipV="1">
            <a:off x="6151111" y="2093258"/>
            <a:ext cx="268739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13" idx="3"/>
            <a:endCxn id="15" idx="1"/>
          </p:cNvCxnSpPr>
          <p:nvPr/>
        </p:nvCxnSpPr>
        <p:spPr>
          <a:xfrm>
            <a:off x="6151111" y="2331621"/>
            <a:ext cx="268739" cy="1447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stCxn id="15" idx="2"/>
            <a:endCxn id="16" idx="0"/>
          </p:cNvCxnSpPr>
          <p:nvPr/>
        </p:nvCxnSpPr>
        <p:spPr>
          <a:xfrm>
            <a:off x="7502525" y="2621062"/>
            <a:ext cx="0" cy="25249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e 3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23737C2-BB61-E069-97AB-B712D5162618}"/>
              </a:ext>
            </a:extLst>
          </p:cNvPr>
          <p:cNvSpPr txBox="1"/>
          <p:nvPr/>
        </p:nvSpPr>
        <p:spPr>
          <a:xfrm>
            <a:off x="355600" y="3719526"/>
            <a:ext cx="24638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Il colonialismo entrò in crisi alla fine della Seconda guerra mondiale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07C9670-D50E-D5AA-1DDC-ADBFE6F88934}"/>
              </a:ext>
            </a:extLst>
          </p:cNvPr>
          <p:cNvSpPr txBox="1"/>
          <p:nvPr/>
        </p:nvSpPr>
        <p:spPr>
          <a:xfrm>
            <a:off x="1282700" y="4196252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perché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B3DA821-9E4D-BB61-8C5B-37BE80333A6F}"/>
              </a:ext>
            </a:extLst>
          </p:cNvPr>
          <p:cNvSpPr txBox="1"/>
          <p:nvPr/>
        </p:nvSpPr>
        <p:spPr>
          <a:xfrm>
            <a:off x="2241550" y="4595825"/>
            <a:ext cx="32956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Gran Bretagna e Francia avevano combattuto il nazismo in nome della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libertà dei popoli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8B2ED2D9-81CD-B483-A3FB-8FE7F7220AF4}"/>
              </a:ext>
            </a:extLst>
          </p:cNvPr>
          <p:cNvSpPr txBox="1"/>
          <p:nvPr/>
        </p:nvSpPr>
        <p:spPr>
          <a:xfrm>
            <a:off x="5848350" y="4595825"/>
            <a:ext cx="25336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quei principi dovevano valere anche per i popoli colonizzati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6E13A801-670D-EACF-1B33-8FF9B319A54D}"/>
              </a:ext>
            </a:extLst>
          </p:cNvPr>
          <p:cNvCxnSpPr>
            <a:stCxn id="22" idx="3"/>
            <a:endCxn id="23" idx="1"/>
          </p:cNvCxnSpPr>
          <p:nvPr/>
        </p:nvCxnSpPr>
        <p:spPr>
          <a:xfrm>
            <a:off x="5537200" y="4834188"/>
            <a:ext cx="3111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3EF703E0-2CDE-7643-D6EC-FD6F4596AB8A}"/>
              </a:ext>
            </a:extLst>
          </p:cNvPr>
          <p:cNvSpPr txBox="1"/>
          <p:nvPr/>
        </p:nvSpPr>
        <p:spPr>
          <a:xfrm>
            <a:off x="2241550" y="5339251"/>
            <a:ext cx="32956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l’ONU dichiarava tra i suoi principi la liberazione e l’emancipazione di tutti i popoli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87A39B3B-46DF-CCC2-8D5B-88C7B167A9A8}"/>
              </a:ext>
            </a:extLst>
          </p:cNvPr>
          <p:cNvSpPr txBox="1"/>
          <p:nvPr/>
        </p:nvSpPr>
        <p:spPr>
          <a:xfrm>
            <a:off x="2241550" y="6018225"/>
            <a:ext cx="442416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Stati Uniti e Unione sovietica, Stati senza un forte passato coloniale, premevano perché l’Europa mettesse fine al colonialismo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8" name="Connettore 1 17">
            <a:extLst>
              <a:ext uri="{FF2B5EF4-FFF2-40B4-BE49-F238E27FC236}">
                <a16:creationId xmlns:a16="http://schemas.microsoft.com/office/drawing/2014/main" id="{A55E2CB5-C7DD-58B7-628B-DC7C529BD721}"/>
              </a:ext>
            </a:extLst>
          </p:cNvPr>
          <p:cNvCxnSpPr>
            <a:stCxn id="20" idx="2"/>
          </p:cNvCxnSpPr>
          <p:nvPr/>
        </p:nvCxnSpPr>
        <p:spPr>
          <a:xfrm flipH="1">
            <a:off x="1587500" y="4473251"/>
            <a:ext cx="5542" cy="177581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D9C16F01-B9EE-CD4A-A528-B0DE84A90148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1593042" y="6249068"/>
            <a:ext cx="648508" cy="752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B04AEBCE-5010-AA00-6F22-8DE3062950D2}"/>
              </a:ext>
            </a:extLst>
          </p:cNvPr>
          <p:cNvCxnSpPr>
            <a:endCxn id="25" idx="1"/>
          </p:cNvCxnSpPr>
          <p:nvPr/>
        </p:nvCxnSpPr>
        <p:spPr>
          <a:xfrm>
            <a:off x="1593042" y="5575968"/>
            <a:ext cx="648508" cy="164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38B73DCD-29C0-FF80-715B-46E98F27AB95}"/>
              </a:ext>
            </a:extLst>
          </p:cNvPr>
          <p:cNvCxnSpPr>
            <a:endCxn id="22" idx="1"/>
          </p:cNvCxnSpPr>
          <p:nvPr/>
        </p:nvCxnSpPr>
        <p:spPr>
          <a:xfrm>
            <a:off x="1593042" y="4834188"/>
            <a:ext cx="64850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1AE80F5A-F835-ADE9-0BCA-444F162B4A47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B6311247-C6F4-BBE8-1FCE-3E49A5F6B25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2663802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Ovale 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4E4D239-6802-EA85-F75E-989F0807E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87" y="1599943"/>
            <a:ext cx="3753374" cy="3658111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08F13EF5-49CC-E20E-D39B-0FA18C1E6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110" y="1599944"/>
            <a:ext cx="4123303" cy="365811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051C4F62-3162-3E53-B861-F22706EB1B78}"/>
              </a:ext>
            </a:extLst>
          </p:cNvPr>
          <p:cNvSpPr/>
          <p:nvPr/>
        </p:nvSpPr>
        <p:spPr>
          <a:xfrm>
            <a:off x="4444409" y="404813"/>
            <a:ext cx="32046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Decolonizzazione e coesistenza</a:t>
            </a:r>
            <a:endParaRPr lang="it-IT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3B159A0-3FD2-AED8-5C60-EE864664FD93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E9BEA51-FBD4-9325-4845-EB25721A4DA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49D2096-C3B9-873D-C9AE-25BD6D876BC5}"/>
              </a:ext>
            </a:extLst>
          </p:cNvPr>
          <p:cNvSpPr txBox="1"/>
          <p:nvPr/>
        </p:nvSpPr>
        <p:spPr>
          <a:xfrm>
            <a:off x="2382757" y="1250194"/>
            <a:ext cx="41233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5">
                    <a:lumMod val="50000"/>
                  </a:schemeClr>
                </a:solidFill>
              </a:rPr>
              <a:t>Colonizzazione e decolonizzazione in Africa e in Asia</a:t>
            </a:r>
            <a:endParaRPr lang="it-IT" sz="1350" b="1" dirty="0">
              <a:solidFill>
                <a:srgbClr val="FF0000"/>
              </a:solidFill>
            </a:endParaRPr>
          </a:p>
        </p:txBody>
      </p:sp>
      <p:pic>
        <p:nvPicPr>
          <p:cNvPr id="16" name="Immagine 15" descr="Immagine che contiene testo, schermata, Policromia, design&#10;&#10;Il contenuto generato dall'IA potrebbe non essere corretto.">
            <a:extLst>
              <a:ext uri="{FF2B5EF4-FFF2-40B4-BE49-F238E27FC236}">
                <a16:creationId xmlns:a16="http://schemas.microsoft.com/office/drawing/2014/main" id="{C4141507-DA61-1D5D-EB60-8CC35AA7E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9110" y="5258054"/>
            <a:ext cx="1228588" cy="1549488"/>
          </a:xfrm>
          <a:prstGeom prst="rect">
            <a:avLst/>
          </a:prstGeom>
        </p:spPr>
      </p:pic>
      <p:pic>
        <p:nvPicPr>
          <p:cNvPr id="18" name="Immagine 17" descr="Immagine che contiene testo, schermata, Policromia, Carattere&#10;&#10;Il contenuto generato dall'IA potrebbe non essere corretto.">
            <a:extLst>
              <a:ext uri="{FF2B5EF4-FFF2-40B4-BE49-F238E27FC236}">
                <a16:creationId xmlns:a16="http://schemas.microsoft.com/office/drawing/2014/main" id="{A4414FCE-5F87-002F-8EF2-E5AFB2571E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962" y="5258054"/>
            <a:ext cx="1200243" cy="154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255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284287" y="1041539"/>
            <a:ext cx="17256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15 agosto 1947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848020" y="1255058"/>
            <a:ext cx="248598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regione indiana proclamò l’INDIPENDENZA dal Regno Unito 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848020" y="2001420"/>
            <a:ext cx="248598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territorio fu diviso in due Stati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2"/>
            <a:endCxn id="8" idx="0"/>
          </p:cNvCxnSpPr>
          <p:nvPr/>
        </p:nvCxnSpPr>
        <p:spPr>
          <a:xfrm>
            <a:off x="4091010" y="1723450"/>
            <a:ext cx="0" cy="27797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848020" y="2593300"/>
            <a:ext cx="7747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INDIA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628900" y="3131720"/>
            <a:ext cx="11938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maggioranza INDUISTA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4368800" y="2593300"/>
            <a:ext cx="9652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PAKISTAN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254500" y="3131720"/>
            <a:ext cx="11938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maggioranza MUSULMANA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>
            <a:stCxn id="12" idx="2"/>
            <a:endCxn id="13" idx="0"/>
          </p:cNvCxnSpPr>
          <p:nvPr/>
        </p:nvCxnSpPr>
        <p:spPr>
          <a:xfrm flipH="1">
            <a:off x="3225800" y="2882741"/>
            <a:ext cx="9570" cy="2489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14" idx="2"/>
            <a:endCxn id="15" idx="0"/>
          </p:cNvCxnSpPr>
          <p:nvPr/>
        </p:nvCxnSpPr>
        <p:spPr>
          <a:xfrm>
            <a:off x="4851400" y="2882741"/>
            <a:ext cx="0" cy="2489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stCxn id="8" idx="2"/>
            <a:endCxn id="14" idx="0"/>
          </p:cNvCxnSpPr>
          <p:nvPr/>
        </p:nvCxnSpPr>
        <p:spPr>
          <a:xfrm>
            <a:off x="4091010" y="2290861"/>
            <a:ext cx="760390" cy="3024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stCxn id="8" idx="2"/>
            <a:endCxn id="12" idx="0"/>
          </p:cNvCxnSpPr>
          <p:nvPr/>
        </p:nvCxnSpPr>
        <p:spPr>
          <a:xfrm flipH="1">
            <a:off x="3235370" y="2290861"/>
            <a:ext cx="855640" cy="3024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2848020" y="3944520"/>
            <a:ext cx="248598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minoranze presenti nei due Paesi lasciarono la loro terra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1" name="Connettore 1 30"/>
          <p:cNvCxnSpPr>
            <a:stCxn id="15" idx="3"/>
          </p:cNvCxnSpPr>
          <p:nvPr/>
        </p:nvCxnSpPr>
        <p:spPr>
          <a:xfrm>
            <a:off x="5448300" y="3370083"/>
            <a:ext cx="2540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/>
          <p:cNvCxnSpPr/>
          <p:nvPr/>
        </p:nvCxnSpPr>
        <p:spPr>
          <a:xfrm>
            <a:off x="2374900" y="3387366"/>
            <a:ext cx="2540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1 34"/>
          <p:cNvCxnSpPr/>
          <p:nvPr/>
        </p:nvCxnSpPr>
        <p:spPr>
          <a:xfrm>
            <a:off x="5702300" y="3370083"/>
            <a:ext cx="0" cy="81280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/>
          <p:nvPr/>
        </p:nvCxnSpPr>
        <p:spPr>
          <a:xfrm>
            <a:off x="2374900" y="3387366"/>
            <a:ext cx="0" cy="79551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>
            <a:endCxn id="29" idx="1"/>
          </p:cNvCxnSpPr>
          <p:nvPr/>
        </p:nvCxnSpPr>
        <p:spPr>
          <a:xfrm>
            <a:off x="2374900" y="4182883"/>
            <a:ext cx="47312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endCxn id="29" idx="3"/>
          </p:cNvCxnSpPr>
          <p:nvPr/>
        </p:nvCxnSpPr>
        <p:spPr>
          <a:xfrm flipH="1">
            <a:off x="5334000" y="4182883"/>
            <a:ext cx="368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/>
          <p:cNvSpPr txBox="1"/>
          <p:nvPr/>
        </p:nvSpPr>
        <p:spPr>
          <a:xfrm>
            <a:off x="2848020" y="4693820"/>
            <a:ext cx="248598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 un esodo con milioni di profughi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5" name="Connettore 2 54"/>
          <p:cNvCxnSpPr>
            <a:stCxn id="29" idx="2"/>
            <a:endCxn id="54" idx="0"/>
          </p:cNvCxnSpPr>
          <p:nvPr/>
        </p:nvCxnSpPr>
        <p:spPr>
          <a:xfrm>
            <a:off x="4091010" y="4421246"/>
            <a:ext cx="0" cy="2725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/>
          <p:nvPr/>
        </p:nvCxnSpPr>
        <p:spPr>
          <a:xfrm>
            <a:off x="5702300" y="4182883"/>
            <a:ext cx="3048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CasellaDiTesto 60"/>
          <p:cNvSpPr txBox="1"/>
          <p:nvPr/>
        </p:nvSpPr>
        <p:spPr>
          <a:xfrm>
            <a:off x="6007100" y="3944520"/>
            <a:ext cx="24638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tra le due comunità religiose c’era un ODIO PROFONDO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2" name="CasellaDiTesto 61"/>
          <p:cNvSpPr txBox="1"/>
          <p:nvPr/>
        </p:nvSpPr>
        <p:spPr>
          <a:xfrm>
            <a:off x="5995553" y="4744898"/>
            <a:ext cx="248598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sforzi di Gandhi per la pacificazione furono vani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3" name="Connettore 2 62"/>
          <p:cNvCxnSpPr>
            <a:stCxn id="61" idx="2"/>
            <a:endCxn id="62" idx="0"/>
          </p:cNvCxnSpPr>
          <p:nvPr/>
        </p:nvCxnSpPr>
        <p:spPr>
          <a:xfrm flipH="1">
            <a:off x="7238543" y="4421246"/>
            <a:ext cx="457" cy="3236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CasellaDiTesto 66"/>
          <p:cNvSpPr txBox="1"/>
          <p:nvPr/>
        </p:nvSpPr>
        <p:spPr>
          <a:xfrm>
            <a:off x="4368800" y="5391883"/>
            <a:ext cx="1725613" cy="340519"/>
          </a:xfrm>
          <a:prstGeom prst="roundRect">
            <a:avLst>
              <a:gd name="adj" fmla="val 14918"/>
            </a:avLst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30 gennaio 1948</a:t>
            </a:r>
          </a:p>
        </p:txBody>
      </p:sp>
      <p:sp>
        <p:nvSpPr>
          <p:cNvPr id="68" name="CasellaDiTesto 67"/>
          <p:cNvSpPr txBox="1"/>
          <p:nvPr/>
        </p:nvSpPr>
        <p:spPr>
          <a:xfrm>
            <a:off x="6007100" y="5595520"/>
            <a:ext cx="24638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Gandhi fu assassinato da un fanatico indù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69" name="Connettore 2 68"/>
          <p:cNvCxnSpPr>
            <a:stCxn id="62" idx="2"/>
            <a:endCxn id="68" idx="0"/>
          </p:cNvCxnSpPr>
          <p:nvPr/>
        </p:nvCxnSpPr>
        <p:spPr>
          <a:xfrm>
            <a:off x="7238543" y="5221624"/>
            <a:ext cx="457" cy="3738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Ovale 7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83AAF5A-3D21-3B16-E177-FABC6CAAF6AB}"/>
              </a:ext>
            </a:extLst>
          </p:cNvPr>
          <p:cNvSpPr/>
          <p:nvPr/>
        </p:nvSpPr>
        <p:spPr>
          <a:xfrm>
            <a:off x="4444409" y="404813"/>
            <a:ext cx="32046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Decolonizzazione e coesistenza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611F6AB-77D5-4C00-0C31-4F02B586630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94115F0-BFD2-AAFB-0C7E-FAAD867BBCE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4071062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62040" y="1112420"/>
            <a:ext cx="179696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L’Egitto era indipendente dal 1922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543220" y="1112420"/>
            <a:ext cx="192718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 era ancora sotto l’influenza del Regno Unito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800600" y="1112420"/>
            <a:ext cx="205586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che insieme alla Francia controllava il canale di Suez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6" idx="3"/>
            <a:endCxn id="7" idx="1"/>
          </p:cNvCxnSpPr>
          <p:nvPr/>
        </p:nvCxnSpPr>
        <p:spPr>
          <a:xfrm>
            <a:off x="2159000" y="1350783"/>
            <a:ext cx="38422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stCxn id="7" idx="3"/>
            <a:endCxn id="8" idx="1"/>
          </p:cNvCxnSpPr>
          <p:nvPr/>
        </p:nvCxnSpPr>
        <p:spPr>
          <a:xfrm>
            <a:off x="4470400" y="1350783"/>
            <a:ext cx="330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3594100" y="1967166"/>
            <a:ext cx="13462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1956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4800600" y="2073489"/>
            <a:ext cx="2055869" cy="836414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presidente egiziano NASSER decise di NAZIONALIZZARE IL CANALE DI SUEZ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7096125" y="2073489"/>
            <a:ext cx="1927180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soldi ricavati sarebbero serviti per costruire la diga di Assuan e rifornire il Paese di energia elettrica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>
            <a:stCxn id="22" idx="3"/>
            <a:endCxn id="23" idx="1"/>
          </p:cNvCxnSpPr>
          <p:nvPr/>
        </p:nvCxnSpPr>
        <p:spPr>
          <a:xfrm>
            <a:off x="6856469" y="2491696"/>
            <a:ext cx="239656" cy="74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stCxn id="8" idx="2"/>
            <a:endCxn id="22" idx="0"/>
          </p:cNvCxnSpPr>
          <p:nvPr/>
        </p:nvCxnSpPr>
        <p:spPr>
          <a:xfrm>
            <a:off x="5828535" y="1589146"/>
            <a:ext cx="0" cy="4843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4800599" y="3413383"/>
            <a:ext cx="205586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Francia, Gran Bretagna e Israele attaccarono l’Egitto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4800599" y="4464237"/>
            <a:ext cx="205587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l’Unione sovietica minacciò di intervenire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2" name="Connettore 2 31"/>
          <p:cNvCxnSpPr>
            <a:stCxn id="22" idx="2"/>
            <a:endCxn id="30" idx="0"/>
          </p:cNvCxnSpPr>
          <p:nvPr/>
        </p:nvCxnSpPr>
        <p:spPr>
          <a:xfrm flipH="1">
            <a:off x="5828534" y="2909903"/>
            <a:ext cx="1" cy="50348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stCxn id="30" idx="2"/>
            <a:endCxn id="31" idx="0"/>
          </p:cNvCxnSpPr>
          <p:nvPr/>
        </p:nvCxnSpPr>
        <p:spPr>
          <a:xfrm>
            <a:off x="5828534" y="3890109"/>
            <a:ext cx="0" cy="57412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4799832" y="5485267"/>
            <a:ext cx="2055869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gli Stati Uniti intimarono a Francia e Regno Unito di ritirarsi</a:t>
            </a:r>
          </a:p>
        </p:txBody>
      </p:sp>
      <p:cxnSp>
        <p:nvCxnSpPr>
          <p:cNvPr id="40" name="Connettore 2 39"/>
          <p:cNvCxnSpPr>
            <a:cxnSpLocks/>
            <a:stCxn id="31" idx="2"/>
            <a:endCxn id="39" idx="0"/>
          </p:cNvCxnSpPr>
          <p:nvPr/>
        </p:nvCxnSpPr>
        <p:spPr>
          <a:xfrm flipH="1">
            <a:off x="5827767" y="4940963"/>
            <a:ext cx="767" cy="5443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e 4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1768960" y="2949326"/>
            <a:ext cx="179696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L’Algeria era una colonia francese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1635520" y="3755850"/>
            <a:ext cx="2055869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FRONTE DI LIBERAZIONE NAZIONALE voleva l’INDIPENDENZA</a:t>
            </a:r>
          </a:p>
        </p:txBody>
      </p:sp>
      <p:cxnSp>
        <p:nvCxnSpPr>
          <p:cNvPr id="44" name="Connettore 2 43"/>
          <p:cNvCxnSpPr>
            <a:stCxn id="42" idx="2"/>
            <a:endCxn id="43" idx="0"/>
          </p:cNvCxnSpPr>
          <p:nvPr/>
        </p:nvCxnSpPr>
        <p:spPr>
          <a:xfrm flipH="1">
            <a:off x="2663455" y="3426052"/>
            <a:ext cx="3985" cy="32979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/>
          <p:cNvSpPr txBox="1"/>
          <p:nvPr/>
        </p:nvSpPr>
        <p:spPr>
          <a:xfrm>
            <a:off x="560771" y="4528035"/>
            <a:ext cx="13462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1954</a:t>
            </a:r>
            <a:r>
              <a:rPr lang="it-IT" dirty="0"/>
              <a:t> e il </a:t>
            </a:r>
            <a:r>
              <a:rPr lang="it-IT" b="1" dirty="0"/>
              <a:t>1962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1639505" y="4914074"/>
            <a:ext cx="205586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ci fu una guerra con la Francia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49" name="Connettore 2 48"/>
          <p:cNvCxnSpPr>
            <a:stCxn id="43" idx="2"/>
            <a:endCxn id="48" idx="0"/>
          </p:cNvCxnSpPr>
          <p:nvPr/>
        </p:nvCxnSpPr>
        <p:spPr>
          <a:xfrm>
            <a:off x="2663455" y="4408253"/>
            <a:ext cx="3985" cy="5058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CasellaDiTesto 51"/>
          <p:cNvSpPr txBox="1"/>
          <p:nvPr/>
        </p:nvSpPr>
        <p:spPr>
          <a:xfrm>
            <a:off x="1635520" y="5669278"/>
            <a:ext cx="2055869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finì con l’INDIPENDENZA DELL’ALGERIA</a:t>
            </a:r>
          </a:p>
        </p:txBody>
      </p:sp>
      <p:cxnSp>
        <p:nvCxnSpPr>
          <p:cNvPr id="53" name="Connettore 2 52"/>
          <p:cNvCxnSpPr>
            <a:stCxn id="48" idx="2"/>
            <a:endCxn id="52" idx="0"/>
          </p:cNvCxnSpPr>
          <p:nvPr/>
        </p:nvCxnSpPr>
        <p:spPr>
          <a:xfrm flipH="1">
            <a:off x="2663455" y="5390800"/>
            <a:ext cx="3985" cy="27847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63F1CE1B-3309-75BC-6EE3-CA4B1EA51D1D}"/>
              </a:ext>
            </a:extLst>
          </p:cNvPr>
          <p:cNvSpPr/>
          <p:nvPr/>
        </p:nvSpPr>
        <p:spPr>
          <a:xfrm>
            <a:off x="4444409" y="404813"/>
            <a:ext cx="32046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Decolonizzazione e coesistenza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72D1D5B-9FD7-FAE2-2A33-F64E01B760E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C3CEA43-EB7E-561B-434A-8CA94F530DC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2675635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31800" y="3057929"/>
            <a:ext cx="14351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1961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593940" y="3253728"/>
            <a:ext cx="236846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Sudafrica divenne indipendente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593940" y="3899816"/>
            <a:ext cx="236846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nel Paese vigeva l’</a:t>
            </a:r>
            <a:r>
              <a:rPr lang="it-IT" sz="1100" b="1" i="1" dirty="0">
                <a:solidFill>
                  <a:srgbClr val="FFFFFF"/>
                </a:solidFill>
                <a:latin typeface="Arial"/>
                <a:cs typeface="Arial"/>
              </a:rPr>
              <a:t>apartheid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324440" y="3715222"/>
            <a:ext cx="404486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politica di segregazione razziale, che mirava a tenere separata la popolazione nera da quella bianca, esercitata dalla minoranza bianca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3962400" y="4044537"/>
            <a:ext cx="362040" cy="269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7" idx="2"/>
            <a:endCxn id="8" idx="0"/>
          </p:cNvCxnSpPr>
          <p:nvPr/>
        </p:nvCxnSpPr>
        <p:spPr>
          <a:xfrm>
            <a:off x="2778170" y="3543169"/>
            <a:ext cx="0" cy="3566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1593940" y="4631993"/>
            <a:ext cx="236846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rimasto in vigore fino al 1991</a:t>
            </a:r>
          </a:p>
        </p:txBody>
      </p:sp>
      <p:cxnSp>
        <p:nvCxnSpPr>
          <p:cNvPr id="17" name="Connettore 2 16"/>
          <p:cNvCxnSpPr>
            <a:stCxn id="8" idx="2"/>
            <a:endCxn id="16" idx="0"/>
          </p:cNvCxnSpPr>
          <p:nvPr/>
        </p:nvCxnSpPr>
        <p:spPr>
          <a:xfrm>
            <a:off x="2778170" y="4189257"/>
            <a:ext cx="0" cy="4427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1593940" y="5406693"/>
            <a:ext cx="236846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simbolo della lotta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contro l’apartheid fu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NELSON MANDELA</a:t>
            </a:r>
          </a:p>
        </p:txBody>
      </p:sp>
      <p:cxnSp>
        <p:nvCxnSpPr>
          <p:cNvPr id="22" name="Connettore 2 21"/>
          <p:cNvCxnSpPr>
            <a:stCxn id="16" idx="2"/>
            <a:endCxn id="21" idx="0"/>
          </p:cNvCxnSpPr>
          <p:nvPr/>
        </p:nvCxnSpPr>
        <p:spPr>
          <a:xfrm>
            <a:off x="2778170" y="4921434"/>
            <a:ext cx="0" cy="4852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e 2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9C130C0-169A-82BD-AEB8-5ACAFA21600D}"/>
              </a:ext>
            </a:extLst>
          </p:cNvPr>
          <p:cNvSpPr txBox="1"/>
          <p:nvPr/>
        </p:nvSpPr>
        <p:spPr>
          <a:xfrm>
            <a:off x="431800" y="1220098"/>
            <a:ext cx="14351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1949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FD4B20C-FF37-8151-1A26-E5DAA12EE01C}"/>
              </a:ext>
            </a:extLst>
          </p:cNvPr>
          <p:cNvSpPr txBox="1"/>
          <p:nvPr/>
        </p:nvSpPr>
        <p:spPr>
          <a:xfrm>
            <a:off x="1593940" y="1458997"/>
            <a:ext cx="314511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l’Indonesia divenne indipendente dall’Olanda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602C0DC-88D0-30F8-632B-2983D40786E9}"/>
              </a:ext>
            </a:extLst>
          </p:cNvPr>
          <p:cNvSpPr txBox="1"/>
          <p:nvPr/>
        </p:nvSpPr>
        <p:spPr>
          <a:xfrm>
            <a:off x="431800" y="2107263"/>
            <a:ext cx="14351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1946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1D46310-0A1B-ED00-6DDA-DB40C905FD26}"/>
              </a:ext>
            </a:extLst>
          </p:cNvPr>
          <p:cNvSpPr txBox="1"/>
          <p:nvPr/>
        </p:nvSpPr>
        <p:spPr>
          <a:xfrm>
            <a:off x="1599802" y="2383404"/>
            <a:ext cx="314511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Filippine divennero indipendenti dagli Usa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D5DE910A-3B7B-42D7-6577-9CA9F19C1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441" y="4632105"/>
            <a:ext cx="2820638" cy="2225896"/>
          </a:xfrm>
          <a:prstGeom prst="rect">
            <a:avLst/>
          </a:prstGeom>
        </p:spPr>
      </p:pic>
      <p:sp>
        <p:nvSpPr>
          <p:cNvPr id="18" name="Rettangolo 17">
            <a:extLst>
              <a:ext uri="{FF2B5EF4-FFF2-40B4-BE49-F238E27FC236}">
                <a16:creationId xmlns:a16="http://schemas.microsoft.com/office/drawing/2014/main" id="{9EDC7B49-7B7E-441B-E012-20432BA178E2}"/>
              </a:ext>
            </a:extLst>
          </p:cNvPr>
          <p:cNvSpPr/>
          <p:nvPr/>
        </p:nvSpPr>
        <p:spPr>
          <a:xfrm>
            <a:off x="4444409" y="404813"/>
            <a:ext cx="32046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Decolonizzazione e coesistenza</a:t>
            </a:r>
            <a:endParaRPr lang="it-IT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3C732897-D39C-44C2-29AB-4D23EA4BE641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EBE9A628-1BF5-2C0D-8733-0B14F983E5F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CA22627-2386-C5B9-4B0C-3B03EB639D47}"/>
              </a:ext>
            </a:extLst>
          </p:cNvPr>
          <p:cNvSpPr txBox="1"/>
          <p:nvPr/>
        </p:nvSpPr>
        <p:spPr>
          <a:xfrm>
            <a:off x="7079832" y="6555841"/>
            <a:ext cx="1611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Alessia Pierdomenico/Shutterstock</a:t>
            </a:r>
          </a:p>
        </p:txBody>
      </p:sp>
    </p:spTree>
    <p:extLst>
      <p:ext uri="{BB962C8B-B14F-4D97-AF65-F5344CB8AC3E}">
        <p14:creationId xmlns:p14="http://schemas.microsoft.com/office/powerpoint/2010/main" val="2969260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71585" y="1785052"/>
            <a:ext cx="1968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Dopo l’indipendenza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157625" y="1949039"/>
            <a:ext cx="141596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 nuovi Stati si organizzarono in modi diversi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075325" y="1949039"/>
            <a:ext cx="391786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alcuni adottarono i modelli della democrazia occidentale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075325" y="2323610"/>
            <a:ext cx="241926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altri instaurarono dittature militari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8" idx="3"/>
            <a:endCxn id="9" idx="1"/>
          </p:cNvCxnSpPr>
          <p:nvPr/>
        </p:nvCxnSpPr>
        <p:spPr>
          <a:xfrm flipV="1">
            <a:off x="3573585" y="2093760"/>
            <a:ext cx="501740" cy="18728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8" idx="3"/>
            <a:endCxn id="10" idx="1"/>
          </p:cNvCxnSpPr>
          <p:nvPr/>
        </p:nvCxnSpPr>
        <p:spPr>
          <a:xfrm>
            <a:off x="3573585" y="2281045"/>
            <a:ext cx="501740" cy="18728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1881355" y="2970944"/>
            <a:ext cx="1968500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molti Stati cercarono di adottare una linea di EQUIDISTANZA tra Stati Uniti e Unione sovietica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stCxn id="8" idx="2"/>
            <a:endCxn id="17" idx="0"/>
          </p:cNvCxnSpPr>
          <p:nvPr/>
        </p:nvCxnSpPr>
        <p:spPr>
          <a:xfrm>
            <a:off x="2865605" y="2613051"/>
            <a:ext cx="0" cy="3578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694226" y="4037282"/>
            <a:ext cx="14351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1955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1838823" y="4257093"/>
            <a:ext cx="2055869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ci fu la CONFERENZA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DI BANDUNG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4223293" y="4257093"/>
            <a:ext cx="174616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cui parteciparono 29 Stati asiatici e africani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stCxn id="23" idx="3"/>
            <a:endCxn id="24" idx="1"/>
          </p:cNvCxnSpPr>
          <p:nvPr/>
        </p:nvCxnSpPr>
        <p:spPr>
          <a:xfrm>
            <a:off x="3894692" y="4491289"/>
            <a:ext cx="328601" cy="41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1838823" y="5038477"/>
            <a:ext cx="2055869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emerse un tentativo di  politica del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NON ALLINEAMENTO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1838823" y="6014422"/>
            <a:ext cx="2055869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nacque una nuova realtà geopolitica chiamata TERZO MONDO</a:t>
            </a:r>
          </a:p>
        </p:txBody>
      </p:sp>
      <p:cxnSp>
        <p:nvCxnSpPr>
          <p:cNvPr id="30" name="Connettore 2 29"/>
          <p:cNvCxnSpPr>
            <a:stCxn id="17" idx="2"/>
          </p:cNvCxnSpPr>
          <p:nvPr/>
        </p:nvCxnSpPr>
        <p:spPr>
          <a:xfrm>
            <a:off x="2865605" y="3822241"/>
            <a:ext cx="0" cy="41358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stCxn id="23" idx="2"/>
            <a:endCxn id="28" idx="0"/>
          </p:cNvCxnSpPr>
          <p:nvPr/>
        </p:nvCxnSpPr>
        <p:spPr>
          <a:xfrm>
            <a:off x="2866758" y="4725485"/>
            <a:ext cx="0" cy="31299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stCxn id="28" idx="2"/>
            <a:endCxn id="29" idx="0"/>
          </p:cNvCxnSpPr>
          <p:nvPr/>
        </p:nvCxnSpPr>
        <p:spPr>
          <a:xfrm>
            <a:off x="2866758" y="5702489"/>
            <a:ext cx="0" cy="31193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e 4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D754ABA-32B8-B40C-7689-A7ECD0DA15EC}"/>
              </a:ext>
            </a:extLst>
          </p:cNvPr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Terzo mondo e neocolonialismo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B106814-E925-729E-B578-7E711D17842B}"/>
              </a:ext>
            </a:extLst>
          </p:cNvPr>
          <p:cNvSpPr/>
          <p:nvPr/>
        </p:nvSpPr>
        <p:spPr>
          <a:xfrm>
            <a:off x="4444409" y="404813"/>
            <a:ext cx="32046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Decolonizzazione e coesistenza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A270545-A7F9-622D-276B-792FA10B26A6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A178204-765E-F5C5-EEEB-B8AA32B1723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201791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89864" y="1896398"/>
            <a:ext cx="1968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Dopo l’indipendenza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263204" y="2068899"/>
            <a:ext cx="236846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ex colonie si trovarono a dipendere ancora dai Paesi ricchi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034934" y="1975256"/>
            <a:ext cx="3533730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molti Paesi dovettero chiedere prestiti o approvvigionamenti ai Paesi ex colonizzatori oppure a Stati Uniti e Unione sovietica</a:t>
            </a: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4631664" y="2307262"/>
            <a:ext cx="40327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5034934" y="2965856"/>
            <a:ext cx="3533730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per onorare il debito i nuovi Stati concessero ai Paesi ricchi il diritto di sfruttare le proprie risorse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034934" y="3770699"/>
            <a:ext cx="353373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non poterono essere usate per migliorare le condizioni della popolazione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5034934" y="4634299"/>
            <a:ext cx="353373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nacque un nuovo tipo di DOMINIO COLONIALE detto NEOCOLONIALISMO</a:t>
            </a:r>
          </a:p>
        </p:txBody>
      </p:sp>
      <p:cxnSp>
        <p:nvCxnSpPr>
          <p:cNvPr id="17" name="Connettore 2 16"/>
          <p:cNvCxnSpPr>
            <a:stCxn id="9" idx="2"/>
            <a:endCxn id="14" idx="0"/>
          </p:cNvCxnSpPr>
          <p:nvPr/>
        </p:nvCxnSpPr>
        <p:spPr>
          <a:xfrm>
            <a:off x="6801799" y="2639268"/>
            <a:ext cx="0" cy="3265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14" idx="2"/>
            <a:endCxn id="15" idx="0"/>
          </p:cNvCxnSpPr>
          <p:nvPr/>
        </p:nvCxnSpPr>
        <p:spPr>
          <a:xfrm>
            <a:off x="6801799" y="3442582"/>
            <a:ext cx="0" cy="3281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stCxn id="15" idx="2"/>
            <a:endCxn id="16" idx="0"/>
          </p:cNvCxnSpPr>
          <p:nvPr/>
        </p:nvCxnSpPr>
        <p:spPr>
          <a:xfrm>
            <a:off x="6801799" y="4247425"/>
            <a:ext cx="0" cy="3868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e 4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739AF478-E027-6D9C-2ADF-6D407CB6EC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6612" y="3742790"/>
            <a:ext cx="4192384" cy="279466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D8B4238C-F425-92CC-B643-4D671B4DD2D5}"/>
              </a:ext>
            </a:extLst>
          </p:cNvPr>
          <p:cNvSpPr/>
          <p:nvPr/>
        </p:nvSpPr>
        <p:spPr>
          <a:xfrm>
            <a:off x="4444409" y="404813"/>
            <a:ext cx="32046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Decolonizzazione e coesistenza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5A67B2C-4AE1-B6D4-E598-C6158F4AFD8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D3FA861-3371-382B-0E9E-EE98F3290DF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00D42EA-56BB-59C0-9B66-0DDFCA41D060}"/>
              </a:ext>
            </a:extLst>
          </p:cNvPr>
          <p:cNvSpPr txBox="1"/>
          <p:nvPr/>
        </p:nvSpPr>
        <p:spPr>
          <a:xfrm>
            <a:off x="3630439" y="6490156"/>
            <a:ext cx="37934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Erberto Zani/iStock</a:t>
            </a:r>
          </a:p>
        </p:txBody>
      </p:sp>
    </p:spTree>
    <p:extLst>
      <p:ext uri="{BB962C8B-B14F-4D97-AF65-F5344CB8AC3E}">
        <p14:creationId xmlns:p14="http://schemas.microsoft.com/office/powerpoint/2010/main" val="3870513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7FC93AAD-392F-1254-240B-5B376DF4707A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C73E0AB-483D-B68C-2B66-0C2C908A803C}"/>
              </a:ext>
            </a:extLst>
          </p:cNvPr>
          <p:cNvSpPr txBox="1"/>
          <p:nvPr/>
        </p:nvSpPr>
        <p:spPr>
          <a:xfrm>
            <a:off x="866776" y="1433340"/>
            <a:ext cx="15874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Caratteri del sottosviluppo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BD3E4D5-EA13-3F42-837A-211064411082}"/>
              </a:ext>
            </a:extLst>
          </p:cNvPr>
          <p:cNvSpPr txBox="1"/>
          <p:nvPr/>
        </p:nvSpPr>
        <p:spPr>
          <a:xfrm>
            <a:off x="1971674" y="2454067"/>
            <a:ext cx="264281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povertà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D26344E-6FD3-29A8-C61B-A4DC30303826}"/>
              </a:ext>
            </a:extLst>
          </p:cNvPr>
          <p:cNvSpPr txBox="1"/>
          <p:nvPr/>
        </p:nvSpPr>
        <p:spPr>
          <a:xfrm>
            <a:off x="1971674" y="2880076"/>
            <a:ext cx="264281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dipendenza economica dai Paesi ricchi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CC5C51D-B18F-4597-763F-28FC77E05FAC}"/>
              </a:ext>
            </a:extLst>
          </p:cNvPr>
          <p:cNvSpPr txBox="1"/>
          <p:nvPr/>
        </p:nvSpPr>
        <p:spPr>
          <a:xfrm>
            <a:off x="1971675" y="3322091"/>
            <a:ext cx="264281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agricoltura a bassa produttività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CEFCD50-18F1-AB9A-8EB5-FB300F9596A7}"/>
              </a:ext>
            </a:extLst>
          </p:cNvPr>
          <p:cNvSpPr txBox="1"/>
          <p:nvPr/>
        </p:nvSpPr>
        <p:spPr>
          <a:xfrm>
            <a:off x="1979614" y="3745933"/>
            <a:ext cx="263488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corruzione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9540E7E-C584-513F-084E-FCF828919785}"/>
              </a:ext>
            </a:extLst>
          </p:cNvPr>
          <p:cNvSpPr txBox="1"/>
          <p:nvPr/>
        </p:nvSpPr>
        <p:spPr>
          <a:xfrm>
            <a:off x="1979613" y="4181837"/>
            <a:ext cx="264281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scarsa industrializzazione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1 24">
            <a:extLst>
              <a:ext uri="{FF2B5EF4-FFF2-40B4-BE49-F238E27FC236}">
                <a16:creationId xmlns:a16="http://schemas.microsoft.com/office/drawing/2014/main" id="{D795D20B-3524-C820-021D-89F02909CE42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1639885" y="1910066"/>
            <a:ext cx="20640" cy="374910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A18CC160-BDFD-566F-ABCD-B714CAA94F1B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1639885" y="4326558"/>
            <a:ext cx="33972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3C6826C7-3CDC-915C-3834-EDA06A9041F5}"/>
              </a:ext>
            </a:extLst>
          </p:cNvPr>
          <p:cNvCxnSpPr/>
          <p:nvPr/>
        </p:nvCxnSpPr>
        <p:spPr>
          <a:xfrm>
            <a:off x="1668463" y="3888154"/>
            <a:ext cx="303213" cy="2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519A6311-757E-D467-A37F-1B32CD8F9CE7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1641474" y="3466812"/>
            <a:ext cx="330201" cy="22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53203628-C2AF-296A-61C9-78D9F55BFEE0}"/>
              </a:ext>
            </a:extLst>
          </p:cNvPr>
          <p:cNvCxnSpPr/>
          <p:nvPr/>
        </p:nvCxnSpPr>
        <p:spPr>
          <a:xfrm>
            <a:off x="1666874" y="3045530"/>
            <a:ext cx="303213" cy="2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10BCA371-58E0-170C-975E-80A165B3992D}"/>
              </a:ext>
            </a:extLst>
          </p:cNvPr>
          <p:cNvCxnSpPr/>
          <p:nvPr/>
        </p:nvCxnSpPr>
        <p:spPr>
          <a:xfrm>
            <a:off x="1668463" y="2588330"/>
            <a:ext cx="303213" cy="2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5295EA9-BC46-2DF2-6CB6-EAA58EAA4EE0}"/>
              </a:ext>
            </a:extLst>
          </p:cNvPr>
          <p:cNvSpPr txBox="1"/>
          <p:nvPr/>
        </p:nvSpPr>
        <p:spPr>
          <a:xfrm>
            <a:off x="1971674" y="4634415"/>
            <a:ext cx="264282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analfabetismo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500585B-B87A-F587-E0FF-E8C554E488D9}"/>
              </a:ext>
            </a:extLst>
          </p:cNvPr>
          <p:cNvSpPr txBox="1"/>
          <p:nvPr/>
        </p:nvSpPr>
        <p:spPr>
          <a:xfrm>
            <a:off x="1979614" y="5086993"/>
            <a:ext cx="264281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lavoro minorile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E8D20369-F420-605C-3517-0DFB0C8E38C2}"/>
              </a:ext>
            </a:extLst>
          </p:cNvPr>
          <p:cNvSpPr txBox="1"/>
          <p:nvPr/>
        </p:nvSpPr>
        <p:spPr>
          <a:xfrm>
            <a:off x="1979614" y="5518021"/>
            <a:ext cx="264281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pessima condizione delle donne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067F1F70-D68B-FD49-3EB6-1E205D169B7F}"/>
              </a:ext>
            </a:extLst>
          </p:cNvPr>
          <p:cNvSpPr txBox="1"/>
          <p:nvPr/>
        </p:nvSpPr>
        <p:spPr>
          <a:xfrm>
            <a:off x="4925642" y="3342121"/>
            <a:ext cx="33623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Paesi colonizzatori costringono alla monocultura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CC64F7E6-C837-FF1E-F9FE-DD204EA6CC9A}"/>
              </a:ext>
            </a:extLst>
          </p:cNvPr>
          <p:cNvSpPr txBox="1"/>
          <p:nvPr/>
        </p:nvSpPr>
        <p:spPr>
          <a:xfrm>
            <a:off x="4925642" y="4088195"/>
            <a:ext cx="336232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infrastrutture sono destinate solo alle attività economiche dei colonizzatori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7E1E2DF5-9346-1481-9A22-9DA277DFECD2}"/>
              </a:ext>
            </a:extLst>
          </p:cNvPr>
          <p:cNvCxnSpPr>
            <a:cxnSpLocks/>
          </p:cNvCxnSpPr>
          <p:nvPr/>
        </p:nvCxnSpPr>
        <p:spPr>
          <a:xfrm flipV="1">
            <a:off x="1639886" y="4779347"/>
            <a:ext cx="330201" cy="22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839DF9FA-1A2B-A03F-A70E-A1CB8FEB827D}"/>
              </a:ext>
            </a:extLst>
          </p:cNvPr>
          <p:cNvCxnSpPr>
            <a:cxnSpLocks/>
          </p:cNvCxnSpPr>
          <p:nvPr/>
        </p:nvCxnSpPr>
        <p:spPr>
          <a:xfrm flipV="1">
            <a:off x="1639885" y="5219817"/>
            <a:ext cx="330201" cy="22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3F1327A2-F9BC-2EC3-4379-55C41FDA142E}"/>
              </a:ext>
            </a:extLst>
          </p:cNvPr>
          <p:cNvCxnSpPr>
            <a:cxnSpLocks/>
          </p:cNvCxnSpPr>
          <p:nvPr/>
        </p:nvCxnSpPr>
        <p:spPr>
          <a:xfrm>
            <a:off x="1639885" y="5659166"/>
            <a:ext cx="34130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>
            <a:extLst>
              <a:ext uri="{FF2B5EF4-FFF2-40B4-BE49-F238E27FC236}">
                <a16:creationId xmlns:a16="http://schemas.microsoft.com/office/drawing/2014/main" id="{C2DB2545-7795-2388-C341-BC083089E955}"/>
              </a:ext>
            </a:extLst>
          </p:cNvPr>
          <p:cNvCxnSpPr/>
          <p:nvPr/>
        </p:nvCxnSpPr>
        <p:spPr>
          <a:xfrm>
            <a:off x="4614492" y="3483839"/>
            <a:ext cx="303213" cy="2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>
            <a:extLst>
              <a:ext uri="{FF2B5EF4-FFF2-40B4-BE49-F238E27FC236}">
                <a16:creationId xmlns:a16="http://schemas.microsoft.com/office/drawing/2014/main" id="{978CC58E-0A48-D447-0A55-EE174CE7F82F}"/>
              </a:ext>
            </a:extLst>
          </p:cNvPr>
          <p:cNvCxnSpPr/>
          <p:nvPr/>
        </p:nvCxnSpPr>
        <p:spPr>
          <a:xfrm>
            <a:off x="4628680" y="4326558"/>
            <a:ext cx="303213" cy="25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e 39">
            <a:extLst>
              <a:ext uri="{FF2B5EF4-FFF2-40B4-BE49-F238E27FC236}">
                <a16:creationId xmlns:a16="http://schemas.microsoft.com/office/drawing/2014/main" id="{472E8416-7523-F89E-44D9-71476A9F5813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FFC3AAE-4F1C-1B92-A72A-4DCD24AF5172}"/>
              </a:ext>
            </a:extLst>
          </p:cNvPr>
          <p:cNvSpPr/>
          <p:nvPr/>
        </p:nvSpPr>
        <p:spPr>
          <a:xfrm>
            <a:off x="4444409" y="404813"/>
            <a:ext cx="32046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Decolonizzazione e coesistenza</a:t>
            </a:r>
            <a:endParaRPr lang="it-IT" dirty="0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F053EE9E-939E-7348-FBD3-A6AD71D34AB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A8FB0238-E58F-BC42-5BE8-D7A7D3F7EC8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1117123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082800" y="1015048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distensione tra Stati Uniti</a:t>
            </a:r>
          </a:p>
          <a:p>
            <a:pPr algn="ctr"/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e Unione Sovietica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04800" y="2021064"/>
            <a:ext cx="1968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1948 al 1960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082800" y="2216862"/>
            <a:ext cx="236846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rapporti tra Stati Uniti e Unione sovietica furono conflittuali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04800" y="2973564"/>
            <a:ext cx="1968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dagli anni Sessanta</a:t>
            </a:r>
            <a:endParaRPr lang="it-IT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2082800" y="3175888"/>
            <a:ext cx="236846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si passò dalla Guerra fredda alla “coesistenza pacifica”</a:t>
            </a:r>
          </a:p>
        </p:txBody>
      </p:sp>
      <p:cxnSp>
        <p:nvCxnSpPr>
          <p:cNvPr id="11" name="Connettore 2 10"/>
          <p:cNvCxnSpPr>
            <a:stCxn id="8" idx="2"/>
            <a:endCxn id="10" idx="0"/>
          </p:cNvCxnSpPr>
          <p:nvPr/>
        </p:nvCxnSpPr>
        <p:spPr>
          <a:xfrm>
            <a:off x="3267030" y="2693588"/>
            <a:ext cx="0" cy="4823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4895940" y="3175888"/>
            <a:ext cx="395596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furono incontri tra il presidente sovietico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Nikita </a:t>
            </a:r>
            <a:r>
              <a:rPr lang="it-IT" sz="1100" b="1" dirty="0" err="1">
                <a:solidFill>
                  <a:srgbClr val="000000"/>
                </a:solidFill>
                <a:latin typeface="Arial"/>
                <a:cs typeface="Arial"/>
              </a:rPr>
              <a:t>Cruščëv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i presidenti statunitensi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Eisenhower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Kennedy </a:t>
            </a:r>
          </a:p>
        </p:txBody>
      </p:sp>
      <p:cxnSp>
        <p:nvCxnSpPr>
          <p:cNvPr id="15" name="Connettore 2 14"/>
          <p:cNvCxnSpPr>
            <a:stCxn id="10" idx="3"/>
            <a:endCxn id="14" idx="1"/>
          </p:cNvCxnSpPr>
          <p:nvPr/>
        </p:nvCxnSpPr>
        <p:spPr>
          <a:xfrm>
            <a:off x="4451260" y="3414251"/>
            <a:ext cx="44468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2924390" y="3620715"/>
            <a:ext cx="685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dovuta a</a:t>
            </a:r>
            <a:r>
              <a:rPr lang="it-IT" dirty="0"/>
              <a:t> 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733801" y="4223967"/>
            <a:ext cx="312266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equivalenza sul piano militare di Stati Uniti e Unione sovietica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733799" y="4963521"/>
            <a:ext cx="312267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consapevolezza che una guerra nucleare avrebbe portato alla distruzione dell’umanità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cxnSpLocks/>
            <a:endCxn id="19" idx="1"/>
          </p:cNvCxnSpPr>
          <p:nvPr/>
        </p:nvCxnSpPr>
        <p:spPr>
          <a:xfrm>
            <a:off x="3267030" y="4462330"/>
            <a:ext cx="46677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endCxn id="20" idx="1"/>
          </p:cNvCxnSpPr>
          <p:nvPr/>
        </p:nvCxnSpPr>
        <p:spPr>
          <a:xfrm>
            <a:off x="3267030" y="5201884"/>
            <a:ext cx="46676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1 32"/>
          <p:cNvCxnSpPr>
            <a:cxnSpLocks/>
            <a:stCxn id="18" idx="2"/>
          </p:cNvCxnSpPr>
          <p:nvPr/>
        </p:nvCxnSpPr>
        <p:spPr>
          <a:xfrm>
            <a:off x="3267030" y="3990047"/>
            <a:ext cx="0" cy="121183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e 34"/>
          <p:cNvSpPr>
            <a:spLocks noChangeAspect="1"/>
          </p:cNvSpPr>
          <p:nvPr/>
        </p:nvSpPr>
        <p:spPr>
          <a:xfrm>
            <a:off x="8394700" y="6099175"/>
            <a:ext cx="606425" cy="6064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BB822D14-C4DD-7097-EF5B-21E0C2A488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4457744"/>
            <a:ext cx="3000579" cy="2400256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91BAC381-B749-C393-3E0B-257E0E0647A9}"/>
              </a:ext>
            </a:extLst>
          </p:cNvPr>
          <p:cNvSpPr/>
          <p:nvPr/>
        </p:nvSpPr>
        <p:spPr>
          <a:xfrm>
            <a:off x="4444409" y="404813"/>
            <a:ext cx="32046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Decolonizzazione e coesistenza</a:t>
            </a:r>
            <a:endParaRPr lang="it-IT" dirty="0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A84EE60-57BA-E543-D612-92A8D7A34A5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A73A3D5-F6F2-CAE5-9262-CA1A5128B8E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E7DCC7C-CC24-8921-F425-270656938115}"/>
              </a:ext>
            </a:extLst>
          </p:cNvPr>
          <p:cNvSpPr txBox="1"/>
          <p:nvPr/>
        </p:nvSpPr>
        <p:spPr>
          <a:xfrm>
            <a:off x="2937206" y="6571664"/>
            <a:ext cx="2616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Boston, </a:t>
            </a:r>
            <a:r>
              <a:rPr lang="en-US" sz="800" dirty="0"/>
              <a:t>John F. Kennedy Presidential Library and Museum/Wikimedia Commons </a:t>
            </a:r>
            <a:r>
              <a:rPr lang="en-US" sz="800" dirty="0" err="1"/>
              <a:t>Pubblico</a:t>
            </a:r>
            <a:r>
              <a:rPr lang="en-US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2356730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549570" y="1022190"/>
            <a:ext cx="236846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distensione iniziò dopo la crisi di Cuba</a:t>
            </a:r>
          </a:p>
        </p:txBody>
      </p:sp>
      <p:cxnSp>
        <p:nvCxnSpPr>
          <p:cNvPr id="8" name="Connettore 2 7"/>
          <p:cNvCxnSpPr>
            <a:stCxn id="6" idx="2"/>
          </p:cNvCxnSpPr>
          <p:nvPr/>
        </p:nvCxnSpPr>
        <p:spPr>
          <a:xfrm>
            <a:off x="3733800" y="1498916"/>
            <a:ext cx="0" cy="29438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>
            <a:cxnSpLocks/>
            <a:stCxn id="19" idx="2"/>
            <a:endCxn id="21" idx="0"/>
          </p:cNvCxnSpPr>
          <p:nvPr/>
        </p:nvCxnSpPr>
        <p:spPr>
          <a:xfrm flipH="1">
            <a:off x="3731733" y="2291293"/>
            <a:ext cx="2067" cy="28861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>
            <a:off x="4918030" y="2072142"/>
            <a:ext cx="32707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5245100" y="1641396"/>
            <a:ext cx="2368460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insieme 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Ernesto Guevara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 rovesciato il governo filostatunitense del dittatore Fulgencio Batista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320800" y="1612441"/>
            <a:ext cx="1460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1959</a:t>
            </a:r>
            <a:endParaRPr lang="it-IT" b="1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2549570" y="1814567"/>
            <a:ext cx="236846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Cuba c’era un governo socialista guidato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da Fidel Castro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1308100" y="2473443"/>
            <a:ext cx="1460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1962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2547503" y="2579905"/>
            <a:ext cx="2368460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l’Unione sovietica chiese e ottenne di installare a Cuba missili a lunga gittata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2534803" y="3566407"/>
            <a:ext cx="238116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Uniti lo scoprirono e imposero 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blocco navale</a:t>
            </a:r>
          </a:p>
        </p:txBody>
      </p:sp>
      <p:cxnSp>
        <p:nvCxnSpPr>
          <p:cNvPr id="23" name="Connettore 2 22"/>
          <p:cNvCxnSpPr>
            <a:stCxn id="21" idx="2"/>
            <a:endCxn id="22" idx="0"/>
          </p:cNvCxnSpPr>
          <p:nvPr/>
        </p:nvCxnSpPr>
        <p:spPr>
          <a:xfrm flipH="1">
            <a:off x="3725383" y="3243917"/>
            <a:ext cx="6350" cy="3224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5286465" y="3481344"/>
            <a:ext cx="2327096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impedire alle navi che trasportavano i missili di arrivare a Cuba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7" name="Connettore 2 26"/>
          <p:cNvCxnSpPr>
            <a:cxnSpLocks/>
            <a:stCxn id="22" idx="3"/>
            <a:endCxn id="26" idx="1"/>
          </p:cNvCxnSpPr>
          <p:nvPr/>
        </p:nvCxnSpPr>
        <p:spPr>
          <a:xfrm>
            <a:off x="4915963" y="3804770"/>
            <a:ext cx="370502" cy="858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2534803" y="4337616"/>
            <a:ext cx="236846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il mondo fu sull’orlo di una guerra</a:t>
            </a:r>
          </a:p>
        </p:txBody>
      </p:sp>
      <p:cxnSp>
        <p:nvCxnSpPr>
          <p:cNvPr id="35" name="Connettore 2 34"/>
          <p:cNvCxnSpPr>
            <a:stCxn id="22" idx="2"/>
            <a:endCxn id="34" idx="0"/>
          </p:cNvCxnSpPr>
          <p:nvPr/>
        </p:nvCxnSpPr>
        <p:spPr>
          <a:xfrm flipH="1">
            <a:off x="3719033" y="4043133"/>
            <a:ext cx="6350" cy="29448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870397" y="4960648"/>
            <a:ext cx="18923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21 ottobre </a:t>
            </a:r>
            <a:r>
              <a:rPr lang="it-IT" b="1" dirty="0"/>
              <a:t>1962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2538937" y="5130104"/>
            <a:ext cx="2368460" cy="8512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l’Unione sovietica ritirò i missili a condizione che gli Stati Uniti assicurassero di non attaccare Cuba</a:t>
            </a:r>
          </a:p>
        </p:txBody>
      </p:sp>
      <p:cxnSp>
        <p:nvCxnSpPr>
          <p:cNvPr id="40" name="Connettore 2 39"/>
          <p:cNvCxnSpPr>
            <a:cxnSpLocks/>
            <a:stCxn id="34" idx="2"/>
            <a:endCxn id="39" idx="0"/>
          </p:cNvCxnSpPr>
          <p:nvPr/>
        </p:nvCxnSpPr>
        <p:spPr>
          <a:xfrm>
            <a:off x="3719033" y="4814342"/>
            <a:ext cx="4134" cy="3157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1308100" y="6169143"/>
            <a:ext cx="14605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1963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2538937" y="6271299"/>
            <a:ext cx="236846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 installato il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“TELEFONO ROSSO”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5286464" y="6271299"/>
            <a:ext cx="2381161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collegamento telefonico diretto tra Casa Bianca e Cremlino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8" name="Connettore 2 47"/>
          <p:cNvCxnSpPr>
            <a:stCxn id="39" idx="2"/>
            <a:endCxn id="46" idx="0"/>
          </p:cNvCxnSpPr>
          <p:nvPr/>
        </p:nvCxnSpPr>
        <p:spPr>
          <a:xfrm>
            <a:off x="3723167" y="5981401"/>
            <a:ext cx="0" cy="28989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>
            <a:stCxn id="46" idx="3"/>
            <a:endCxn id="47" idx="1"/>
          </p:cNvCxnSpPr>
          <p:nvPr/>
        </p:nvCxnSpPr>
        <p:spPr>
          <a:xfrm>
            <a:off x="4907397" y="6509662"/>
            <a:ext cx="37906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e 53"/>
          <p:cNvSpPr>
            <a:spLocks noChangeAspect="1"/>
          </p:cNvSpPr>
          <p:nvPr/>
        </p:nvSpPr>
        <p:spPr>
          <a:xfrm>
            <a:off x="8394700" y="6099175"/>
            <a:ext cx="606425" cy="6064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254E621-9390-DCFF-499C-D1289F3ADF0F}"/>
              </a:ext>
            </a:extLst>
          </p:cNvPr>
          <p:cNvSpPr/>
          <p:nvPr/>
        </p:nvSpPr>
        <p:spPr>
          <a:xfrm>
            <a:off x="4444409" y="404813"/>
            <a:ext cx="32046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Decolonizzazione e coesistenza</a:t>
            </a:r>
            <a:endParaRPr lang="it-IT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5E637B1-E91E-FAE1-3E9F-63F17CB334EB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10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6CDDAF4-CCB0-1557-1838-F22E4F7DAF8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30853298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894</Words>
  <Application>Microsoft Office PowerPoint</Application>
  <PresentationFormat>Presentazione su schermo (4:3)</PresentationFormat>
  <Paragraphs>173</Paragraphs>
  <Slides>11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67</cp:revision>
  <dcterms:created xsi:type="dcterms:W3CDTF">2020-03-10T09:35:46Z</dcterms:created>
  <dcterms:modified xsi:type="dcterms:W3CDTF">2026-05-19T15:15:42Z</dcterms:modified>
</cp:coreProperties>
</file>