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7E4965-0505-4CAC-B4D1-57C775EC7186}" v="6" dt="2026-05-14T14:18:32.8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45"/>
    <p:restoredTop sz="94645"/>
  </p:normalViewPr>
  <p:slideViewPr>
    <p:cSldViewPr snapToGrid="0" snapToObjects="1">
      <p:cViewPr varScale="1">
        <p:scale>
          <a:sx n="106" d="100"/>
          <a:sy n="106" d="100"/>
        </p:scale>
        <p:origin x="205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modSld">
      <pc:chgData name="Silvana Gallone" userId="7a5114527312c558" providerId="LiveId" clId="{D634AA42-852E-4215-B5D9-52DE406B3105}" dt="2026-05-14T14:18:49.832" v="157" actId="1076"/>
      <pc:docMkLst>
        <pc:docMk/>
      </pc:docMkLst>
      <pc:sldChg chg="addSp modSp mod">
        <pc:chgData name="Silvana Gallone" userId="7a5114527312c558" providerId="LiveId" clId="{D634AA42-852E-4215-B5D9-52DE406B3105}" dt="2026-05-14T14:14:08.719" v="44" actId="1076"/>
        <pc:sldMkLst>
          <pc:docMk/>
          <pc:sldMk cId="2509834949" sldId="256"/>
        </pc:sldMkLst>
        <pc:spChg chg="add mod">
          <ac:chgData name="Silvana Gallone" userId="7a5114527312c558" providerId="LiveId" clId="{D634AA42-852E-4215-B5D9-52DE406B3105}" dt="2026-05-14T14:14:08.719" v="44" actId="1076"/>
          <ac:spMkLst>
            <pc:docMk/>
            <pc:sldMk cId="2509834949" sldId="256"/>
            <ac:spMk id="6" creationId="{3BC6DB0E-5568-2265-7110-1C9F99B1D4D8}"/>
          </ac:spMkLst>
        </pc:spChg>
      </pc:sldChg>
      <pc:sldChg chg="addSp modSp mod">
        <pc:chgData name="Silvana Gallone" userId="7a5114527312c558" providerId="LiveId" clId="{D634AA42-852E-4215-B5D9-52DE406B3105}" dt="2026-05-14T14:16:08.568" v="82" actId="1076"/>
        <pc:sldMkLst>
          <pc:docMk/>
          <pc:sldMk cId="4079763059" sldId="258"/>
        </pc:sldMkLst>
        <pc:spChg chg="add mod">
          <ac:chgData name="Silvana Gallone" userId="7a5114527312c558" providerId="LiveId" clId="{D634AA42-852E-4215-B5D9-52DE406B3105}" dt="2026-05-14T14:16:08.568" v="82" actId="1076"/>
          <ac:spMkLst>
            <pc:docMk/>
            <pc:sldMk cId="4079763059" sldId="258"/>
            <ac:spMk id="2" creationId="{D7A7C575-07A0-A8C0-3166-2C34F9986D51}"/>
          </ac:spMkLst>
        </pc:spChg>
      </pc:sldChg>
      <pc:sldChg chg="addSp modSp mod">
        <pc:chgData name="Silvana Gallone" userId="7a5114527312c558" providerId="LiveId" clId="{D634AA42-852E-4215-B5D9-52DE406B3105}" dt="2026-05-14T14:17:17.190" v="128" actId="1076"/>
        <pc:sldMkLst>
          <pc:docMk/>
          <pc:sldMk cId="3021471052" sldId="261"/>
        </pc:sldMkLst>
        <pc:spChg chg="add mod">
          <ac:chgData name="Silvana Gallone" userId="7a5114527312c558" providerId="LiveId" clId="{D634AA42-852E-4215-B5D9-52DE406B3105}" dt="2026-05-14T14:17:17.190" v="128" actId="1076"/>
          <ac:spMkLst>
            <pc:docMk/>
            <pc:sldMk cId="3021471052" sldId="261"/>
            <ac:spMk id="5" creationId="{14956167-B939-6189-CC1F-E804C0CB1DA8}"/>
          </ac:spMkLst>
        </pc:spChg>
      </pc:sldChg>
      <pc:sldChg chg="addSp modSp mod">
        <pc:chgData name="Silvana Gallone" userId="7a5114527312c558" providerId="LiveId" clId="{D634AA42-852E-4215-B5D9-52DE406B3105}" dt="2026-05-14T14:18:49.832" v="157" actId="1076"/>
        <pc:sldMkLst>
          <pc:docMk/>
          <pc:sldMk cId="2251018898" sldId="262"/>
        </pc:sldMkLst>
        <pc:spChg chg="add mod">
          <ac:chgData name="Silvana Gallone" userId="7a5114527312c558" providerId="LiveId" clId="{D634AA42-852E-4215-B5D9-52DE406B3105}" dt="2026-05-14T14:18:49.832" v="157" actId="1076"/>
          <ac:spMkLst>
            <pc:docMk/>
            <pc:sldMk cId="2251018898" sldId="262"/>
            <ac:spMk id="5" creationId="{2D82F835-6892-521B-9C79-2E88D2CD5F0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336E6E-EC33-AC40-BEE8-5D2BAD90E71C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668D36-0ED6-1F46-A96C-EAE4CA85DF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6213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668D36-0ED6-1F46-A96C-EAE4CA85DFED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763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83640-A8DA-4849-B26E-7AB5FF47833A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FFD80-3786-A74F-B9B2-6FC9AE71EA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2803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83640-A8DA-4849-B26E-7AB5FF47833A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FFD80-3786-A74F-B9B2-6FC9AE71EA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4677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83640-A8DA-4849-B26E-7AB5FF47833A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FFD80-3786-A74F-B9B2-6FC9AE71EA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4399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83640-A8DA-4849-B26E-7AB5FF47833A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FFD80-3786-A74F-B9B2-6FC9AE71EA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1772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83640-A8DA-4849-B26E-7AB5FF47833A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FFD80-3786-A74F-B9B2-6FC9AE71EA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9095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83640-A8DA-4849-B26E-7AB5FF47833A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FFD80-3786-A74F-B9B2-6FC9AE71EA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5089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83640-A8DA-4849-B26E-7AB5FF47833A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FFD80-3786-A74F-B9B2-6FC9AE71EA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799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83640-A8DA-4849-B26E-7AB5FF47833A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FFD80-3786-A74F-B9B2-6FC9AE71EA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5334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83640-A8DA-4849-B26E-7AB5FF47833A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FFD80-3786-A74F-B9B2-6FC9AE71EA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1263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83640-A8DA-4849-B26E-7AB5FF47833A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FFD80-3786-A74F-B9B2-6FC9AE71EA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6261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83640-A8DA-4849-B26E-7AB5FF47833A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FFD80-3786-A74F-B9B2-6FC9AE71EA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3368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83640-A8DA-4849-B26E-7AB5FF47833A}" type="datetimeFigureOut">
              <a:rPr lang="it-IT" smtClean="0"/>
              <a:t>14/05/2026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FFD80-3786-A74F-B9B2-6FC9AE71EA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9887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8" name="Ovale 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22E606A8-0A7F-8D55-A8FF-DCFE7E5053FD}"/>
              </a:ext>
            </a:extLst>
          </p:cNvPr>
          <p:cNvSpPr/>
          <p:nvPr/>
        </p:nvSpPr>
        <p:spPr>
          <a:xfrm>
            <a:off x="0" y="1044406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F4EAB9E-2256-6B7E-A1C2-FA5DDB44A402}"/>
              </a:ext>
            </a:extLst>
          </p:cNvPr>
          <p:cNvSpPr txBox="1"/>
          <p:nvPr/>
        </p:nvSpPr>
        <p:spPr>
          <a:xfrm>
            <a:off x="-402542" y="1225967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9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FE7A134-F6FD-EA4A-8700-8650437332DE}"/>
              </a:ext>
            </a:extLst>
          </p:cNvPr>
          <p:cNvSpPr txBox="1"/>
          <p:nvPr/>
        </p:nvSpPr>
        <p:spPr>
          <a:xfrm>
            <a:off x="2333918" y="1665927"/>
            <a:ext cx="5862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Il continente americano,</a:t>
            </a:r>
          </a:p>
          <a:p>
            <a:r>
              <a:rPr lang="it-IT" sz="4400" b="1" dirty="0">
                <a:solidFill>
                  <a:schemeClr val="accent6"/>
                </a:solidFill>
              </a:rPr>
              <a:t>1800-60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828DF47-7854-EB62-6BF9-46D24E2CB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1265" y="3403297"/>
            <a:ext cx="4101469" cy="3363205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3BC6DB0E-5568-2265-7110-1C9F99B1D4D8}"/>
              </a:ext>
            </a:extLst>
          </p:cNvPr>
          <p:cNvSpPr txBox="1"/>
          <p:nvPr/>
        </p:nvSpPr>
        <p:spPr>
          <a:xfrm>
            <a:off x="6568414" y="6360766"/>
            <a:ext cx="1674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Ames, Iowa State University Museum/Opera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2509834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886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 indipendenza dell’America centro-meridionale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74351" y="1452468"/>
            <a:ext cx="25418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Nelle colonie spagnole e portoghesi in America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3" name="Connettore 2 12"/>
          <p:cNvCxnSpPr>
            <a:cxnSpLocks/>
            <a:stCxn id="8" idx="2"/>
            <a:endCxn id="16" idx="0"/>
          </p:cNvCxnSpPr>
          <p:nvPr/>
        </p:nvCxnSpPr>
        <p:spPr>
          <a:xfrm>
            <a:off x="1545288" y="1929194"/>
            <a:ext cx="0" cy="27326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274351" y="2202460"/>
            <a:ext cx="25418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società era divisa in base alle caratteristiche etniche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2146300" y="2869602"/>
            <a:ext cx="24765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«BIANCHI DI PRIMO RANGO»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5024150" y="2869602"/>
            <a:ext cx="324354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nobili, vescovi e alti funzionari di origine europea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2146300" y="3492214"/>
            <a:ext cx="24765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«BIANCHI DI SECONDO RANGO»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5024150" y="3304929"/>
            <a:ext cx="3243549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“creoli”,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nati in America discendenti dei primi colonizzatori. Erano grandi proprietari terrieri e grandi commercianti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2 20"/>
          <p:cNvCxnSpPr>
            <a:stCxn id="19" idx="3"/>
            <a:endCxn id="20" idx="1"/>
          </p:cNvCxnSpPr>
          <p:nvPr/>
        </p:nvCxnSpPr>
        <p:spPr>
          <a:xfrm>
            <a:off x="4622800" y="3636935"/>
            <a:ext cx="4013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>
            <a:stCxn id="17" idx="3"/>
            <a:endCxn id="18" idx="1"/>
          </p:cNvCxnSpPr>
          <p:nvPr/>
        </p:nvCxnSpPr>
        <p:spPr>
          <a:xfrm>
            <a:off x="4622800" y="3014323"/>
            <a:ext cx="4013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2146300" y="4198538"/>
            <a:ext cx="24765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«METICCI» o «MULATTI»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5024150" y="4111450"/>
            <a:ext cx="324354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nati da una persona indigine e una europea; artigiani e bottegai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1" name="Connettore 2 30"/>
          <p:cNvCxnSpPr>
            <a:stCxn id="28" idx="3"/>
            <a:endCxn id="29" idx="1"/>
          </p:cNvCxnSpPr>
          <p:nvPr/>
        </p:nvCxnSpPr>
        <p:spPr>
          <a:xfrm>
            <a:off x="4622800" y="4343259"/>
            <a:ext cx="401350" cy="655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2146300" y="4829210"/>
            <a:ext cx="24765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INDIOS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5024150" y="4735568"/>
            <a:ext cx="324354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discendenti delle popolazioni indigene; servi impiegati nelle miniere e nelle piantagioni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9" name="Connettore 2 38"/>
          <p:cNvCxnSpPr>
            <a:stCxn id="37" idx="3"/>
            <a:endCxn id="38" idx="1"/>
          </p:cNvCxnSpPr>
          <p:nvPr/>
        </p:nvCxnSpPr>
        <p:spPr>
          <a:xfrm>
            <a:off x="4622800" y="4973931"/>
            <a:ext cx="4013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/>
          <p:cNvSpPr txBox="1"/>
          <p:nvPr/>
        </p:nvSpPr>
        <p:spPr>
          <a:xfrm>
            <a:off x="2146300" y="5409780"/>
            <a:ext cx="24765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SCHIAVI NERI</a:t>
            </a:r>
          </a:p>
        </p:txBody>
      </p:sp>
      <p:sp>
        <p:nvSpPr>
          <p:cNvPr id="44" name="CasellaDiTesto 43"/>
          <p:cNvSpPr txBox="1"/>
          <p:nvPr/>
        </p:nvSpPr>
        <p:spPr>
          <a:xfrm>
            <a:off x="5024150" y="5409780"/>
            <a:ext cx="324354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discendenti degli africani deportati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5" name="Connettore 2 44"/>
          <p:cNvCxnSpPr>
            <a:stCxn id="43" idx="3"/>
            <a:endCxn id="44" idx="1"/>
          </p:cNvCxnSpPr>
          <p:nvPr/>
        </p:nvCxnSpPr>
        <p:spPr>
          <a:xfrm>
            <a:off x="4622800" y="5554501"/>
            <a:ext cx="4013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CasellaDiTesto 47"/>
          <p:cNvSpPr txBox="1"/>
          <p:nvPr/>
        </p:nvSpPr>
        <p:spPr>
          <a:xfrm>
            <a:off x="2146300" y="5948622"/>
            <a:ext cx="24765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ZAMBOS</a:t>
            </a:r>
          </a:p>
        </p:txBody>
      </p:sp>
      <p:sp>
        <p:nvSpPr>
          <p:cNvPr id="49" name="CasellaDiTesto 48"/>
          <p:cNvSpPr txBox="1"/>
          <p:nvPr/>
        </p:nvSpPr>
        <p:spPr>
          <a:xfrm>
            <a:off x="5024150" y="5861534"/>
            <a:ext cx="324354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figli di una persona indigena e una di origine africana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0" name="Connettore 2 49"/>
          <p:cNvCxnSpPr>
            <a:stCxn id="48" idx="3"/>
            <a:endCxn id="49" idx="1"/>
          </p:cNvCxnSpPr>
          <p:nvPr/>
        </p:nvCxnSpPr>
        <p:spPr>
          <a:xfrm>
            <a:off x="4622800" y="6093343"/>
            <a:ext cx="401350" cy="655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Ovale 52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55" name="Connettore 1 54"/>
          <p:cNvCxnSpPr>
            <a:stCxn id="16" idx="2"/>
          </p:cNvCxnSpPr>
          <p:nvPr/>
        </p:nvCxnSpPr>
        <p:spPr>
          <a:xfrm>
            <a:off x="1545288" y="2679186"/>
            <a:ext cx="0" cy="3414157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56"/>
          <p:cNvCxnSpPr>
            <a:endCxn id="48" idx="1"/>
          </p:cNvCxnSpPr>
          <p:nvPr/>
        </p:nvCxnSpPr>
        <p:spPr>
          <a:xfrm>
            <a:off x="1545288" y="6093343"/>
            <a:ext cx="60101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2 59"/>
          <p:cNvCxnSpPr/>
          <p:nvPr/>
        </p:nvCxnSpPr>
        <p:spPr>
          <a:xfrm>
            <a:off x="1545288" y="5554501"/>
            <a:ext cx="60101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/>
          <p:cNvCxnSpPr/>
          <p:nvPr/>
        </p:nvCxnSpPr>
        <p:spPr>
          <a:xfrm>
            <a:off x="1545288" y="4973931"/>
            <a:ext cx="60101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/>
          <p:cNvCxnSpPr/>
          <p:nvPr/>
        </p:nvCxnSpPr>
        <p:spPr>
          <a:xfrm>
            <a:off x="1545288" y="4343259"/>
            <a:ext cx="60101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2 62"/>
          <p:cNvCxnSpPr/>
          <p:nvPr/>
        </p:nvCxnSpPr>
        <p:spPr>
          <a:xfrm>
            <a:off x="1545288" y="3604277"/>
            <a:ext cx="60101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ttore 2 63"/>
          <p:cNvCxnSpPr/>
          <p:nvPr/>
        </p:nvCxnSpPr>
        <p:spPr>
          <a:xfrm>
            <a:off x="1545288" y="3037066"/>
            <a:ext cx="60101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tangolo 10">
            <a:extLst>
              <a:ext uri="{FF2B5EF4-FFF2-40B4-BE49-F238E27FC236}">
                <a16:creationId xmlns:a16="http://schemas.microsoft.com/office/drawing/2014/main" id="{093D8751-C8FB-BB9F-6B04-60D26DCFE18B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93FE211-F530-E9F5-7630-871B2EA0A5AA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F8CFE0B-09FE-28B0-09B6-C72C3EDF63A3}"/>
              </a:ext>
            </a:extLst>
          </p:cNvPr>
          <p:cNvSpPr/>
          <p:nvPr/>
        </p:nvSpPr>
        <p:spPr>
          <a:xfrm>
            <a:off x="4071257" y="404813"/>
            <a:ext cx="3596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continente americano, 1800-60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58596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2183463" y="1075097"/>
            <a:ext cx="254187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creoli avevano il potere economico ma non il potere politico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92100" y="1737878"/>
            <a:ext cx="19939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verso la fine del Settecento</a:t>
            </a:r>
            <a:endParaRPr lang="it-IT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2183463" y="2078397"/>
            <a:ext cx="2541874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iniziarono a progettare l’indipendenza dalla madrepatria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7" idx="2"/>
            <a:endCxn id="9" idx="0"/>
          </p:cNvCxnSpPr>
          <p:nvPr/>
        </p:nvCxnSpPr>
        <p:spPr>
          <a:xfrm>
            <a:off x="3454400" y="1551823"/>
            <a:ext cx="0" cy="5265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2940975" y="2592437"/>
            <a:ext cx="10268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incoraggiati da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4151962" y="2886705"/>
            <a:ext cx="380548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declino della potenza di Spagna e Portogallo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4151961" y="3420969"/>
            <a:ext cx="3805491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desiderio di rompere il monopolio commerciale imposto alle colonie da Spagna e Portogallo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4151962" y="4055967"/>
            <a:ext cx="380549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diffusione degli ideali di libertà nati dalla Rivoluzione francese e dall’indipendenza degli Stati Uniti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9" name="Connettore 1 18"/>
          <p:cNvCxnSpPr>
            <a:cxnSpLocks/>
            <a:stCxn id="13" idx="2"/>
          </p:cNvCxnSpPr>
          <p:nvPr/>
        </p:nvCxnSpPr>
        <p:spPr>
          <a:xfrm flipH="1">
            <a:off x="3454399" y="2854047"/>
            <a:ext cx="1" cy="144028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cxnSpLocks/>
            <a:endCxn id="17" idx="1"/>
          </p:cNvCxnSpPr>
          <p:nvPr/>
        </p:nvCxnSpPr>
        <p:spPr>
          <a:xfrm>
            <a:off x="3454399" y="4294330"/>
            <a:ext cx="69756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/>
          <p:nvPr/>
        </p:nvCxnSpPr>
        <p:spPr>
          <a:xfrm>
            <a:off x="3454399" y="3657601"/>
            <a:ext cx="697562" cy="6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/>
          <p:nvPr/>
        </p:nvCxnSpPr>
        <p:spPr>
          <a:xfrm>
            <a:off x="3454399" y="3048001"/>
            <a:ext cx="697562" cy="6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e 26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7DAA1B3-E51C-47E1-CFA6-E6E626045B2E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13498AB0-9F1D-EE34-91B1-49C993901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2" y="2998379"/>
            <a:ext cx="2637499" cy="3815483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B56BA1A4-952F-F3FD-615C-5EB445B46B4A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FF1913A-9568-799A-C76C-7AD109217C25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18440EE2-7C4C-97BB-36EB-91C58F32634C}"/>
              </a:ext>
            </a:extLst>
          </p:cNvPr>
          <p:cNvSpPr/>
          <p:nvPr/>
        </p:nvSpPr>
        <p:spPr>
          <a:xfrm>
            <a:off x="4071257" y="404813"/>
            <a:ext cx="3596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continente americano, 1800-60</a:t>
            </a:r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7A7C575-07A0-A8C0-3166-2C34F9986D51}"/>
              </a:ext>
            </a:extLst>
          </p:cNvPr>
          <p:cNvSpPr txBox="1"/>
          <p:nvPr/>
        </p:nvSpPr>
        <p:spPr>
          <a:xfrm>
            <a:off x="2633223" y="6676871"/>
            <a:ext cx="34946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Wikimedia Commons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4079763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886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92100" y="1375494"/>
            <a:ext cx="19939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1810 e il 1830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183463" y="1589013"/>
            <a:ext cx="1474137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l’America latina insorse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714234" y="1637521"/>
            <a:ext cx="17333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la rivoluzione fu guidata da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5981700" y="1230773"/>
            <a:ext cx="29210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SIMÓN BOLÍVAR in Venezuela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5981700" y="1895345"/>
            <a:ext cx="29210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JOSÉ DE SAN MARTÍN in Argentina</a:t>
            </a:r>
          </a:p>
        </p:txBody>
      </p:sp>
      <p:cxnSp>
        <p:nvCxnSpPr>
          <p:cNvPr id="14" name="Connettore 2 13"/>
          <p:cNvCxnSpPr>
            <a:stCxn id="11" idx="3"/>
            <a:endCxn id="12" idx="1"/>
          </p:cNvCxnSpPr>
          <p:nvPr/>
        </p:nvCxnSpPr>
        <p:spPr>
          <a:xfrm flipV="1">
            <a:off x="5447576" y="1375494"/>
            <a:ext cx="534124" cy="39283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stCxn id="11" idx="3"/>
            <a:endCxn id="13" idx="1"/>
          </p:cNvCxnSpPr>
          <p:nvPr/>
        </p:nvCxnSpPr>
        <p:spPr>
          <a:xfrm>
            <a:off x="5447576" y="1768326"/>
            <a:ext cx="534124" cy="27174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2183463" y="2452613"/>
            <a:ext cx="1474137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nacquero nuovi Stati indipendenti</a:t>
            </a:r>
          </a:p>
        </p:txBody>
      </p:sp>
      <p:cxnSp>
        <p:nvCxnSpPr>
          <p:cNvPr id="21" name="Connettore 2 20"/>
          <p:cNvCxnSpPr>
            <a:stCxn id="8" idx="2"/>
            <a:endCxn id="20" idx="0"/>
          </p:cNvCxnSpPr>
          <p:nvPr/>
        </p:nvCxnSpPr>
        <p:spPr>
          <a:xfrm>
            <a:off x="2920532" y="2065739"/>
            <a:ext cx="0" cy="3868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2183463" y="3350856"/>
            <a:ext cx="1474137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tutti repubblicani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24"/>
          <p:cNvCxnSpPr>
            <a:cxnSpLocks/>
            <a:stCxn id="20" idx="2"/>
            <a:endCxn id="24" idx="0"/>
          </p:cNvCxnSpPr>
          <p:nvPr/>
        </p:nvCxnSpPr>
        <p:spPr>
          <a:xfrm>
            <a:off x="2920532" y="2929339"/>
            <a:ext cx="0" cy="4215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4126563" y="3353467"/>
            <a:ext cx="292099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tranne il Brasile che ebbe un imperatore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9" name="Connettore 2 28"/>
          <p:cNvCxnSpPr>
            <a:cxnSpLocks/>
            <a:stCxn id="24" idx="3"/>
            <a:endCxn id="28" idx="1"/>
          </p:cNvCxnSpPr>
          <p:nvPr/>
        </p:nvCxnSpPr>
        <p:spPr>
          <a:xfrm>
            <a:off x="3657600" y="3495577"/>
            <a:ext cx="468963" cy="26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e 31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292100" y="3877394"/>
            <a:ext cx="19939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dopo l’indipendenza</a:t>
            </a:r>
            <a:endParaRPr lang="it-IT" b="1" dirty="0"/>
          </a:p>
        </p:txBody>
      </p:sp>
      <p:sp>
        <p:nvSpPr>
          <p:cNvPr id="40" name="CasellaDiTesto 39"/>
          <p:cNvSpPr txBox="1"/>
          <p:nvPr/>
        </p:nvSpPr>
        <p:spPr>
          <a:xfrm>
            <a:off x="2183463" y="4073192"/>
            <a:ext cx="1474137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Stati appena nati rimasero molto deboli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1" name="Connettore 2 40"/>
          <p:cNvCxnSpPr>
            <a:cxnSpLocks/>
            <a:stCxn id="24" idx="2"/>
            <a:endCxn id="40" idx="0"/>
          </p:cNvCxnSpPr>
          <p:nvPr/>
        </p:nvCxnSpPr>
        <p:spPr>
          <a:xfrm>
            <a:off x="2920532" y="3640297"/>
            <a:ext cx="0" cy="43289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/>
          <p:cNvSpPr txBox="1"/>
          <p:nvPr/>
        </p:nvSpPr>
        <p:spPr>
          <a:xfrm>
            <a:off x="4152899" y="4075392"/>
            <a:ext cx="2920999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fr-FR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perché</a:t>
            </a: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 non riuscirono o non vollero dare vita a una confederazione come avevano fatto gli Stati Uniti</a:t>
            </a:r>
          </a:p>
        </p:txBody>
      </p:sp>
      <p:cxnSp>
        <p:nvCxnSpPr>
          <p:cNvPr id="45" name="Connettore 2 44"/>
          <p:cNvCxnSpPr>
            <a:cxnSpLocks/>
            <a:stCxn id="40" idx="3"/>
            <a:endCxn id="44" idx="1"/>
          </p:cNvCxnSpPr>
          <p:nvPr/>
        </p:nvCxnSpPr>
        <p:spPr>
          <a:xfrm>
            <a:off x="3657600" y="4405198"/>
            <a:ext cx="495299" cy="22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ttangolo 8">
            <a:extLst>
              <a:ext uri="{FF2B5EF4-FFF2-40B4-BE49-F238E27FC236}">
                <a16:creationId xmlns:a16="http://schemas.microsoft.com/office/drawing/2014/main" id="{2493033B-3FEB-B0BB-3B8D-ED68D011F0C1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73F5667-D53A-7DAA-1A45-D4B948EF34AD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6323F3D-CACF-0484-54C7-B287CC5C2448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E18910A8-F7A6-99B7-F270-7FEC5DD4D46C}"/>
              </a:ext>
            </a:extLst>
          </p:cNvPr>
          <p:cNvSpPr/>
          <p:nvPr/>
        </p:nvSpPr>
        <p:spPr>
          <a:xfrm>
            <a:off x="4071257" y="404813"/>
            <a:ext cx="3596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continente americano, 1800-60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15270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886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Gli Stati Uniti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92100" y="1331949"/>
            <a:ext cx="19939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1800 e il 1860</a:t>
            </a:r>
            <a:endParaRPr lang="it-IT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2082801" y="1567244"/>
            <a:ext cx="18669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avvenne la cosiddetta CONQUISTA DEL WEST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329763" y="1475983"/>
            <a:ext cx="2667937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cioè l’avanzata di coloni, detti PIONIERI, verso le pianure dell’OVEST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cxnSpLocks/>
            <a:stCxn id="9" idx="2"/>
            <a:endCxn id="20" idx="0"/>
          </p:cNvCxnSpPr>
          <p:nvPr/>
        </p:nvCxnSpPr>
        <p:spPr>
          <a:xfrm flipH="1">
            <a:off x="3011708" y="2043970"/>
            <a:ext cx="4543" cy="4086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>
            <a:cxnSpLocks/>
            <a:stCxn id="9" idx="3"/>
            <a:endCxn id="10" idx="1"/>
          </p:cNvCxnSpPr>
          <p:nvPr/>
        </p:nvCxnSpPr>
        <p:spPr>
          <a:xfrm>
            <a:off x="3949701" y="1805607"/>
            <a:ext cx="380062" cy="238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7327431" y="1578127"/>
            <a:ext cx="170226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scoppiarono conflitti con i nativi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7" name="Connettore 2 16"/>
          <p:cNvCxnSpPr>
            <a:endCxn id="16" idx="1"/>
          </p:cNvCxnSpPr>
          <p:nvPr/>
        </p:nvCxnSpPr>
        <p:spPr>
          <a:xfrm>
            <a:off x="6997700" y="1816490"/>
            <a:ext cx="32973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889000" y="2272674"/>
            <a:ext cx="1397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1803</a:t>
            </a:r>
            <a:endParaRPr lang="it-IT" b="1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2017484" y="2452613"/>
            <a:ext cx="1988447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fu acquistata</a:t>
            </a:r>
          </a:p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la Louisiana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292100" y="3051893"/>
            <a:ext cx="19939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1845 e il 1850</a:t>
            </a:r>
            <a:endParaRPr lang="it-IT" b="1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2082800" y="3252713"/>
            <a:ext cx="18669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furono annessi Texas, California e Florida</a:t>
            </a:r>
          </a:p>
        </p:txBody>
      </p:sp>
      <p:cxnSp>
        <p:nvCxnSpPr>
          <p:cNvPr id="23" name="Connettore 2 22"/>
          <p:cNvCxnSpPr>
            <a:cxnSpLocks/>
            <a:stCxn id="20" idx="2"/>
            <a:endCxn id="22" idx="0"/>
          </p:cNvCxnSpPr>
          <p:nvPr/>
        </p:nvCxnSpPr>
        <p:spPr>
          <a:xfrm>
            <a:off x="3011708" y="2929339"/>
            <a:ext cx="4542" cy="3233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889000" y="3885574"/>
            <a:ext cx="1397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1867</a:t>
            </a:r>
            <a:endParaRPr lang="it-IT" b="1" dirty="0"/>
          </a:p>
        </p:txBody>
      </p:sp>
      <p:sp>
        <p:nvSpPr>
          <p:cNvPr id="28" name="CasellaDiTesto 27"/>
          <p:cNvSpPr txBox="1"/>
          <p:nvPr/>
        </p:nvSpPr>
        <p:spPr>
          <a:xfrm>
            <a:off x="2107263" y="3987730"/>
            <a:ext cx="1829737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fu acquistata l’Alaska dalla Russia</a:t>
            </a:r>
          </a:p>
        </p:txBody>
      </p:sp>
      <p:sp>
        <p:nvSpPr>
          <p:cNvPr id="30" name="Ovale 2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cxnSp>
        <p:nvCxnSpPr>
          <p:cNvPr id="31" name="Connettore 2 30"/>
          <p:cNvCxnSpPr>
            <a:stCxn id="22" idx="2"/>
            <a:endCxn id="28" idx="0"/>
          </p:cNvCxnSpPr>
          <p:nvPr/>
        </p:nvCxnSpPr>
        <p:spPr>
          <a:xfrm>
            <a:off x="3016250" y="3729439"/>
            <a:ext cx="5882" cy="25829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292100" y="4845483"/>
            <a:ext cx="19939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Nella prima metà dell’800</a:t>
            </a:r>
            <a:endParaRPr lang="it-IT" b="1" dirty="0"/>
          </a:p>
        </p:txBody>
      </p:sp>
      <p:sp>
        <p:nvSpPr>
          <p:cNvPr id="36" name="CasellaDiTesto 35"/>
          <p:cNvSpPr txBox="1"/>
          <p:nvPr/>
        </p:nvSpPr>
        <p:spPr>
          <a:xfrm>
            <a:off x="4098003" y="4983791"/>
            <a:ext cx="22229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crescita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demografica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4098003" y="5430063"/>
            <a:ext cx="22229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crescita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tecnologica</a:t>
            </a:r>
          </a:p>
        </p:txBody>
      </p:sp>
      <p:cxnSp>
        <p:nvCxnSpPr>
          <p:cNvPr id="39" name="Connettore 2 38"/>
          <p:cNvCxnSpPr>
            <a:cxnSpLocks/>
            <a:endCxn id="36" idx="1"/>
          </p:cNvCxnSpPr>
          <p:nvPr/>
        </p:nvCxnSpPr>
        <p:spPr>
          <a:xfrm flipV="1">
            <a:off x="3793672" y="5128512"/>
            <a:ext cx="304331" cy="25010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cxnSpLocks/>
            <a:endCxn id="37" idx="1"/>
          </p:cNvCxnSpPr>
          <p:nvPr/>
        </p:nvCxnSpPr>
        <p:spPr>
          <a:xfrm>
            <a:off x="3793672" y="5378619"/>
            <a:ext cx="304331" cy="19616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CasellaDiTesto 46"/>
          <p:cNvSpPr txBox="1"/>
          <p:nvPr/>
        </p:nvSpPr>
        <p:spPr>
          <a:xfrm>
            <a:off x="292100" y="5746578"/>
            <a:ext cx="1397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1860</a:t>
            </a:r>
          </a:p>
        </p:txBody>
      </p:sp>
      <p:sp>
        <p:nvSpPr>
          <p:cNvPr id="48" name="CasellaDiTesto 47"/>
          <p:cNvSpPr txBox="1"/>
          <p:nvPr/>
        </p:nvSpPr>
        <p:spPr>
          <a:xfrm>
            <a:off x="1473200" y="5997845"/>
            <a:ext cx="30988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gli Stati Uniti erano la seconda potenza mondiale dopo la Gran Bretagna</a:t>
            </a:r>
          </a:p>
        </p:txBody>
      </p:sp>
      <p:cxnSp>
        <p:nvCxnSpPr>
          <p:cNvPr id="49" name="Connettore 2 48"/>
          <p:cNvCxnSpPr>
            <a:cxnSpLocks/>
          </p:cNvCxnSpPr>
          <p:nvPr/>
        </p:nvCxnSpPr>
        <p:spPr>
          <a:xfrm>
            <a:off x="3011708" y="5509213"/>
            <a:ext cx="0" cy="47473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5C958DE-ADEA-9E93-54CD-DAA5E5F902C5}"/>
              </a:ext>
            </a:extLst>
          </p:cNvPr>
          <p:cNvSpPr txBox="1"/>
          <p:nvPr/>
        </p:nvSpPr>
        <p:spPr>
          <a:xfrm>
            <a:off x="6650703" y="5430063"/>
            <a:ext cx="22229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rete ferroviaria e industrie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22AB3AF0-60B4-55B6-D11F-0C2FAE515BA8}"/>
              </a:ext>
            </a:extLst>
          </p:cNvPr>
          <p:cNvCxnSpPr/>
          <p:nvPr/>
        </p:nvCxnSpPr>
        <p:spPr>
          <a:xfrm>
            <a:off x="6320972" y="5574782"/>
            <a:ext cx="32973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ttangolo 14">
            <a:extLst>
              <a:ext uri="{FF2B5EF4-FFF2-40B4-BE49-F238E27FC236}">
                <a16:creationId xmlns:a16="http://schemas.microsoft.com/office/drawing/2014/main" id="{C28574CE-50E7-A231-3AB7-1F4E7EAC4F3B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1E3B5EC-0550-ACB4-99AD-CE6D8FDAA519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659B229-750F-89AB-AE87-225DE5CCE8F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E8A0CFF7-6D37-EF16-0CDC-225C1B74479A}"/>
              </a:ext>
            </a:extLst>
          </p:cNvPr>
          <p:cNvSpPr/>
          <p:nvPr/>
        </p:nvSpPr>
        <p:spPr>
          <a:xfrm>
            <a:off x="4071257" y="404813"/>
            <a:ext cx="3596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continente americano, 1800-60</a:t>
            </a:r>
            <a:endParaRPr lang="it-IT" dirty="0"/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0881CEF0-3930-190A-ECC1-856984BE56EA}"/>
              </a:ext>
            </a:extLst>
          </p:cNvPr>
          <p:cNvSpPr txBox="1"/>
          <p:nvPr/>
        </p:nvSpPr>
        <p:spPr>
          <a:xfrm>
            <a:off x="7327430" y="2475998"/>
            <a:ext cx="1728123" cy="103858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sz="1100" dirty="0">
                <a:solidFill>
                  <a:srgbClr val="000000"/>
                </a:solidFill>
                <a:effectLst/>
                <a:latin typeface="Helvetica" pitchFamily="2" charset="0"/>
              </a:rPr>
              <a:t>- azione dei </a:t>
            </a:r>
            <a:r>
              <a:rPr lang="it-IT" sz="1100" b="1" dirty="0">
                <a:solidFill>
                  <a:srgbClr val="000000"/>
                </a:solidFill>
                <a:effectLst/>
                <a:latin typeface="Helvetica" pitchFamily="2" charset="0"/>
              </a:rPr>
              <a:t>coloni</a:t>
            </a:r>
            <a:r>
              <a:rPr lang="it-IT" sz="1100" dirty="0">
                <a:solidFill>
                  <a:srgbClr val="000000"/>
                </a:solidFill>
                <a:effectLst/>
                <a:latin typeface="Helvetica" pitchFamily="2" charset="0"/>
              </a:rPr>
              <a:t>,</a:t>
            </a:r>
          </a:p>
          <a:p>
            <a:pPr algn="ctr">
              <a:buNone/>
            </a:pPr>
            <a:r>
              <a:rPr lang="it-IT" sz="1100" dirty="0">
                <a:solidFill>
                  <a:srgbClr val="000000"/>
                </a:solidFill>
                <a:effectLst/>
                <a:latin typeface="Helvetica" pitchFamily="2" charset="0"/>
              </a:rPr>
              <a:t>che avanzavano e si prendevano le terre</a:t>
            </a:r>
          </a:p>
          <a:p>
            <a:pPr algn="ctr">
              <a:buNone/>
            </a:pPr>
            <a:r>
              <a:rPr lang="it-IT" sz="1100" dirty="0">
                <a:solidFill>
                  <a:srgbClr val="000000"/>
                </a:solidFill>
                <a:latin typeface="Helvetica" pitchFamily="2" charset="0"/>
              </a:rPr>
              <a:t>- </a:t>
            </a:r>
            <a:r>
              <a:rPr lang="it-IT" sz="1100" dirty="0">
                <a:solidFill>
                  <a:srgbClr val="000000"/>
                </a:solidFill>
                <a:effectLst/>
                <a:latin typeface="Helvetica" pitchFamily="2" charset="0"/>
              </a:rPr>
              <a:t>azione dello Stato, tramite </a:t>
            </a:r>
            <a:r>
              <a:rPr lang="it-IT" sz="1100" b="1" dirty="0">
                <a:solidFill>
                  <a:srgbClr val="000000"/>
                </a:solidFill>
                <a:effectLst/>
                <a:latin typeface="Helvetica" pitchFamily="2" charset="0"/>
              </a:rPr>
              <a:t>guerre</a:t>
            </a:r>
            <a:r>
              <a:rPr lang="it-IT" sz="1100" dirty="0">
                <a:solidFill>
                  <a:srgbClr val="000000"/>
                </a:solidFill>
                <a:effectLst/>
                <a:latin typeface="Helvetica" pitchFamily="2" charset="0"/>
              </a:rPr>
              <a:t> </a:t>
            </a:r>
          </a:p>
        </p:txBody>
      </p:sp>
      <p:cxnSp>
        <p:nvCxnSpPr>
          <p:cNvPr id="40" name="Connettore 2 10">
            <a:extLst>
              <a:ext uri="{FF2B5EF4-FFF2-40B4-BE49-F238E27FC236}">
                <a16:creationId xmlns:a16="http://schemas.microsoft.com/office/drawing/2014/main" id="{D6A16F8D-4312-6C5A-4A92-34DB3A89F077}"/>
              </a:ext>
            </a:extLst>
          </p:cNvPr>
          <p:cNvCxnSpPr>
            <a:cxnSpLocks/>
          </p:cNvCxnSpPr>
          <p:nvPr/>
        </p:nvCxnSpPr>
        <p:spPr>
          <a:xfrm flipH="1">
            <a:off x="8255907" y="2048907"/>
            <a:ext cx="1" cy="4086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45FD0A38-FDCF-698F-8333-C9C056797199}"/>
              </a:ext>
            </a:extLst>
          </p:cNvPr>
          <p:cNvSpPr txBox="1"/>
          <p:nvPr/>
        </p:nvSpPr>
        <p:spPr>
          <a:xfrm>
            <a:off x="2091403" y="5219772"/>
            <a:ext cx="170226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Stati uniti conobbero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042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886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55600" y="1467186"/>
            <a:ext cx="1397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1823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518951" y="1662984"/>
            <a:ext cx="150364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presidente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JAMES MONROE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454400" y="1662984"/>
            <a:ext cx="1766237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lanciò la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DOTTRINA MONROE</a:t>
            </a: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3022600" y="1901347"/>
            <a:ext cx="4318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5548963" y="1228823"/>
            <a:ext cx="3302937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Stati Uniti non avrebbero più accettato intromissioni dagli Stati europei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5548963" y="1989531"/>
            <a:ext cx="3302937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Stati Uniti non si sarebbero intromessi negli affari europei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5548963" y="2831384"/>
            <a:ext cx="3302937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iniziò l’ISOLAZIONISMO</a:t>
            </a:r>
          </a:p>
        </p:txBody>
      </p:sp>
      <p:cxnSp>
        <p:nvCxnSpPr>
          <p:cNvPr id="18" name="Connettore 2 17"/>
          <p:cNvCxnSpPr>
            <a:stCxn id="16" idx="2"/>
            <a:endCxn id="17" idx="0"/>
          </p:cNvCxnSpPr>
          <p:nvPr/>
        </p:nvCxnSpPr>
        <p:spPr>
          <a:xfrm>
            <a:off x="7200432" y="2466257"/>
            <a:ext cx="0" cy="36512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stCxn id="9" idx="3"/>
            <a:endCxn id="15" idx="1"/>
          </p:cNvCxnSpPr>
          <p:nvPr/>
        </p:nvCxnSpPr>
        <p:spPr>
          <a:xfrm flipV="1">
            <a:off x="5220637" y="1467186"/>
            <a:ext cx="328326" cy="4341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>
            <a:stCxn id="9" idx="3"/>
            <a:endCxn id="16" idx="1"/>
          </p:cNvCxnSpPr>
          <p:nvPr/>
        </p:nvCxnSpPr>
        <p:spPr>
          <a:xfrm>
            <a:off x="5220637" y="1901347"/>
            <a:ext cx="328326" cy="32654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5548963" y="3450031"/>
            <a:ext cx="3302937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puntando sul controllo delle repubbliche nate in America latina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8" name="Connettore 2 27"/>
          <p:cNvCxnSpPr>
            <a:stCxn id="17" idx="2"/>
            <a:endCxn id="27" idx="0"/>
          </p:cNvCxnSpPr>
          <p:nvPr/>
        </p:nvCxnSpPr>
        <p:spPr>
          <a:xfrm>
            <a:off x="7200432" y="3120825"/>
            <a:ext cx="0" cy="32920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e 3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5548963" y="4266484"/>
            <a:ext cx="3302937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diventando la potenza egemone nel continente americano</a:t>
            </a:r>
          </a:p>
        </p:txBody>
      </p:sp>
      <p:cxnSp>
        <p:nvCxnSpPr>
          <p:cNvPr id="34" name="Connettore 2 33"/>
          <p:cNvCxnSpPr>
            <a:stCxn id="27" idx="2"/>
            <a:endCxn id="33" idx="0"/>
          </p:cNvCxnSpPr>
          <p:nvPr/>
        </p:nvCxnSpPr>
        <p:spPr>
          <a:xfrm>
            <a:off x="7200432" y="3926757"/>
            <a:ext cx="0" cy="33972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tangolo 10">
            <a:extLst>
              <a:ext uri="{FF2B5EF4-FFF2-40B4-BE49-F238E27FC236}">
                <a16:creationId xmlns:a16="http://schemas.microsoft.com/office/drawing/2014/main" id="{11DC30D8-B4F4-07B0-8E24-14C9DA984A11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A9AB387F-4836-ABED-7923-18869E12F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21208"/>
            <a:ext cx="5220633" cy="3236792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92CAF92D-388B-6C16-E54E-71412C2DE64F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8812E4F-878D-55FF-98E1-EDA53F40FB75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51BAB14F-CD98-2ABC-C1C7-305B17AC9146}"/>
              </a:ext>
            </a:extLst>
          </p:cNvPr>
          <p:cNvSpPr/>
          <p:nvPr/>
        </p:nvSpPr>
        <p:spPr>
          <a:xfrm>
            <a:off x="4071257" y="404813"/>
            <a:ext cx="3596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continente americano, 1800-60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956167-B939-6189-CC1F-E804C0CB1DA8}"/>
              </a:ext>
            </a:extLst>
          </p:cNvPr>
          <p:cNvSpPr txBox="1"/>
          <p:nvPr/>
        </p:nvSpPr>
        <p:spPr>
          <a:xfrm>
            <a:off x="5200885" y="6569062"/>
            <a:ext cx="3204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Washington DC, Library of Congress/Wikimedia Commons </a:t>
            </a:r>
            <a:r>
              <a:rPr lang="en-US" sz="800" dirty="0" err="1"/>
              <a:t>Pubblico</a:t>
            </a:r>
            <a:r>
              <a:rPr lang="en-US" sz="800" dirty="0"/>
              <a:t>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3021471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886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01351" y="1807704"/>
            <a:ext cx="150364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Negli Stati Uniti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270775" y="1714062"/>
            <a:ext cx="150364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c’erano differenze profonde tra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1905000" y="1952425"/>
            <a:ext cx="3657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4279900" y="1230773"/>
            <a:ext cx="8382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NORD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5455951" y="1230773"/>
            <a:ext cx="292604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industrializzato, non schiavista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5455951" y="1714062"/>
            <a:ext cx="292604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agricoltura prevaleva la piccola proprietà famigliare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6" name="Connettore 2 15"/>
          <p:cNvCxnSpPr>
            <a:stCxn id="14" idx="2"/>
            <a:endCxn id="15" idx="0"/>
          </p:cNvCxnSpPr>
          <p:nvPr/>
        </p:nvCxnSpPr>
        <p:spPr>
          <a:xfrm>
            <a:off x="6918976" y="1520214"/>
            <a:ext cx="0" cy="19384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4279900" y="2446187"/>
            <a:ext cx="8382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SUD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5455951" y="2446187"/>
            <a:ext cx="292604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economia di piantagione, schiavista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2" name="Connettore 2 21"/>
          <p:cNvCxnSpPr>
            <a:endCxn id="14" idx="1"/>
          </p:cNvCxnSpPr>
          <p:nvPr/>
        </p:nvCxnSpPr>
        <p:spPr>
          <a:xfrm>
            <a:off x="5118101" y="1371600"/>
            <a:ext cx="337850" cy="389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>
            <a:stCxn id="20" idx="3"/>
            <a:endCxn id="21" idx="1"/>
          </p:cNvCxnSpPr>
          <p:nvPr/>
        </p:nvCxnSpPr>
        <p:spPr>
          <a:xfrm>
            <a:off x="5118100" y="2590908"/>
            <a:ext cx="33785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5455951" y="2933262"/>
            <a:ext cx="292604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grandi proprietari terrieri dominavano la vita economica e politica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3" name="Connettore 2 32"/>
          <p:cNvCxnSpPr>
            <a:stCxn id="21" idx="2"/>
            <a:endCxn id="29" idx="0"/>
          </p:cNvCxnSpPr>
          <p:nvPr/>
        </p:nvCxnSpPr>
        <p:spPr>
          <a:xfrm>
            <a:off x="6918976" y="2735628"/>
            <a:ext cx="0" cy="1976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e 3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cxnSp>
        <p:nvCxnSpPr>
          <p:cNvPr id="38" name="Connettore 2 37"/>
          <p:cNvCxnSpPr>
            <a:stCxn id="8" idx="3"/>
            <a:endCxn id="20" idx="1"/>
          </p:cNvCxnSpPr>
          <p:nvPr/>
        </p:nvCxnSpPr>
        <p:spPr>
          <a:xfrm>
            <a:off x="3774424" y="1952425"/>
            <a:ext cx="505476" cy="63848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>
            <a:stCxn id="8" idx="3"/>
            <a:endCxn id="13" idx="1"/>
          </p:cNvCxnSpPr>
          <p:nvPr/>
        </p:nvCxnSpPr>
        <p:spPr>
          <a:xfrm flipV="1">
            <a:off x="3774424" y="1375494"/>
            <a:ext cx="505476" cy="57693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130AE1AB-15E6-62E4-C01E-55AE66F6E834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Dalla Restaurazione all’Unità d’Italia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9CD00866-960A-6815-F4D3-F5598B1A5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82415"/>
            <a:ext cx="5118100" cy="3275585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F7387383-46D0-2D8A-6D9A-CAF8854A50CD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E91DE23-62D3-AA4D-F6CE-AA3AD5B7D621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A82D379-D2F9-7DB0-4FBB-ED78EED29B30}"/>
              </a:ext>
            </a:extLst>
          </p:cNvPr>
          <p:cNvSpPr/>
          <p:nvPr/>
        </p:nvSpPr>
        <p:spPr>
          <a:xfrm>
            <a:off x="4071257" y="404813"/>
            <a:ext cx="3596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continente americano, 1800-60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D82F835-6892-521B-9C79-2E88D2CD5F06}"/>
              </a:ext>
            </a:extLst>
          </p:cNvPr>
          <p:cNvSpPr txBox="1"/>
          <p:nvPr/>
        </p:nvSpPr>
        <p:spPr>
          <a:xfrm>
            <a:off x="5066672" y="6665656"/>
            <a:ext cx="31477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22510188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556</Words>
  <Application>Microsoft Office PowerPoint</Application>
  <PresentationFormat>Presentazione su schermo (4:3)</PresentationFormat>
  <Paragraphs>115</Paragraphs>
  <Slides>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Calibri</vt:lpstr>
      <vt:lpstr>Helvetica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46</cp:revision>
  <dcterms:created xsi:type="dcterms:W3CDTF">2020-05-16T19:38:41Z</dcterms:created>
  <dcterms:modified xsi:type="dcterms:W3CDTF">2026-05-14T14:18:50Z</dcterms:modified>
</cp:coreProperties>
</file>