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2" r:id="rId4"/>
    <p:sldId id="258" r:id="rId5"/>
    <p:sldId id="259" r:id="rId6"/>
    <p:sldId id="260" r:id="rId7"/>
    <p:sldId id="265" r:id="rId8"/>
    <p:sldId id="266" r:id="rId9"/>
    <p:sldId id="267" r:id="rId10"/>
    <p:sldId id="261" r:id="rId11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144263-7F74-4038-BA7D-7223EE26696E}" v="5" dt="2026-05-14T14:08:10.3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56"/>
    <p:restoredTop sz="94636"/>
  </p:normalViewPr>
  <p:slideViewPr>
    <p:cSldViewPr snapToGrid="0" snapToObjects="1">
      <p:cViewPr varScale="1">
        <p:scale>
          <a:sx n="106" d="100"/>
          <a:sy n="106" d="100"/>
        </p:scale>
        <p:origin x="1980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ana Gallone" userId="7a5114527312c558" providerId="LiveId" clId="{D634AA42-852E-4215-B5D9-52DE406B3105}"/>
    <pc:docChg chg="modSld">
      <pc:chgData name="Silvana Gallone" userId="7a5114527312c558" providerId="LiveId" clId="{D634AA42-852E-4215-B5D9-52DE406B3105}" dt="2026-05-14T14:08:28.275" v="100" actId="1076"/>
      <pc:docMkLst>
        <pc:docMk/>
      </pc:docMkLst>
      <pc:sldChg chg="addSp modSp mod">
        <pc:chgData name="Silvana Gallone" userId="7a5114527312c558" providerId="LiveId" clId="{D634AA42-852E-4215-B5D9-52DE406B3105}" dt="2026-05-14T14:05:45.603" v="39" actId="1076"/>
        <pc:sldMkLst>
          <pc:docMk/>
          <pc:sldMk cId="3579405249" sldId="256"/>
        </pc:sldMkLst>
        <pc:spChg chg="add mod">
          <ac:chgData name="Silvana Gallone" userId="7a5114527312c558" providerId="LiveId" clId="{D634AA42-852E-4215-B5D9-52DE406B3105}" dt="2026-05-14T14:05:45.603" v="39" actId="1076"/>
          <ac:spMkLst>
            <pc:docMk/>
            <pc:sldMk cId="3579405249" sldId="256"/>
            <ac:spMk id="8" creationId="{C2DF8E84-A28F-1C7B-9EFB-3BD36435D0EA}"/>
          </ac:spMkLst>
        </pc:spChg>
        <pc:picChg chg="mod">
          <ac:chgData name="Silvana Gallone" userId="7a5114527312c558" providerId="LiveId" clId="{D634AA42-852E-4215-B5D9-52DE406B3105}" dt="2026-05-14T14:04:48.588" v="0" actId="1076"/>
          <ac:picMkLst>
            <pc:docMk/>
            <pc:sldMk cId="3579405249" sldId="256"/>
            <ac:picMk id="6" creationId="{17F19197-BEC8-8CD9-CCF1-F52F2CC1F673}"/>
          </ac:picMkLst>
        </pc:picChg>
      </pc:sldChg>
      <pc:sldChg chg="addSp modSp mod">
        <pc:chgData name="Silvana Gallone" userId="7a5114527312c558" providerId="LiveId" clId="{D634AA42-852E-4215-B5D9-52DE406B3105}" dt="2026-05-14T14:06:40.105" v="69" actId="1076"/>
        <pc:sldMkLst>
          <pc:docMk/>
          <pc:sldMk cId="1569733575" sldId="258"/>
        </pc:sldMkLst>
        <pc:spChg chg="add mod">
          <ac:chgData name="Silvana Gallone" userId="7a5114527312c558" providerId="LiveId" clId="{D634AA42-852E-4215-B5D9-52DE406B3105}" dt="2026-05-14T14:06:40.105" v="69" actId="1076"/>
          <ac:spMkLst>
            <pc:docMk/>
            <pc:sldMk cId="1569733575" sldId="258"/>
            <ac:spMk id="6" creationId="{182FA692-A68E-FB14-FE64-0F16978F42A2}"/>
          </ac:spMkLst>
        </pc:spChg>
      </pc:sldChg>
      <pc:sldChg chg="addSp modSp mod">
        <pc:chgData name="Silvana Gallone" userId="7a5114527312c558" providerId="LiveId" clId="{D634AA42-852E-4215-B5D9-52DE406B3105}" dt="2026-05-14T14:08:28.275" v="100" actId="1076"/>
        <pc:sldMkLst>
          <pc:docMk/>
          <pc:sldMk cId="344544022" sldId="259"/>
        </pc:sldMkLst>
        <pc:spChg chg="add mod">
          <ac:chgData name="Silvana Gallone" userId="7a5114527312c558" providerId="LiveId" clId="{D634AA42-852E-4215-B5D9-52DE406B3105}" dt="2026-05-14T14:08:28.275" v="100" actId="1076"/>
          <ac:spMkLst>
            <pc:docMk/>
            <pc:sldMk cId="344544022" sldId="259"/>
            <ac:spMk id="7" creationId="{8F1783D2-959E-1FD7-F7AC-B043B707E76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404BE1-3810-644C-A049-3A858BC70237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E856E3-37DE-CE45-9074-B95E66F4A5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29340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856E3-37DE-CE45-9074-B95E66F4A598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0131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FE888-A32C-0D48-910D-5E73D95B4997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D0DA2-5355-C441-92EA-92CC6D7D22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5455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FE888-A32C-0D48-910D-5E73D95B4997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D0DA2-5355-C441-92EA-92CC6D7D22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7532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FE888-A32C-0D48-910D-5E73D95B4997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D0DA2-5355-C441-92EA-92CC6D7D22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89134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FE888-A32C-0D48-910D-5E73D95B4997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D0DA2-5355-C441-92EA-92CC6D7D22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9903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FE888-A32C-0D48-910D-5E73D95B4997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D0DA2-5355-C441-92EA-92CC6D7D22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03679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FE888-A32C-0D48-910D-5E73D95B4997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D0DA2-5355-C441-92EA-92CC6D7D22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8253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FE888-A32C-0D48-910D-5E73D95B4997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D0DA2-5355-C441-92EA-92CC6D7D22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08863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FE888-A32C-0D48-910D-5E73D95B4997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D0DA2-5355-C441-92EA-92CC6D7D22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97925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FE888-A32C-0D48-910D-5E73D95B4997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D0DA2-5355-C441-92EA-92CC6D7D22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2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FE888-A32C-0D48-910D-5E73D95B4997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D0DA2-5355-C441-92EA-92CC6D7D22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5285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FE888-A32C-0D48-910D-5E73D95B4997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D0DA2-5355-C441-92EA-92CC6D7D22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63485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7FE888-A32C-0D48-910D-5E73D95B4997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AD0DA2-5355-C441-92EA-92CC6D7D22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081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Dalla Restaurazione all’Unità d’Italia</a:t>
            </a:r>
          </a:p>
        </p:txBody>
      </p:sp>
      <p:sp>
        <p:nvSpPr>
          <p:cNvPr id="5" name="Rettangolo 4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2" name="Freccia a pentagono 1">
            <a:extLst>
              <a:ext uri="{FF2B5EF4-FFF2-40B4-BE49-F238E27FC236}">
                <a16:creationId xmlns:a16="http://schemas.microsoft.com/office/drawing/2014/main" id="{C4B44356-0D59-E70C-111E-298DB528BB5F}"/>
              </a:ext>
            </a:extLst>
          </p:cNvPr>
          <p:cNvSpPr/>
          <p:nvPr/>
        </p:nvSpPr>
        <p:spPr>
          <a:xfrm>
            <a:off x="0" y="1044406"/>
            <a:ext cx="1931376" cy="2068071"/>
          </a:xfrm>
          <a:prstGeom prst="homePlate">
            <a:avLst>
              <a:gd name="adj" fmla="val 20763"/>
            </a:avLst>
          </a:prstGeom>
          <a:solidFill>
            <a:srgbClr val="0070C0"/>
          </a:solidFill>
          <a:ln w="25400" cap="sq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65F60A38-4488-4DCC-C279-100474335F6A}"/>
              </a:ext>
            </a:extLst>
          </p:cNvPr>
          <p:cNvSpPr txBox="1"/>
          <p:nvPr/>
        </p:nvSpPr>
        <p:spPr>
          <a:xfrm>
            <a:off x="-508051" y="1225967"/>
            <a:ext cx="254977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</a:t>
            </a:r>
            <a:r>
              <a:rPr lang="it-IT" b="1" dirty="0" err="1">
                <a:solidFill>
                  <a:schemeClr val="bg1"/>
                </a:solidFill>
                <a:latin typeface="Calibri"/>
              </a:rPr>
              <a:t>PITOLO</a:t>
            </a:r>
            <a:endParaRPr lang="it-IT" b="1" dirty="0">
              <a:solidFill>
                <a:schemeClr val="bg1"/>
              </a:solidFill>
              <a:latin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9600" b="1" dirty="0">
                <a:solidFill>
                  <a:schemeClr val="bg1"/>
                </a:solidFill>
                <a:latin typeface="Calibri"/>
              </a:rPr>
              <a:t> 8</a:t>
            </a:r>
            <a:endParaRPr kumimoji="0" lang="it-IT" sz="9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2D5CCD47-6628-767C-6CBF-24372B1C015D}"/>
              </a:ext>
            </a:extLst>
          </p:cNvPr>
          <p:cNvSpPr txBox="1"/>
          <p:nvPr/>
        </p:nvSpPr>
        <p:spPr>
          <a:xfrm>
            <a:off x="2272980" y="1665927"/>
            <a:ext cx="58625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b="1" dirty="0">
                <a:solidFill>
                  <a:schemeClr val="accent6"/>
                </a:solidFill>
              </a:rPr>
              <a:t>L’Europa, 1815-48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17F19197-BEC8-8CD9-CCF1-F52F2CC1F6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9427" y="2622872"/>
            <a:ext cx="4044461" cy="3430878"/>
          </a:xfrm>
          <a:prstGeom prst="rect">
            <a:avLst/>
          </a:prstGeom>
        </p:spPr>
      </p:pic>
      <p:sp>
        <p:nvSpPr>
          <p:cNvPr id="7" name="Ovale 6">
            <a:extLst>
              <a:ext uri="{FF2B5EF4-FFF2-40B4-BE49-F238E27FC236}">
                <a16:creationId xmlns:a16="http://schemas.microsoft.com/office/drawing/2014/main" id="{81EE00F7-B6D2-AD15-CE7E-C7A763E85200}"/>
              </a:ext>
            </a:extLst>
          </p:cNvPr>
          <p:cNvSpPr>
            <a:spLocks noChangeAspect="1"/>
          </p:cNvSpPr>
          <p:nvPr/>
        </p:nvSpPr>
        <p:spPr>
          <a:xfrm>
            <a:off x="8661400" y="640319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2DF8E84-A28F-1C7B-9EFB-3BD36435D0EA}"/>
              </a:ext>
            </a:extLst>
          </p:cNvPr>
          <p:cNvSpPr txBox="1"/>
          <p:nvPr/>
        </p:nvSpPr>
        <p:spPr>
          <a:xfrm>
            <a:off x="3720974" y="6022394"/>
            <a:ext cx="41827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Parigi, Musée du Louvre/Wikimedia Commons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3579405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886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8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889000" y="884535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1.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Il Congresso di Vienna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94126" y="1416749"/>
            <a:ext cx="19939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</a:t>
            </a:r>
            <a:r>
              <a:rPr lang="it-IT" b="1" dirty="0"/>
              <a:t>novembre 1814 e il giugno 1815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995001" y="1850910"/>
            <a:ext cx="2720325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si svolse il CONGRESSO DI VIENNA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5195401" y="1764667"/>
            <a:ext cx="254187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al quale parteciparono Regno Unito, Prussia, Russia e Austria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1" name="Connettore 2 10"/>
          <p:cNvCxnSpPr>
            <a:stCxn id="9" idx="3"/>
            <a:endCxn id="10" idx="1"/>
          </p:cNvCxnSpPr>
          <p:nvPr/>
        </p:nvCxnSpPr>
        <p:spPr>
          <a:xfrm>
            <a:off x="4715326" y="1995631"/>
            <a:ext cx="480075" cy="739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/>
          <p:cNvSpPr txBox="1"/>
          <p:nvPr/>
        </p:nvSpPr>
        <p:spPr>
          <a:xfrm>
            <a:off x="1837514" y="2467338"/>
            <a:ext cx="3035300" cy="66401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per riportare l’Europa alle condizioni in cui si trovava prima della Rivoluzione francese e delle conquiste napoleoniche</a:t>
            </a:r>
          </a:p>
        </p:txBody>
      </p:sp>
      <p:cxnSp>
        <p:nvCxnSpPr>
          <p:cNvPr id="15" name="Connettore 2 14"/>
          <p:cNvCxnSpPr>
            <a:stCxn id="9" idx="2"/>
            <a:endCxn id="14" idx="0"/>
          </p:cNvCxnSpPr>
          <p:nvPr/>
        </p:nvCxnSpPr>
        <p:spPr>
          <a:xfrm>
            <a:off x="3355164" y="2140351"/>
            <a:ext cx="0" cy="32698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CasellaDiTesto 18"/>
          <p:cNvSpPr txBox="1"/>
          <p:nvPr/>
        </p:nvSpPr>
        <p:spPr>
          <a:xfrm>
            <a:off x="5195401" y="2654623"/>
            <a:ext cx="1971025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RESTAURAZIONE</a:t>
            </a:r>
          </a:p>
        </p:txBody>
      </p:sp>
      <p:cxnSp>
        <p:nvCxnSpPr>
          <p:cNvPr id="20" name="Connettore 2 19"/>
          <p:cNvCxnSpPr>
            <a:stCxn id="14" idx="3"/>
            <a:endCxn id="19" idx="1"/>
          </p:cNvCxnSpPr>
          <p:nvPr/>
        </p:nvCxnSpPr>
        <p:spPr>
          <a:xfrm>
            <a:off x="4872814" y="2799344"/>
            <a:ext cx="32258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/>
          <p:cNvSpPr txBox="1"/>
          <p:nvPr/>
        </p:nvSpPr>
        <p:spPr>
          <a:xfrm>
            <a:off x="2138863" y="3192966"/>
            <a:ext cx="24326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dirty="0"/>
              <a:t>basandosi su due principi fondamentali</a:t>
            </a:r>
          </a:p>
        </p:txBody>
      </p:sp>
      <p:sp>
        <p:nvSpPr>
          <p:cNvPr id="25" name="CasellaDiTesto 24"/>
          <p:cNvSpPr txBox="1"/>
          <p:nvPr/>
        </p:nvSpPr>
        <p:spPr>
          <a:xfrm>
            <a:off x="4253077" y="3513673"/>
            <a:ext cx="1554449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LEGITTIMITÀ</a:t>
            </a:r>
          </a:p>
        </p:txBody>
      </p:sp>
      <p:sp>
        <p:nvSpPr>
          <p:cNvPr id="26" name="CasellaDiTesto 25"/>
          <p:cNvSpPr txBox="1"/>
          <p:nvPr/>
        </p:nvSpPr>
        <p:spPr>
          <a:xfrm>
            <a:off x="6145377" y="3420031"/>
            <a:ext cx="254187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tornarono sul trono i sovrani che governavano prima della rivoluzione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7" name="Connettore 2 26"/>
          <p:cNvCxnSpPr>
            <a:stCxn id="25" idx="3"/>
            <a:endCxn id="26" idx="1"/>
          </p:cNvCxnSpPr>
          <p:nvPr/>
        </p:nvCxnSpPr>
        <p:spPr>
          <a:xfrm>
            <a:off x="5807526" y="3658394"/>
            <a:ext cx="33785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CasellaDiTesto 30"/>
          <p:cNvSpPr txBox="1"/>
          <p:nvPr/>
        </p:nvSpPr>
        <p:spPr>
          <a:xfrm>
            <a:off x="4253077" y="4081618"/>
            <a:ext cx="1554449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EQUILIBRIO</a:t>
            </a:r>
          </a:p>
        </p:txBody>
      </p:sp>
      <p:sp>
        <p:nvSpPr>
          <p:cNvPr id="32" name="CasellaDiTesto 31"/>
          <p:cNvSpPr txBox="1"/>
          <p:nvPr/>
        </p:nvSpPr>
        <p:spPr>
          <a:xfrm>
            <a:off x="6145377" y="3990080"/>
            <a:ext cx="254187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nessuna potenza europea doveva avere la forza di imporsi sulle altre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3" name="Connettore 2 32"/>
          <p:cNvCxnSpPr>
            <a:stCxn id="31" idx="3"/>
            <a:endCxn id="32" idx="1"/>
          </p:cNvCxnSpPr>
          <p:nvPr/>
        </p:nvCxnSpPr>
        <p:spPr>
          <a:xfrm>
            <a:off x="5807526" y="4226339"/>
            <a:ext cx="337851" cy="210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CasellaDiTesto 36"/>
          <p:cNvSpPr txBox="1"/>
          <p:nvPr/>
        </p:nvSpPr>
        <p:spPr>
          <a:xfrm>
            <a:off x="2330484" y="4405782"/>
            <a:ext cx="20493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dirty="0"/>
              <a:t>furono invece negati i principi di</a:t>
            </a:r>
          </a:p>
        </p:txBody>
      </p:sp>
      <p:sp>
        <p:nvSpPr>
          <p:cNvPr id="38" name="CasellaDiTesto 37"/>
          <p:cNvSpPr txBox="1"/>
          <p:nvPr/>
        </p:nvSpPr>
        <p:spPr>
          <a:xfrm>
            <a:off x="4261616" y="4885273"/>
            <a:ext cx="1554449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NAZIONALITÀ</a:t>
            </a:r>
          </a:p>
        </p:txBody>
      </p:sp>
      <p:sp>
        <p:nvSpPr>
          <p:cNvPr id="39" name="CasellaDiTesto 38"/>
          <p:cNvSpPr txBox="1"/>
          <p:nvPr/>
        </p:nvSpPr>
        <p:spPr>
          <a:xfrm>
            <a:off x="6145377" y="4885273"/>
            <a:ext cx="2541874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cioè l’aspirazione all’unità dei popoli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0" name="Connettore 2 39"/>
          <p:cNvCxnSpPr>
            <a:stCxn id="38" idx="3"/>
            <a:endCxn id="39" idx="1"/>
          </p:cNvCxnSpPr>
          <p:nvPr/>
        </p:nvCxnSpPr>
        <p:spPr>
          <a:xfrm>
            <a:off x="5816065" y="5029994"/>
            <a:ext cx="32931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CasellaDiTesto 45"/>
          <p:cNvSpPr txBox="1"/>
          <p:nvPr/>
        </p:nvSpPr>
        <p:spPr>
          <a:xfrm>
            <a:off x="4261616" y="5625997"/>
            <a:ext cx="1554449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LIBERTÀ</a:t>
            </a:r>
          </a:p>
        </p:txBody>
      </p:sp>
      <p:sp>
        <p:nvSpPr>
          <p:cNvPr id="47" name="CasellaDiTesto 46"/>
          <p:cNvSpPr txBox="1"/>
          <p:nvPr/>
        </p:nvSpPr>
        <p:spPr>
          <a:xfrm>
            <a:off x="6145377" y="5345069"/>
            <a:ext cx="2541874" cy="851297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furono abolite le Costituzioni, i cittadini tornarono a essere sudditi, furono abolite le libertà di pensiero, parola e stampa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8" name="Connettore 2 47"/>
          <p:cNvCxnSpPr/>
          <p:nvPr/>
        </p:nvCxnSpPr>
        <p:spPr>
          <a:xfrm>
            <a:off x="5837304" y="5766594"/>
            <a:ext cx="32931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Ovale 48"/>
          <p:cNvSpPr>
            <a:spLocks noChangeAspect="1"/>
          </p:cNvSpPr>
          <p:nvPr/>
        </p:nvSpPr>
        <p:spPr>
          <a:xfrm>
            <a:off x="8661400" y="640319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cxnSp>
        <p:nvCxnSpPr>
          <p:cNvPr id="51" name="Connettore 1 50"/>
          <p:cNvCxnSpPr>
            <a:stCxn id="24" idx="2"/>
          </p:cNvCxnSpPr>
          <p:nvPr/>
        </p:nvCxnSpPr>
        <p:spPr>
          <a:xfrm>
            <a:off x="3355164" y="3454576"/>
            <a:ext cx="0" cy="771763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ttore 2 52"/>
          <p:cNvCxnSpPr>
            <a:endCxn id="31" idx="1"/>
          </p:cNvCxnSpPr>
          <p:nvPr/>
        </p:nvCxnSpPr>
        <p:spPr>
          <a:xfrm flipV="1">
            <a:off x="3355164" y="4226339"/>
            <a:ext cx="897913" cy="210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ttore 2 55"/>
          <p:cNvCxnSpPr/>
          <p:nvPr/>
        </p:nvCxnSpPr>
        <p:spPr>
          <a:xfrm flipV="1">
            <a:off x="3363703" y="3658394"/>
            <a:ext cx="897913" cy="210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ttore 1 56"/>
          <p:cNvCxnSpPr>
            <a:cxnSpLocks/>
          </p:cNvCxnSpPr>
          <p:nvPr/>
        </p:nvCxnSpPr>
        <p:spPr>
          <a:xfrm>
            <a:off x="3342355" y="4768079"/>
            <a:ext cx="8539" cy="1005418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ttore 2 59"/>
          <p:cNvCxnSpPr/>
          <p:nvPr/>
        </p:nvCxnSpPr>
        <p:spPr>
          <a:xfrm flipV="1">
            <a:off x="3355164" y="5764489"/>
            <a:ext cx="897913" cy="210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ttore 2 60"/>
          <p:cNvCxnSpPr/>
          <p:nvPr/>
        </p:nvCxnSpPr>
        <p:spPr>
          <a:xfrm flipV="1">
            <a:off x="3355164" y="5046477"/>
            <a:ext cx="897913" cy="210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ttangolo 11">
            <a:extLst>
              <a:ext uri="{FF2B5EF4-FFF2-40B4-BE49-F238E27FC236}">
                <a16:creationId xmlns:a16="http://schemas.microsoft.com/office/drawing/2014/main" id="{37AD73A8-2B1D-AF33-5F5D-D9FE2CD17FE7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Dalla Restaurazione all’Unità d’Italia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675D626C-5159-6992-8B9D-B4552386E439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95D61476-B94B-8688-F840-65AF5ACB1678}"/>
              </a:ext>
            </a:extLst>
          </p:cNvPr>
          <p:cNvSpPr/>
          <p:nvPr/>
        </p:nvSpPr>
        <p:spPr>
          <a:xfrm>
            <a:off x="5467349" y="404813"/>
            <a:ext cx="22002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L’Europa, 1815-48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43313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F96D4D58-56A1-004F-F3B9-12881A94FA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899"/>
          <a:stretch/>
        </p:blipFill>
        <p:spPr>
          <a:xfrm>
            <a:off x="154647" y="2026162"/>
            <a:ext cx="4311845" cy="3574819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A2C96E6F-E21D-B555-D7D4-E61047ED80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02" b="2960"/>
          <a:stretch/>
        </p:blipFill>
        <p:spPr>
          <a:xfrm>
            <a:off x="4897316" y="2029674"/>
            <a:ext cx="3791082" cy="3571307"/>
          </a:xfrm>
          <a:prstGeom prst="rect">
            <a:avLst/>
          </a:prstGeom>
        </p:spPr>
      </p:pic>
      <p:sp>
        <p:nvSpPr>
          <p:cNvPr id="14" name="Ovale 13">
            <a:extLst>
              <a:ext uri="{FF2B5EF4-FFF2-40B4-BE49-F238E27FC236}">
                <a16:creationId xmlns:a16="http://schemas.microsoft.com/office/drawing/2014/main" id="{C0BD8C1D-EF87-5551-63D5-B86A8BC2EDD3}"/>
              </a:ext>
            </a:extLst>
          </p:cNvPr>
          <p:cNvSpPr>
            <a:spLocks noChangeAspect="1"/>
          </p:cNvSpPr>
          <p:nvPr/>
        </p:nvSpPr>
        <p:spPr>
          <a:xfrm>
            <a:off x="8661400" y="640319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8E59B158-1357-AD75-978A-42CEBA8C16A8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Dalla Restaurazione all’Unità d’Italia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607E4EE4-F2BB-DFD7-3BE0-97E2CCC9A47E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8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878ABC90-D5A5-E70F-E945-B22F21414EFD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E3A0B184-4AA6-3B2D-ABE7-4BFA4CDFA517}"/>
              </a:ext>
            </a:extLst>
          </p:cNvPr>
          <p:cNvSpPr txBox="1"/>
          <p:nvPr/>
        </p:nvSpPr>
        <p:spPr>
          <a:xfrm>
            <a:off x="537178" y="1654722"/>
            <a:ext cx="35467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solidFill>
                  <a:schemeClr val="accent5">
                    <a:lumMod val="50000"/>
                  </a:schemeClr>
                </a:solidFill>
              </a:rPr>
              <a:t>L’Europa dopo il congresso di Vienna</a:t>
            </a:r>
            <a:endParaRPr lang="it-IT" sz="1600" b="1" dirty="0">
              <a:solidFill>
                <a:srgbClr val="FF0000"/>
              </a:solidFill>
            </a:endParaRP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F51E094C-7027-D547-4F9F-1AD4653F9AA5}"/>
              </a:ext>
            </a:extLst>
          </p:cNvPr>
          <p:cNvSpPr txBox="1"/>
          <p:nvPr/>
        </p:nvSpPr>
        <p:spPr>
          <a:xfrm>
            <a:off x="5019466" y="1655181"/>
            <a:ext cx="35467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solidFill>
                  <a:schemeClr val="accent5">
                    <a:lumMod val="50000"/>
                  </a:schemeClr>
                </a:solidFill>
              </a:rPr>
              <a:t>L’Italia dopo il congresso di Vienna</a:t>
            </a:r>
            <a:endParaRPr lang="it-IT" sz="1600" b="1" dirty="0">
              <a:solidFill>
                <a:srgbClr val="FF0000"/>
              </a:solidFill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F4058C7E-6942-20C1-91B4-D95EAEEA644B}"/>
              </a:ext>
            </a:extLst>
          </p:cNvPr>
          <p:cNvSpPr/>
          <p:nvPr/>
        </p:nvSpPr>
        <p:spPr>
          <a:xfrm>
            <a:off x="5467349" y="404813"/>
            <a:ext cx="22002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L’Europa, 1815-48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94554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886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304800" y="1126195"/>
            <a:ext cx="12573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1815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389388" y="1289867"/>
            <a:ext cx="3035300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Russia, Prussia e Austria sottoscrissero la SANTA ALLEANZA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4938176" y="1289867"/>
            <a:ext cx="211324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per salvaguardare l’ordine ricostruito a Vienna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1" name="Connettore 2 10"/>
          <p:cNvCxnSpPr>
            <a:stCxn id="9" idx="3"/>
            <a:endCxn id="10" idx="1"/>
          </p:cNvCxnSpPr>
          <p:nvPr/>
        </p:nvCxnSpPr>
        <p:spPr>
          <a:xfrm>
            <a:off x="4424688" y="1528230"/>
            <a:ext cx="51348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/>
          <p:cNvSpPr txBox="1"/>
          <p:nvPr/>
        </p:nvSpPr>
        <p:spPr>
          <a:xfrm>
            <a:off x="1389388" y="2387519"/>
            <a:ext cx="30353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basata sul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PRINCIPIO DI INTERVENTO</a:t>
            </a:r>
          </a:p>
        </p:txBody>
      </p:sp>
      <p:cxnSp>
        <p:nvCxnSpPr>
          <p:cNvPr id="15" name="Connettore 2 14"/>
          <p:cNvCxnSpPr>
            <a:stCxn id="9" idx="2"/>
            <a:endCxn id="14" idx="0"/>
          </p:cNvCxnSpPr>
          <p:nvPr/>
        </p:nvCxnSpPr>
        <p:spPr>
          <a:xfrm>
            <a:off x="2907038" y="1766593"/>
            <a:ext cx="0" cy="62092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2 17"/>
          <p:cNvCxnSpPr>
            <a:stCxn id="14" idx="3"/>
            <a:endCxn id="21" idx="1"/>
          </p:cNvCxnSpPr>
          <p:nvPr/>
        </p:nvCxnSpPr>
        <p:spPr>
          <a:xfrm>
            <a:off x="4424688" y="2532240"/>
            <a:ext cx="513489" cy="24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4938177" y="2200476"/>
            <a:ext cx="3230888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gli Stati europei avevano il diritto di INTERVENIRE in tutte quelle situazioni che avrebbero potuto turbare l’equilibrio dell’Europa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2" name="Ovale 21"/>
          <p:cNvSpPr>
            <a:spLocks noChangeAspect="1"/>
          </p:cNvSpPr>
          <p:nvPr/>
        </p:nvSpPr>
        <p:spPr>
          <a:xfrm>
            <a:off x="8661400" y="640319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C6144C3D-7ACE-E5A9-403A-9C5B5597BDCB}"/>
              </a:ext>
            </a:extLst>
          </p:cNvPr>
          <p:cNvSpPr txBox="1"/>
          <p:nvPr/>
        </p:nvSpPr>
        <p:spPr>
          <a:xfrm>
            <a:off x="1389388" y="3291487"/>
            <a:ext cx="30353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CONCERTO EUROPEO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A79E5A26-48FA-6159-F36F-2875BCB4C3F7}"/>
              </a:ext>
            </a:extLst>
          </p:cNvPr>
          <p:cNvSpPr txBox="1"/>
          <p:nvPr/>
        </p:nvSpPr>
        <p:spPr>
          <a:xfrm>
            <a:off x="4938177" y="3194510"/>
            <a:ext cx="3230888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it-IT" sz="1100" b="0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Austria, Regno Unito, Prussia, Russia devono agire di comune accordo</a:t>
            </a:r>
            <a:endParaRPr lang="it-IT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Connettore 2 15">
            <a:extLst>
              <a:ext uri="{FF2B5EF4-FFF2-40B4-BE49-F238E27FC236}">
                <a16:creationId xmlns:a16="http://schemas.microsoft.com/office/drawing/2014/main" id="{A93ED67B-A2D6-D3B2-5838-7AB39C896582}"/>
              </a:ext>
            </a:extLst>
          </p:cNvPr>
          <p:cNvCxnSpPr/>
          <p:nvPr/>
        </p:nvCxnSpPr>
        <p:spPr>
          <a:xfrm flipV="1">
            <a:off x="4424687" y="3427016"/>
            <a:ext cx="513489" cy="198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>
            <a:extLst>
              <a:ext uri="{FF2B5EF4-FFF2-40B4-BE49-F238E27FC236}">
                <a16:creationId xmlns:a16="http://schemas.microsoft.com/office/drawing/2014/main" id="{79F2FBBA-B7A5-2FBB-6321-8926CDED81EF}"/>
              </a:ext>
            </a:extLst>
          </p:cNvPr>
          <p:cNvCxnSpPr>
            <a:cxnSpLocks/>
            <a:stCxn id="14" idx="2"/>
            <a:endCxn id="12" idx="0"/>
          </p:cNvCxnSpPr>
          <p:nvPr/>
        </p:nvCxnSpPr>
        <p:spPr>
          <a:xfrm>
            <a:off x="2907038" y="2676960"/>
            <a:ext cx="0" cy="61452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ttangolo 6">
            <a:extLst>
              <a:ext uri="{FF2B5EF4-FFF2-40B4-BE49-F238E27FC236}">
                <a16:creationId xmlns:a16="http://schemas.microsoft.com/office/drawing/2014/main" id="{A93BDF88-A0C1-0EEC-FD22-707DF3782DAF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Dalla Restaurazione all’Unità d’Italia</a:t>
            </a:r>
          </a:p>
        </p:txBody>
      </p:sp>
      <p:pic>
        <p:nvPicPr>
          <p:cNvPr id="23" name="Immagine 22">
            <a:extLst>
              <a:ext uri="{FF2B5EF4-FFF2-40B4-BE49-F238E27FC236}">
                <a16:creationId xmlns:a16="http://schemas.microsoft.com/office/drawing/2014/main" id="{91B5996F-DDCD-B554-D740-3D1B77F03B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5768" y="4059850"/>
            <a:ext cx="4314582" cy="2814211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DB3898F3-FC03-E2C8-756D-3E46E74C6D00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8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3676DF09-14A7-B369-7B93-C78644D7657D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A0C62F9F-0AD4-CFA7-A5D3-3D9234402AC5}"/>
              </a:ext>
            </a:extLst>
          </p:cNvPr>
          <p:cNvSpPr/>
          <p:nvPr/>
        </p:nvSpPr>
        <p:spPr>
          <a:xfrm>
            <a:off x="5467349" y="404813"/>
            <a:ext cx="22002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L’Europa, 1815-48</a:t>
            </a:r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182FA692-A68E-FB14-FE64-0F16978F42A2}"/>
              </a:ext>
            </a:extLst>
          </p:cNvPr>
          <p:cNvSpPr txBox="1"/>
          <p:nvPr/>
        </p:nvSpPr>
        <p:spPr>
          <a:xfrm>
            <a:off x="6567486" y="6692348"/>
            <a:ext cx="17201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1569733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e 1"/>
          <p:cNvSpPr>
            <a:spLocks noChangeAspect="1"/>
          </p:cNvSpPr>
          <p:nvPr/>
        </p:nvSpPr>
        <p:spPr>
          <a:xfrm>
            <a:off x="8661400" y="640319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5" name="Rettangolo 4"/>
          <p:cNvSpPr/>
          <p:nvPr/>
        </p:nvSpPr>
        <p:spPr>
          <a:xfrm>
            <a:off x="10886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889000" y="884535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2.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L’Europa tra il 1815 e il 1830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287051" y="1595797"/>
            <a:ext cx="2541874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L’Europa della Restaurazione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3246150" y="1595797"/>
            <a:ext cx="314194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represse ogni forma di dissenso politico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2" name="Connettore 2 11"/>
          <p:cNvCxnSpPr>
            <a:stCxn id="10" idx="3"/>
            <a:endCxn id="11" idx="1"/>
          </p:cNvCxnSpPr>
          <p:nvPr/>
        </p:nvCxnSpPr>
        <p:spPr>
          <a:xfrm>
            <a:off x="2828925" y="1740518"/>
            <a:ext cx="41722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/>
          <p:cNvSpPr txBox="1"/>
          <p:nvPr/>
        </p:nvSpPr>
        <p:spPr>
          <a:xfrm>
            <a:off x="3566175" y="2242367"/>
            <a:ext cx="25019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nacquero le SOCIETÀ SEGRETE</a:t>
            </a:r>
          </a:p>
        </p:txBody>
      </p:sp>
      <p:cxnSp>
        <p:nvCxnSpPr>
          <p:cNvPr id="16" name="Connettore 2 15"/>
          <p:cNvCxnSpPr>
            <a:stCxn id="11" idx="2"/>
            <a:endCxn id="15" idx="0"/>
          </p:cNvCxnSpPr>
          <p:nvPr/>
        </p:nvCxnSpPr>
        <p:spPr>
          <a:xfrm>
            <a:off x="4817125" y="1885238"/>
            <a:ext cx="0" cy="35712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CasellaDiTesto 18"/>
          <p:cNvSpPr txBox="1"/>
          <p:nvPr/>
        </p:nvSpPr>
        <p:spPr>
          <a:xfrm>
            <a:off x="6388099" y="2055082"/>
            <a:ext cx="1770350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organizzazioni clandestine rivolte contro i regimi autoritari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3" name="Connettore 2 22"/>
          <p:cNvCxnSpPr>
            <a:stCxn id="15" idx="3"/>
            <a:endCxn id="19" idx="1"/>
          </p:cNvCxnSpPr>
          <p:nvPr/>
        </p:nvCxnSpPr>
        <p:spPr>
          <a:xfrm>
            <a:off x="6068075" y="2387088"/>
            <a:ext cx="32002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CasellaDiTesto 26"/>
          <p:cNvSpPr txBox="1"/>
          <p:nvPr/>
        </p:nvSpPr>
        <p:spPr>
          <a:xfrm>
            <a:off x="3566176" y="2934039"/>
            <a:ext cx="2501900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la più ramificata in Europa era la CARBONERIA</a:t>
            </a:r>
          </a:p>
        </p:txBody>
      </p:sp>
      <p:cxnSp>
        <p:nvCxnSpPr>
          <p:cNvPr id="28" name="Connettore 2 27"/>
          <p:cNvCxnSpPr>
            <a:stCxn id="15" idx="2"/>
            <a:endCxn id="27" idx="0"/>
          </p:cNvCxnSpPr>
          <p:nvPr/>
        </p:nvCxnSpPr>
        <p:spPr>
          <a:xfrm>
            <a:off x="4817125" y="2531808"/>
            <a:ext cx="1" cy="40223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CasellaDiTesto 31"/>
          <p:cNvSpPr txBox="1"/>
          <p:nvPr/>
        </p:nvSpPr>
        <p:spPr>
          <a:xfrm>
            <a:off x="3994468" y="3487056"/>
            <a:ext cx="164531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dirty="0"/>
              <a:t>i suoi punti di forza erano</a:t>
            </a:r>
          </a:p>
        </p:txBody>
      </p:sp>
      <p:sp>
        <p:nvSpPr>
          <p:cNvPr id="33" name="CasellaDiTesto 32"/>
          <p:cNvSpPr txBox="1"/>
          <p:nvPr/>
        </p:nvSpPr>
        <p:spPr>
          <a:xfrm>
            <a:off x="5519452" y="3907197"/>
            <a:ext cx="2638998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vi aderivano molti ufficiali dell’esercito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4" name="CasellaDiTesto 33"/>
          <p:cNvSpPr txBox="1"/>
          <p:nvPr/>
        </p:nvSpPr>
        <p:spPr>
          <a:xfrm>
            <a:off x="5519452" y="4355325"/>
            <a:ext cx="2638998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rispettava un rigorosa segretezza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5" name="CasellaDiTesto 34"/>
          <p:cNvSpPr txBox="1"/>
          <p:nvPr/>
        </p:nvSpPr>
        <p:spPr>
          <a:xfrm>
            <a:off x="5519452" y="4980034"/>
            <a:ext cx="2638998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la segretezza era però anche un elemento di debolezza</a:t>
            </a:r>
          </a:p>
        </p:txBody>
      </p:sp>
      <p:sp>
        <p:nvSpPr>
          <p:cNvPr id="36" name="CasellaDiTesto 35"/>
          <p:cNvSpPr txBox="1"/>
          <p:nvPr/>
        </p:nvSpPr>
        <p:spPr>
          <a:xfrm>
            <a:off x="5519452" y="5761397"/>
            <a:ext cx="2638998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100" dirty="0">
                <a:solidFill>
                  <a:srgbClr val="000000"/>
                </a:solidFill>
                <a:latin typeface="Arial"/>
                <a:cs typeface="Arial"/>
              </a:rPr>
              <a:t>perché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non riusciva a ottenere l’appoggio popolare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7" name="Connettore 2 36"/>
          <p:cNvCxnSpPr>
            <a:stCxn id="35" idx="2"/>
            <a:endCxn id="36" idx="0"/>
          </p:cNvCxnSpPr>
          <p:nvPr/>
        </p:nvCxnSpPr>
        <p:spPr>
          <a:xfrm>
            <a:off x="6838951" y="5456760"/>
            <a:ext cx="0" cy="30463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2 39"/>
          <p:cNvCxnSpPr>
            <a:stCxn id="34" idx="2"/>
            <a:endCxn id="35" idx="0"/>
          </p:cNvCxnSpPr>
          <p:nvPr/>
        </p:nvCxnSpPr>
        <p:spPr>
          <a:xfrm>
            <a:off x="6838951" y="4644766"/>
            <a:ext cx="0" cy="33526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ttore 1 43"/>
          <p:cNvCxnSpPr>
            <a:cxnSpLocks/>
          </p:cNvCxnSpPr>
          <p:nvPr/>
        </p:nvCxnSpPr>
        <p:spPr>
          <a:xfrm>
            <a:off x="4817126" y="3770438"/>
            <a:ext cx="0" cy="74169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ttore 2 45"/>
          <p:cNvCxnSpPr>
            <a:cxnSpLocks/>
            <a:endCxn id="34" idx="1"/>
          </p:cNvCxnSpPr>
          <p:nvPr/>
        </p:nvCxnSpPr>
        <p:spPr>
          <a:xfrm>
            <a:off x="4817125" y="4500046"/>
            <a:ext cx="70232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ttore 2 48"/>
          <p:cNvCxnSpPr>
            <a:endCxn id="33" idx="1"/>
          </p:cNvCxnSpPr>
          <p:nvPr/>
        </p:nvCxnSpPr>
        <p:spPr>
          <a:xfrm>
            <a:off x="4817126" y="4051918"/>
            <a:ext cx="70232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ttangolo 8">
            <a:extLst>
              <a:ext uri="{FF2B5EF4-FFF2-40B4-BE49-F238E27FC236}">
                <a16:creationId xmlns:a16="http://schemas.microsoft.com/office/drawing/2014/main" id="{7E38CB27-CAC6-8319-52E4-9ED131711FBA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Dalla Restaurazione all’Unità d’Italia</a:t>
            </a:r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3F56AA2E-580B-E219-7C8F-E9B3D42891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295" y="3173811"/>
            <a:ext cx="3361014" cy="3684189"/>
          </a:xfrm>
          <a:prstGeom prst="rect">
            <a:avLst/>
          </a:prstGeom>
        </p:spPr>
      </p:pic>
      <p:sp>
        <p:nvSpPr>
          <p:cNvPr id="3" name="Rettangolo 2">
            <a:extLst>
              <a:ext uri="{FF2B5EF4-FFF2-40B4-BE49-F238E27FC236}">
                <a16:creationId xmlns:a16="http://schemas.microsoft.com/office/drawing/2014/main" id="{74E56B64-F4A8-3980-A55E-E37AC17C4094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8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C70C4A4E-7D37-7CB7-479C-AE5C07D88213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86886358-9896-D94E-97DF-9EA80184AE9E}"/>
              </a:ext>
            </a:extLst>
          </p:cNvPr>
          <p:cNvSpPr/>
          <p:nvPr/>
        </p:nvSpPr>
        <p:spPr>
          <a:xfrm>
            <a:off x="5467349" y="404813"/>
            <a:ext cx="22002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L’Europa, 1815-48</a:t>
            </a:r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8F1783D2-959E-1FD7-F7AC-B043B707E763}"/>
              </a:ext>
            </a:extLst>
          </p:cNvPr>
          <p:cNvSpPr txBox="1"/>
          <p:nvPr/>
        </p:nvSpPr>
        <p:spPr>
          <a:xfrm>
            <a:off x="3270752" y="6681165"/>
            <a:ext cx="40559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err="1"/>
              <a:t>Parigi</a:t>
            </a:r>
            <a:r>
              <a:rPr lang="fr-FR" sz="800" dirty="0"/>
              <a:t>, </a:t>
            </a:r>
            <a:r>
              <a:rPr lang="fr-FR" sz="800" dirty="0" err="1"/>
              <a:t>Bibliothéque</a:t>
            </a:r>
            <a:r>
              <a:rPr lang="fr-FR" sz="800" dirty="0"/>
              <a:t> Nationale de France/Opera in </a:t>
            </a:r>
            <a:r>
              <a:rPr lang="fr-FR" sz="800" dirty="0" err="1"/>
              <a:t>Pubblico</a:t>
            </a:r>
            <a:r>
              <a:rPr lang="fr-FR" sz="800" dirty="0"/>
              <a:t> Dominio</a:t>
            </a:r>
            <a:endParaRPr lang="it-IT" sz="800" dirty="0"/>
          </a:p>
        </p:txBody>
      </p:sp>
    </p:spTree>
    <p:extLst>
      <p:ext uri="{BB962C8B-B14F-4D97-AF65-F5344CB8AC3E}">
        <p14:creationId xmlns:p14="http://schemas.microsoft.com/office/powerpoint/2010/main" val="344544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886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304800" y="809626"/>
            <a:ext cx="12573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</a:t>
            </a:r>
            <a:r>
              <a:rPr lang="it-IT" b="1" dirty="0"/>
              <a:t>1820</a:t>
            </a:r>
            <a:r>
              <a:rPr lang="it-IT" dirty="0"/>
              <a:t> e il </a:t>
            </a:r>
            <a:r>
              <a:rPr lang="it-IT" b="1" dirty="0"/>
              <a:t>1821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295399" y="1179713"/>
            <a:ext cx="2584452" cy="476726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società segrete organizzarono tentativi di insurrezione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4743450" y="1273355"/>
            <a:ext cx="177035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 tutta Europa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0" name="Connettore 2 9"/>
          <p:cNvCxnSpPr>
            <a:stCxn id="8" idx="3"/>
            <a:endCxn id="9" idx="1"/>
          </p:cNvCxnSpPr>
          <p:nvPr/>
        </p:nvCxnSpPr>
        <p:spPr>
          <a:xfrm>
            <a:off x="3879851" y="1418076"/>
            <a:ext cx="86359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2622551" y="1766256"/>
            <a:ext cx="12573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1820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3638550" y="1962054"/>
            <a:ext cx="207645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scoppiò una rivolta in Spagna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5954426" y="1962054"/>
            <a:ext cx="2198974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repressa dalla Santa Alleanza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0" name="Connettore 2 19"/>
          <p:cNvCxnSpPr>
            <a:stCxn id="18" idx="3"/>
            <a:endCxn id="19" idx="1"/>
          </p:cNvCxnSpPr>
          <p:nvPr/>
        </p:nvCxnSpPr>
        <p:spPr>
          <a:xfrm>
            <a:off x="5715000" y="2106775"/>
            <a:ext cx="23942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asellaDiTesto 22"/>
          <p:cNvSpPr txBox="1"/>
          <p:nvPr/>
        </p:nvSpPr>
        <p:spPr>
          <a:xfrm>
            <a:off x="2622551" y="2331528"/>
            <a:ext cx="12573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1820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3638550" y="2527326"/>
            <a:ext cx="285115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ci furono insurrezioni a Napoli e in Sicilia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5" name="CasellaDiTesto 24"/>
          <p:cNvSpPr txBox="1"/>
          <p:nvPr/>
        </p:nvSpPr>
        <p:spPr>
          <a:xfrm>
            <a:off x="6805326" y="2527326"/>
            <a:ext cx="1761731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repressa dall’Austria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6" name="Connettore 2 25"/>
          <p:cNvCxnSpPr>
            <a:cxnSpLocks/>
            <a:stCxn id="24" idx="3"/>
            <a:endCxn id="25" idx="1"/>
          </p:cNvCxnSpPr>
          <p:nvPr/>
        </p:nvCxnSpPr>
        <p:spPr>
          <a:xfrm>
            <a:off x="6489700" y="2672047"/>
            <a:ext cx="31562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CasellaDiTesto 28"/>
          <p:cNvSpPr txBox="1"/>
          <p:nvPr/>
        </p:nvSpPr>
        <p:spPr>
          <a:xfrm>
            <a:off x="2622551" y="2979228"/>
            <a:ext cx="12573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1821</a:t>
            </a:r>
          </a:p>
        </p:txBody>
      </p:sp>
      <p:sp>
        <p:nvSpPr>
          <p:cNvPr id="30" name="CasellaDiTesto 29"/>
          <p:cNvSpPr txBox="1"/>
          <p:nvPr/>
        </p:nvSpPr>
        <p:spPr>
          <a:xfrm>
            <a:off x="3638550" y="3175026"/>
            <a:ext cx="2315876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scoppiò una rivolta in Piemonte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1" name="CasellaDiTesto 30"/>
          <p:cNvSpPr txBox="1"/>
          <p:nvPr/>
        </p:nvSpPr>
        <p:spPr>
          <a:xfrm>
            <a:off x="6172200" y="3167332"/>
            <a:ext cx="28321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guidata da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SANTORRE DI SANTAROSA</a:t>
            </a:r>
          </a:p>
        </p:txBody>
      </p:sp>
      <p:cxnSp>
        <p:nvCxnSpPr>
          <p:cNvPr id="32" name="Connettore 2 31"/>
          <p:cNvCxnSpPr>
            <a:endCxn id="31" idx="1"/>
          </p:cNvCxnSpPr>
          <p:nvPr/>
        </p:nvCxnSpPr>
        <p:spPr>
          <a:xfrm flipV="1">
            <a:off x="5954426" y="3312053"/>
            <a:ext cx="217774" cy="769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2 34"/>
          <p:cNvCxnSpPr>
            <a:stCxn id="30" idx="2"/>
            <a:endCxn id="38" idx="0"/>
          </p:cNvCxnSpPr>
          <p:nvPr/>
        </p:nvCxnSpPr>
        <p:spPr>
          <a:xfrm flipH="1">
            <a:off x="4790893" y="3464467"/>
            <a:ext cx="5595" cy="25911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CasellaDiTesto 37"/>
          <p:cNvSpPr txBox="1"/>
          <p:nvPr/>
        </p:nvSpPr>
        <p:spPr>
          <a:xfrm>
            <a:off x="2893362" y="3723583"/>
            <a:ext cx="3795062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soffocata dalle truppe piemontesi supportate dall’Austria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9" name="CasellaDiTesto 38"/>
          <p:cNvSpPr txBox="1"/>
          <p:nvPr/>
        </p:nvSpPr>
        <p:spPr>
          <a:xfrm>
            <a:off x="2622551" y="4203410"/>
            <a:ext cx="12573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1825</a:t>
            </a:r>
          </a:p>
        </p:txBody>
      </p:sp>
      <p:sp>
        <p:nvSpPr>
          <p:cNvPr id="40" name="CasellaDiTesto 39"/>
          <p:cNvSpPr txBox="1"/>
          <p:nvPr/>
        </p:nvSpPr>
        <p:spPr>
          <a:xfrm>
            <a:off x="3638550" y="4399208"/>
            <a:ext cx="2777187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scoppiò in Russia il “moto decabrista”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1" name="CasellaDiTesto 40"/>
          <p:cNvSpPr txBox="1"/>
          <p:nvPr/>
        </p:nvSpPr>
        <p:spPr>
          <a:xfrm>
            <a:off x="6688424" y="4399208"/>
            <a:ext cx="1134776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represso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2" name="Connettore 2 41"/>
          <p:cNvCxnSpPr>
            <a:stCxn id="40" idx="3"/>
            <a:endCxn id="41" idx="1"/>
          </p:cNvCxnSpPr>
          <p:nvPr/>
        </p:nvCxnSpPr>
        <p:spPr>
          <a:xfrm>
            <a:off x="6415737" y="4543929"/>
            <a:ext cx="27268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CasellaDiTesto 44"/>
          <p:cNvSpPr txBox="1"/>
          <p:nvPr/>
        </p:nvSpPr>
        <p:spPr>
          <a:xfrm>
            <a:off x="2622551" y="4776360"/>
            <a:ext cx="12573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1821</a:t>
            </a:r>
          </a:p>
        </p:txBody>
      </p:sp>
      <p:sp>
        <p:nvSpPr>
          <p:cNvPr id="46" name="CasellaDiTesto 45"/>
          <p:cNvSpPr txBox="1"/>
          <p:nvPr/>
        </p:nvSpPr>
        <p:spPr>
          <a:xfrm>
            <a:off x="3655364" y="4972158"/>
            <a:ext cx="2777187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società segreta greca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ETERIA</a:t>
            </a:r>
          </a:p>
        </p:txBody>
      </p:sp>
      <p:sp>
        <p:nvSpPr>
          <p:cNvPr id="47" name="CasellaDiTesto 46"/>
          <p:cNvSpPr txBox="1"/>
          <p:nvPr/>
        </p:nvSpPr>
        <p:spPr>
          <a:xfrm>
            <a:off x="6643975" y="4878516"/>
            <a:ext cx="2182525" cy="476726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organizzò un’insurrezione contro il governo turco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8" name="Connettore 2 47"/>
          <p:cNvCxnSpPr>
            <a:stCxn id="46" idx="3"/>
            <a:endCxn id="47" idx="1"/>
          </p:cNvCxnSpPr>
          <p:nvPr/>
        </p:nvCxnSpPr>
        <p:spPr>
          <a:xfrm>
            <a:off x="6432551" y="5116879"/>
            <a:ext cx="21142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CasellaDiTesto 53"/>
          <p:cNvSpPr txBox="1"/>
          <p:nvPr/>
        </p:nvSpPr>
        <p:spPr>
          <a:xfrm>
            <a:off x="6432551" y="5572756"/>
            <a:ext cx="257174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appoggiata da molti patrioti europei e da Francia, Russia, Regno Unito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56" name="Connettore 2 55"/>
          <p:cNvCxnSpPr>
            <a:stCxn id="47" idx="2"/>
            <a:endCxn id="54" idx="0"/>
          </p:cNvCxnSpPr>
          <p:nvPr/>
        </p:nvCxnSpPr>
        <p:spPr>
          <a:xfrm flipH="1">
            <a:off x="7718426" y="5355242"/>
            <a:ext cx="16812" cy="21751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CasellaDiTesto 60"/>
          <p:cNvSpPr txBox="1"/>
          <p:nvPr/>
        </p:nvSpPr>
        <p:spPr>
          <a:xfrm>
            <a:off x="5763956" y="6143637"/>
            <a:ext cx="12573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1829</a:t>
            </a:r>
          </a:p>
        </p:txBody>
      </p:sp>
      <p:sp>
        <p:nvSpPr>
          <p:cNvPr id="62" name="CasellaDiTesto 61"/>
          <p:cNvSpPr txBox="1"/>
          <p:nvPr/>
        </p:nvSpPr>
        <p:spPr>
          <a:xfrm>
            <a:off x="6940369" y="6251780"/>
            <a:ext cx="1517831" cy="476726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ottenne l’indipendenza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63" name="Connettore 2 62"/>
          <p:cNvCxnSpPr>
            <a:cxnSpLocks/>
            <a:stCxn id="54" idx="2"/>
            <a:endCxn id="62" idx="0"/>
          </p:cNvCxnSpPr>
          <p:nvPr/>
        </p:nvCxnSpPr>
        <p:spPr>
          <a:xfrm flipH="1">
            <a:off x="7699285" y="6049482"/>
            <a:ext cx="19141" cy="20229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Ovale 65"/>
          <p:cNvSpPr>
            <a:spLocks noChangeAspect="1"/>
          </p:cNvSpPr>
          <p:nvPr/>
        </p:nvSpPr>
        <p:spPr>
          <a:xfrm>
            <a:off x="8661400" y="640319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</a:t>
            </a:r>
          </a:p>
        </p:txBody>
      </p:sp>
      <p:cxnSp>
        <p:nvCxnSpPr>
          <p:cNvPr id="68" name="Connettore 1 67"/>
          <p:cNvCxnSpPr/>
          <p:nvPr/>
        </p:nvCxnSpPr>
        <p:spPr>
          <a:xfrm>
            <a:off x="2070100" y="1656439"/>
            <a:ext cx="0" cy="3290181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ttore 2 72"/>
          <p:cNvCxnSpPr>
            <a:endCxn id="45" idx="1"/>
          </p:cNvCxnSpPr>
          <p:nvPr/>
        </p:nvCxnSpPr>
        <p:spPr>
          <a:xfrm>
            <a:off x="2070100" y="4946620"/>
            <a:ext cx="55245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ttore 2 77"/>
          <p:cNvCxnSpPr/>
          <p:nvPr/>
        </p:nvCxnSpPr>
        <p:spPr>
          <a:xfrm>
            <a:off x="2070100" y="4399208"/>
            <a:ext cx="55245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ttore 2 78"/>
          <p:cNvCxnSpPr/>
          <p:nvPr/>
        </p:nvCxnSpPr>
        <p:spPr>
          <a:xfrm>
            <a:off x="2070100" y="3168646"/>
            <a:ext cx="55245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ttore 2 79"/>
          <p:cNvCxnSpPr/>
          <p:nvPr/>
        </p:nvCxnSpPr>
        <p:spPr>
          <a:xfrm>
            <a:off x="2070100" y="2527326"/>
            <a:ext cx="55245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ttore 2 80"/>
          <p:cNvCxnSpPr/>
          <p:nvPr/>
        </p:nvCxnSpPr>
        <p:spPr>
          <a:xfrm>
            <a:off x="2070100" y="1962054"/>
            <a:ext cx="55245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ttangolo 10">
            <a:extLst>
              <a:ext uri="{FF2B5EF4-FFF2-40B4-BE49-F238E27FC236}">
                <a16:creationId xmlns:a16="http://schemas.microsoft.com/office/drawing/2014/main" id="{41062CCE-FCB7-AD93-82B0-A146B6F269CA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Dalla Restaurazione all’Unità d’Italia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707FC3D8-2C5F-618B-30C7-05BD9FB882C0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8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27DC077F-E445-665E-0B1F-430CE17243E0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7E69A774-0598-A283-92AA-A727620E6F2E}"/>
              </a:ext>
            </a:extLst>
          </p:cNvPr>
          <p:cNvSpPr/>
          <p:nvPr/>
        </p:nvSpPr>
        <p:spPr>
          <a:xfrm>
            <a:off x="5467349" y="404813"/>
            <a:ext cx="22002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L’Europa, 1815-48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55396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886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963434" y="1168062"/>
            <a:ext cx="12192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1824</a:t>
            </a:r>
            <a:endParaRPr lang="it-IT" b="1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1966265" y="1990017"/>
            <a:ext cx="170226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Luigi XVIII morì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1966265" y="2575030"/>
            <a:ext cx="170226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gli successe il fratello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CARLO X</a:t>
            </a:r>
          </a:p>
        </p:txBody>
      </p:sp>
      <p:cxnSp>
        <p:nvCxnSpPr>
          <p:cNvPr id="11" name="Connettore 2 10"/>
          <p:cNvCxnSpPr>
            <a:stCxn id="9" idx="2"/>
            <a:endCxn id="10" idx="0"/>
          </p:cNvCxnSpPr>
          <p:nvPr/>
        </p:nvCxnSpPr>
        <p:spPr>
          <a:xfrm>
            <a:off x="2817400" y="2279458"/>
            <a:ext cx="0" cy="29557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/>
          <p:cNvSpPr txBox="1"/>
          <p:nvPr/>
        </p:nvSpPr>
        <p:spPr>
          <a:xfrm>
            <a:off x="963434" y="3133884"/>
            <a:ext cx="12192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luglio 1830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1966265" y="3474403"/>
            <a:ext cx="170226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CARLO X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4084006" y="3083058"/>
            <a:ext cx="31623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sciolse la Camera dei deputati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4084006" y="3473280"/>
            <a:ext cx="31623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ridusse il numero degli aventi diritto al voto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4084006" y="3858106"/>
            <a:ext cx="37592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decise di risarcire i nobili colpiti dalla Rivoluzione</a:t>
            </a:r>
          </a:p>
        </p:txBody>
      </p:sp>
      <p:cxnSp>
        <p:nvCxnSpPr>
          <p:cNvPr id="23" name="Connettore 2 22"/>
          <p:cNvCxnSpPr>
            <a:stCxn id="10" idx="2"/>
            <a:endCxn id="15" idx="0"/>
          </p:cNvCxnSpPr>
          <p:nvPr/>
        </p:nvCxnSpPr>
        <p:spPr>
          <a:xfrm>
            <a:off x="2817400" y="3051756"/>
            <a:ext cx="0" cy="42264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2 29"/>
          <p:cNvCxnSpPr>
            <a:stCxn id="15" idx="3"/>
            <a:endCxn id="17" idx="1"/>
          </p:cNvCxnSpPr>
          <p:nvPr/>
        </p:nvCxnSpPr>
        <p:spPr>
          <a:xfrm flipV="1">
            <a:off x="3668534" y="3227779"/>
            <a:ext cx="415472" cy="39134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32"/>
          <p:cNvCxnSpPr>
            <a:stCxn id="15" idx="3"/>
            <a:endCxn id="18" idx="1"/>
          </p:cNvCxnSpPr>
          <p:nvPr/>
        </p:nvCxnSpPr>
        <p:spPr>
          <a:xfrm flipV="1">
            <a:off x="3668534" y="3618001"/>
            <a:ext cx="415472" cy="112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2 37"/>
          <p:cNvCxnSpPr>
            <a:stCxn id="15" idx="3"/>
            <a:endCxn id="19" idx="1"/>
          </p:cNvCxnSpPr>
          <p:nvPr/>
        </p:nvCxnSpPr>
        <p:spPr>
          <a:xfrm>
            <a:off x="3668534" y="3619124"/>
            <a:ext cx="415472" cy="38370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CasellaDiTesto 40"/>
          <p:cNvSpPr txBox="1"/>
          <p:nvPr/>
        </p:nvSpPr>
        <p:spPr>
          <a:xfrm>
            <a:off x="1966265" y="4113987"/>
            <a:ext cx="170226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Parigi insorse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2" name="CasellaDiTesto 41"/>
          <p:cNvSpPr txBox="1"/>
          <p:nvPr/>
        </p:nvSpPr>
        <p:spPr>
          <a:xfrm>
            <a:off x="1966265" y="4661216"/>
            <a:ext cx="170226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CARLO X fuggì all’estero 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3" name="Connettore 2 42"/>
          <p:cNvCxnSpPr>
            <a:stCxn id="15" idx="2"/>
            <a:endCxn id="41" idx="0"/>
          </p:cNvCxnSpPr>
          <p:nvPr/>
        </p:nvCxnSpPr>
        <p:spPr>
          <a:xfrm>
            <a:off x="2817400" y="3763844"/>
            <a:ext cx="0" cy="35014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ttore 2 45"/>
          <p:cNvCxnSpPr>
            <a:stCxn id="41" idx="2"/>
            <a:endCxn id="42" idx="0"/>
          </p:cNvCxnSpPr>
          <p:nvPr/>
        </p:nvCxnSpPr>
        <p:spPr>
          <a:xfrm>
            <a:off x="2817400" y="4403428"/>
            <a:ext cx="0" cy="25778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CasellaDiTesto 48"/>
          <p:cNvSpPr txBox="1"/>
          <p:nvPr/>
        </p:nvSpPr>
        <p:spPr>
          <a:xfrm>
            <a:off x="4062000" y="4661216"/>
            <a:ext cx="2134069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la RIVOLUZIONE DI LUGLIO aveva vinto</a:t>
            </a:r>
          </a:p>
        </p:txBody>
      </p:sp>
      <p:cxnSp>
        <p:nvCxnSpPr>
          <p:cNvPr id="50" name="Connettore 2 49"/>
          <p:cNvCxnSpPr>
            <a:cxnSpLocks/>
            <a:stCxn id="42" idx="3"/>
            <a:endCxn id="49" idx="1"/>
          </p:cNvCxnSpPr>
          <p:nvPr/>
        </p:nvCxnSpPr>
        <p:spPr>
          <a:xfrm>
            <a:off x="3668534" y="4899579"/>
            <a:ext cx="39346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CasellaDiTesto 52"/>
          <p:cNvSpPr txBox="1"/>
          <p:nvPr/>
        </p:nvSpPr>
        <p:spPr>
          <a:xfrm>
            <a:off x="963434" y="5217574"/>
            <a:ext cx="12192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Nell’</a:t>
            </a:r>
            <a:r>
              <a:rPr lang="it-IT" b="1" dirty="0"/>
              <a:t>agosto 1830</a:t>
            </a:r>
          </a:p>
        </p:txBody>
      </p:sp>
      <p:sp>
        <p:nvSpPr>
          <p:cNvPr id="55" name="CasellaDiTesto 54"/>
          <p:cNvSpPr txBox="1"/>
          <p:nvPr/>
        </p:nvSpPr>
        <p:spPr>
          <a:xfrm>
            <a:off x="1966265" y="5558093"/>
            <a:ext cx="1702269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salì al trono LUIGI FILIPPO D’ORLÉANS</a:t>
            </a:r>
          </a:p>
        </p:txBody>
      </p:sp>
      <p:sp>
        <p:nvSpPr>
          <p:cNvPr id="56" name="CasellaDiTesto 55"/>
          <p:cNvSpPr txBox="1"/>
          <p:nvPr/>
        </p:nvSpPr>
        <p:spPr>
          <a:xfrm>
            <a:off x="4062000" y="5651735"/>
            <a:ext cx="1550103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cugino di Carlo X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57" name="Connettore 2 56"/>
          <p:cNvCxnSpPr>
            <a:cxnSpLocks/>
            <a:stCxn id="55" idx="3"/>
            <a:endCxn id="56" idx="1"/>
          </p:cNvCxnSpPr>
          <p:nvPr/>
        </p:nvCxnSpPr>
        <p:spPr>
          <a:xfrm>
            <a:off x="3668534" y="5796456"/>
            <a:ext cx="39346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ttore 2 59"/>
          <p:cNvCxnSpPr>
            <a:cxnSpLocks/>
            <a:stCxn id="42" idx="2"/>
            <a:endCxn id="55" idx="0"/>
          </p:cNvCxnSpPr>
          <p:nvPr/>
        </p:nvCxnSpPr>
        <p:spPr>
          <a:xfrm>
            <a:off x="2817400" y="5137942"/>
            <a:ext cx="0" cy="42015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CasellaDiTesto 62"/>
          <p:cNvSpPr txBox="1"/>
          <p:nvPr/>
        </p:nvSpPr>
        <p:spPr>
          <a:xfrm>
            <a:off x="6068365" y="5558093"/>
            <a:ext cx="2134069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assunse il titolo di re per volontà della nazione</a:t>
            </a:r>
          </a:p>
        </p:txBody>
      </p:sp>
      <p:cxnSp>
        <p:nvCxnSpPr>
          <p:cNvPr id="64" name="Connettore 2 63"/>
          <p:cNvCxnSpPr>
            <a:cxnSpLocks/>
            <a:stCxn id="56" idx="3"/>
            <a:endCxn id="63" idx="1"/>
          </p:cNvCxnSpPr>
          <p:nvPr/>
        </p:nvCxnSpPr>
        <p:spPr>
          <a:xfrm>
            <a:off x="5612103" y="5796456"/>
            <a:ext cx="45626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CasellaDiTesto 66"/>
          <p:cNvSpPr txBox="1"/>
          <p:nvPr/>
        </p:nvSpPr>
        <p:spPr>
          <a:xfrm>
            <a:off x="1172750" y="6358193"/>
            <a:ext cx="32893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allontanò dalle potenze della Santa Alleanza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68" name="Connettore 2 67"/>
          <p:cNvCxnSpPr>
            <a:stCxn id="55" idx="2"/>
            <a:endCxn id="67" idx="0"/>
          </p:cNvCxnSpPr>
          <p:nvPr/>
        </p:nvCxnSpPr>
        <p:spPr>
          <a:xfrm>
            <a:off x="2817400" y="6034819"/>
            <a:ext cx="0" cy="3233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ttangolo 11">
            <a:extLst>
              <a:ext uri="{FF2B5EF4-FFF2-40B4-BE49-F238E27FC236}">
                <a16:creationId xmlns:a16="http://schemas.microsoft.com/office/drawing/2014/main" id="{997D841D-2E44-512D-E2E3-24C4684E3F4F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Dalla Restaurazione all’Unità d’Italia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AE7AFAC7-8AC2-6353-1344-ABB16F76B973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8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28E996D2-E2B1-BBF8-3F20-4603466CB660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22" name="Ovale 21">
            <a:extLst>
              <a:ext uri="{FF2B5EF4-FFF2-40B4-BE49-F238E27FC236}">
                <a16:creationId xmlns:a16="http://schemas.microsoft.com/office/drawing/2014/main" id="{5E7C506D-6D74-7835-67FE-AD378753A249}"/>
              </a:ext>
            </a:extLst>
          </p:cNvPr>
          <p:cNvSpPr>
            <a:spLocks noChangeAspect="1"/>
          </p:cNvSpPr>
          <p:nvPr/>
        </p:nvSpPr>
        <p:spPr>
          <a:xfrm>
            <a:off x="8661400" y="640319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E6A1BF1A-C1B6-D5FC-5373-CD17E3621239}"/>
              </a:ext>
            </a:extLst>
          </p:cNvPr>
          <p:cNvSpPr txBox="1"/>
          <p:nvPr/>
        </p:nvSpPr>
        <p:spPr>
          <a:xfrm>
            <a:off x="845456" y="840993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3.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L’Europa tra il 1830 e il 1848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DA690F89-FF22-1705-4DAB-478EE0AE8B94}"/>
              </a:ext>
            </a:extLst>
          </p:cNvPr>
          <p:cNvSpPr txBox="1"/>
          <p:nvPr/>
        </p:nvSpPr>
        <p:spPr>
          <a:xfrm>
            <a:off x="1966265" y="1425850"/>
            <a:ext cx="170226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 FRANCIA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8" name="Connettore 2 10">
            <a:extLst>
              <a:ext uri="{FF2B5EF4-FFF2-40B4-BE49-F238E27FC236}">
                <a16:creationId xmlns:a16="http://schemas.microsoft.com/office/drawing/2014/main" id="{E6EFB188-9022-7346-E535-612C540A543F}"/>
              </a:ext>
            </a:extLst>
          </p:cNvPr>
          <p:cNvCxnSpPr>
            <a:stCxn id="27" idx="2"/>
          </p:cNvCxnSpPr>
          <p:nvPr/>
        </p:nvCxnSpPr>
        <p:spPr>
          <a:xfrm>
            <a:off x="2817400" y="1715291"/>
            <a:ext cx="0" cy="29557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ttangolo 4">
            <a:extLst>
              <a:ext uri="{FF2B5EF4-FFF2-40B4-BE49-F238E27FC236}">
                <a16:creationId xmlns:a16="http://schemas.microsoft.com/office/drawing/2014/main" id="{56723A1E-7E14-EB22-5B9B-290817082045}"/>
              </a:ext>
            </a:extLst>
          </p:cNvPr>
          <p:cNvSpPr/>
          <p:nvPr/>
        </p:nvSpPr>
        <p:spPr>
          <a:xfrm>
            <a:off x="5467349" y="404813"/>
            <a:ext cx="22002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L’Europa, 1815-48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469770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886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215431" y="1681802"/>
            <a:ext cx="170226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REGNO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DEI PAESI BASSI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917700" y="1783958"/>
            <a:ext cx="11491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dirty="0"/>
              <a:t>era composto da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3314231" y="1443439"/>
            <a:ext cx="175306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Olanda, protestante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3314231" y="2045568"/>
            <a:ext cx="175306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Belgio, cattolico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2235200" y="2505793"/>
            <a:ext cx="12192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25 agosto </a:t>
            </a:r>
            <a:r>
              <a:rPr lang="it-IT" b="1" dirty="0"/>
              <a:t>1830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3314231" y="2939954"/>
            <a:ext cx="1753069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Belgio insorse per chiedere l’indipendenza dall’Olanda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5384566" y="2939954"/>
            <a:ext cx="1766237" cy="66401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ebbe l’appoggio di Gran Bretagna e Francia</a:t>
            </a:r>
          </a:p>
        </p:txBody>
      </p:sp>
      <p:cxnSp>
        <p:nvCxnSpPr>
          <p:cNvPr id="15" name="Connettore 2 14"/>
          <p:cNvCxnSpPr>
            <a:stCxn id="13" idx="3"/>
            <a:endCxn id="14" idx="1"/>
          </p:cNvCxnSpPr>
          <p:nvPr/>
        </p:nvCxnSpPr>
        <p:spPr>
          <a:xfrm>
            <a:off x="5067300" y="3271960"/>
            <a:ext cx="31726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/>
          <p:cNvSpPr txBox="1"/>
          <p:nvPr/>
        </p:nvSpPr>
        <p:spPr>
          <a:xfrm>
            <a:off x="3139721" y="4013620"/>
            <a:ext cx="2102089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l’Olanda ne riconobbe l’indipendenza</a:t>
            </a:r>
          </a:p>
        </p:txBody>
      </p:sp>
      <p:cxnSp>
        <p:nvCxnSpPr>
          <p:cNvPr id="19" name="Connettore 2 18"/>
          <p:cNvCxnSpPr>
            <a:stCxn id="13" idx="2"/>
            <a:endCxn id="18" idx="0"/>
          </p:cNvCxnSpPr>
          <p:nvPr/>
        </p:nvCxnSpPr>
        <p:spPr>
          <a:xfrm>
            <a:off x="4190766" y="3603966"/>
            <a:ext cx="0" cy="40965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2 26"/>
          <p:cNvCxnSpPr>
            <a:stCxn id="11" idx="2"/>
            <a:endCxn id="13" idx="0"/>
          </p:cNvCxnSpPr>
          <p:nvPr/>
        </p:nvCxnSpPr>
        <p:spPr>
          <a:xfrm>
            <a:off x="4190766" y="2335009"/>
            <a:ext cx="0" cy="60494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2 29"/>
          <p:cNvCxnSpPr>
            <a:stCxn id="9" idx="3"/>
            <a:endCxn id="10" idx="1"/>
          </p:cNvCxnSpPr>
          <p:nvPr/>
        </p:nvCxnSpPr>
        <p:spPr>
          <a:xfrm flipV="1">
            <a:off x="3066810" y="1588160"/>
            <a:ext cx="247421" cy="32660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32"/>
          <p:cNvCxnSpPr>
            <a:stCxn id="9" idx="3"/>
            <a:endCxn id="11" idx="1"/>
          </p:cNvCxnSpPr>
          <p:nvPr/>
        </p:nvCxnSpPr>
        <p:spPr>
          <a:xfrm>
            <a:off x="3066810" y="1914763"/>
            <a:ext cx="247421" cy="27552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CasellaDiTesto 35"/>
          <p:cNvSpPr txBox="1"/>
          <p:nvPr/>
        </p:nvSpPr>
        <p:spPr>
          <a:xfrm>
            <a:off x="279400" y="4281987"/>
            <a:ext cx="1219200" cy="817245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novembre </a:t>
            </a:r>
            <a:r>
              <a:rPr lang="it-IT" b="1" dirty="0"/>
              <a:t>1830</a:t>
            </a:r>
          </a:p>
        </p:txBody>
      </p:sp>
      <p:sp>
        <p:nvSpPr>
          <p:cNvPr id="37" name="CasellaDiTesto 36"/>
          <p:cNvSpPr txBox="1"/>
          <p:nvPr/>
        </p:nvSpPr>
        <p:spPr>
          <a:xfrm>
            <a:off x="1224139" y="4767226"/>
            <a:ext cx="1766237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scoppiò una rivolta in Polonia</a:t>
            </a:r>
          </a:p>
        </p:txBody>
      </p:sp>
      <p:sp>
        <p:nvSpPr>
          <p:cNvPr id="38" name="CasellaDiTesto 37"/>
          <p:cNvSpPr txBox="1"/>
          <p:nvPr/>
        </p:nvSpPr>
        <p:spPr>
          <a:xfrm>
            <a:off x="3314231" y="4860868"/>
            <a:ext cx="175306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non esisteva come Stato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9" name="Connettore 2 38"/>
          <p:cNvCxnSpPr>
            <a:stCxn id="37" idx="3"/>
            <a:endCxn id="38" idx="1"/>
          </p:cNvCxnSpPr>
          <p:nvPr/>
        </p:nvCxnSpPr>
        <p:spPr>
          <a:xfrm>
            <a:off x="2990376" y="5005589"/>
            <a:ext cx="32385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CasellaDiTesto 42"/>
          <p:cNvSpPr txBox="1"/>
          <p:nvPr/>
        </p:nvSpPr>
        <p:spPr>
          <a:xfrm>
            <a:off x="279400" y="5463087"/>
            <a:ext cx="1219200" cy="817245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settembre </a:t>
            </a:r>
            <a:r>
              <a:rPr lang="it-IT" b="1" dirty="0"/>
              <a:t>1831</a:t>
            </a:r>
          </a:p>
        </p:txBody>
      </p:sp>
      <p:sp>
        <p:nvSpPr>
          <p:cNvPr id="44" name="CasellaDiTesto 43"/>
          <p:cNvSpPr txBox="1"/>
          <p:nvPr/>
        </p:nvSpPr>
        <p:spPr>
          <a:xfrm>
            <a:off x="1224139" y="6041969"/>
            <a:ext cx="1766237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le truppe russe repressero la rivolta</a:t>
            </a:r>
          </a:p>
        </p:txBody>
      </p:sp>
      <p:sp>
        <p:nvSpPr>
          <p:cNvPr id="45" name="CasellaDiTesto 44"/>
          <p:cNvSpPr txBox="1"/>
          <p:nvPr/>
        </p:nvSpPr>
        <p:spPr>
          <a:xfrm>
            <a:off x="3301063" y="6041969"/>
            <a:ext cx="2490137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senza l’appoggio delle potenze europee la rivoluzione era fallita</a:t>
            </a:r>
          </a:p>
        </p:txBody>
      </p:sp>
      <p:cxnSp>
        <p:nvCxnSpPr>
          <p:cNvPr id="46" name="Connettore 2 45"/>
          <p:cNvCxnSpPr>
            <a:stCxn id="44" idx="3"/>
            <a:endCxn id="45" idx="1"/>
          </p:cNvCxnSpPr>
          <p:nvPr/>
        </p:nvCxnSpPr>
        <p:spPr>
          <a:xfrm>
            <a:off x="2990376" y="6280332"/>
            <a:ext cx="31068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ttore 2 48"/>
          <p:cNvCxnSpPr>
            <a:stCxn id="37" idx="2"/>
            <a:endCxn id="44" idx="0"/>
          </p:cNvCxnSpPr>
          <p:nvPr/>
        </p:nvCxnSpPr>
        <p:spPr>
          <a:xfrm>
            <a:off x="2107258" y="5243952"/>
            <a:ext cx="0" cy="79801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ttangolo 15">
            <a:extLst>
              <a:ext uri="{FF2B5EF4-FFF2-40B4-BE49-F238E27FC236}">
                <a16:creationId xmlns:a16="http://schemas.microsoft.com/office/drawing/2014/main" id="{F184F5A3-8662-7DBD-928D-2408AE3B9C5B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Dalla Restaurazione all’Unità d’Italia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5A07DC1F-5ACD-67CE-09BD-57933DB3AD85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8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BDDD262-7180-4C1F-7132-922DEF0F4D28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21" name="Ovale 20">
            <a:extLst>
              <a:ext uri="{FF2B5EF4-FFF2-40B4-BE49-F238E27FC236}">
                <a16:creationId xmlns:a16="http://schemas.microsoft.com/office/drawing/2014/main" id="{8A04ABFF-DB82-E8FA-C586-683A64753739}"/>
              </a:ext>
            </a:extLst>
          </p:cNvPr>
          <p:cNvSpPr>
            <a:spLocks noChangeAspect="1"/>
          </p:cNvSpPr>
          <p:nvPr/>
        </p:nvSpPr>
        <p:spPr>
          <a:xfrm>
            <a:off x="8661400" y="640319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ED02A0AA-8276-0240-08F1-B2385666C569}"/>
              </a:ext>
            </a:extLst>
          </p:cNvPr>
          <p:cNvSpPr/>
          <p:nvPr/>
        </p:nvSpPr>
        <p:spPr>
          <a:xfrm>
            <a:off x="5467349" y="404813"/>
            <a:ext cx="22002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L’Europa, 1815-48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08946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886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230346" y="1109926"/>
            <a:ext cx="12192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1832 e il 1840</a:t>
            </a:r>
            <a:endParaRPr lang="it-IT" b="1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1138330" y="1506668"/>
            <a:ext cx="2102582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nel REGNO UNITO furono varate leggi importanti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2687965" y="2110434"/>
            <a:ext cx="3502379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abolizione della schiavitù nell’Impero britannico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2687965" y="2461136"/>
            <a:ext cx="3819879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sostegno ai disoccupati e ai ceti più bisognosi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2687965" y="2847034"/>
            <a:ext cx="3502379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divieto di impiegare donne e bambini in miniera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2687965" y="3240734"/>
            <a:ext cx="4505679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limite di di 8 ore di lavoro giornaliero per i minori di 12 anni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2687965" y="3647570"/>
            <a:ext cx="3502379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proibizione del lavoro notturno per i bambini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2687965" y="4064420"/>
            <a:ext cx="3819879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ampliamento del numero degli aventi diritto al voto</a:t>
            </a:r>
          </a:p>
        </p:txBody>
      </p:sp>
      <p:cxnSp>
        <p:nvCxnSpPr>
          <p:cNvPr id="18" name="Connettore 2 17"/>
          <p:cNvCxnSpPr>
            <a:cxnSpLocks/>
            <a:stCxn id="9" idx="2"/>
            <a:endCxn id="33" idx="0"/>
          </p:cNvCxnSpPr>
          <p:nvPr/>
        </p:nvCxnSpPr>
        <p:spPr>
          <a:xfrm flipH="1">
            <a:off x="2176910" y="1983394"/>
            <a:ext cx="12711" cy="249650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/>
          <p:cNvCxnSpPr>
            <a:endCxn id="10" idx="1"/>
          </p:cNvCxnSpPr>
          <p:nvPr/>
        </p:nvCxnSpPr>
        <p:spPr>
          <a:xfrm>
            <a:off x="2176910" y="2255155"/>
            <a:ext cx="51105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/>
          <p:cNvCxnSpPr/>
          <p:nvPr/>
        </p:nvCxnSpPr>
        <p:spPr>
          <a:xfrm>
            <a:off x="2176910" y="2610755"/>
            <a:ext cx="51105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2 26"/>
          <p:cNvCxnSpPr/>
          <p:nvPr/>
        </p:nvCxnSpPr>
        <p:spPr>
          <a:xfrm>
            <a:off x="2176910" y="3017155"/>
            <a:ext cx="51105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/>
          <p:cNvCxnSpPr/>
          <p:nvPr/>
        </p:nvCxnSpPr>
        <p:spPr>
          <a:xfrm>
            <a:off x="2176910" y="3385455"/>
            <a:ext cx="51105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2 28"/>
          <p:cNvCxnSpPr/>
          <p:nvPr/>
        </p:nvCxnSpPr>
        <p:spPr>
          <a:xfrm>
            <a:off x="2176910" y="3804555"/>
            <a:ext cx="51105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2 29"/>
          <p:cNvCxnSpPr/>
          <p:nvPr/>
        </p:nvCxnSpPr>
        <p:spPr>
          <a:xfrm>
            <a:off x="2176910" y="4185976"/>
            <a:ext cx="51105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CasellaDiTesto 31"/>
          <p:cNvSpPr txBox="1"/>
          <p:nvPr/>
        </p:nvSpPr>
        <p:spPr>
          <a:xfrm>
            <a:off x="234044" y="4160155"/>
            <a:ext cx="12192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1838 e il 1848</a:t>
            </a:r>
            <a:endParaRPr lang="it-IT" b="1" dirty="0"/>
          </a:p>
        </p:txBody>
      </p:sp>
      <p:sp>
        <p:nvSpPr>
          <p:cNvPr id="33" name="CasellaDiTesto 32"/>
          <p:cNvSpPr txBox="1"/>
          <p:nvPr/>
        </p:nvSpPr>
        <p:spPr>
          <a:xfrm>
            <a:off x="1300375" y="4479894"/>
            <a:ext cx="175306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nonostante le riforme si sviluppò il CARTISMO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4" name="CasellaDiTesto 33"/>
          <p:cNvSpPr txBox="1"/>
          <p:nvPr/>
        </p:nvSpPr>
        <p:spPr>
          <a:xfrm>
            <a:off x="1710701" y="4971389"/>
            <a:ext cx="93241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dirty="0"/>
              <a:t>che chiedeva</a:t>
            </a:r>
          </a:p>
        </p:txBody>
      </p:sp>
      <p:sp>
        <p:nvSpPr>
          <p:cNvPr id="35" name="CasellaDiTesto 34"/>
          <p:cNvSpPr txBox="1"/>
          <p:nvPr/>
        </p:nvSpPr>
        <p:spPr>
          <a:xfrm>
            <a:off x="2687965" y="5232999"/>
            <a:ext cx="2524479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il suffragio universale maschile</a:t>
            </a:r>
          </a:p>
        </p:txBody>
      </p:sp>
      <p:sp>
        <p:nvSpPr>
          <p:cNvPr id="36" name="CasellaDiTesto 35"/>
          <p:cNvSpPr txBox="1"/>
          <p:nvPr/>
        </p:nvSpPr>
        <p:spPr>
          <a:xfrm>
            <a:off x="2687965" y="5674840"/>
            <a:ext cx="2524479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lo stipendio per i parlamentari </a:t>
            </a:r>
          </a:p>
        </p:txBody>
      </p:sp>
      <p:sp>
        <p:nvSpPr>
          <p:cNvPr id="37" name="CasellaDiTesto 36"/>
          <p:cNvSpPr txBox="1"/>
          <p:nvPr/>
        </p:nvSpPr>
        <p:spPr>
          <a:xfrm>
            <a:off x="5631309" y="5674840"/>
            <a:ext cx="2654535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per permettere a tutti di accedervi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8" name="CasellaDiTesto 37"/>
          <p:cNvSpPr txBox="1"/>
          <p:nvPr/>
        </p:nvSpPr>
        <p:spPr>
          <a:xfrm>
            <a:off x="2687965" y="6116681"/>
            <a:ext cx="3819878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la riduzione del denaro pubblico per la famiglia reale</a:t>
            </a:r>
          </a:p>
        </p:txBody>
      </p:sp>
      <p:cxnSp>
        <p:nvCxnSpPr>
          <p:cNvPr id="42" name="Connettore 1 41"/>
          <p:cNvCxnSpPr>
            <a:stCxn id="34" idx="2"/>
          </p:cNvCxnSpPr>
          <p:nvPr/>
        </p:nvCxnSpPr>
        <p:spPr>
          <a:xfrm>
            <a:off x="2176910" y="5232999"/>
            <a:ext cx="0" cy="1017215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ttore 2 43"/>
          <p:cNvCxnSpPr/>
          <p:nvPr/>
        </p:nvCxnSpPr>
        <p:spPr>
          <a:xfrm>
            <a:off x="2176910" y="6250214"/>
            <a:ext cx="51105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2 44"/>
          <p:cNvCxnSpPr/>
          <p:nvPr/>
        </p:nvCxnSpPr>
        <p:spPr>
          <a:xfrm>
            <a:off x="2176910" y="5392476"/>
            <a:ext cx="51105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ttore 2 45"/>
          <p:cNvCxnSpPr/>
          <p:nvPr/>
        </p:nvCxnSpPr>
        <p:spPr>
          <a:xfrm>
            <a:off x="2176910" y="5849676"/>
            <a:ext cx="51105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ttore 2 46"/>
          <p:cNvCxnSpPr>
            <a:stCxn id="36" idx="3"/>
            <a:endCxn id="37" idx="1"/>
          </p:cNvCxnSpPr>
          <p:nvPr/>
        </p:nvCxnSpPr>
        <p:spPr>
          <a:xfrm>
            <a:off x="5212444" y="5819561"/>
            <a:ext cx="41886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ttangolo 15">
            <a:extLst>
              <a:ext uri="{FF2B5EF4-FFF2-40B4-BE49-F238E27FC236}">
                <a16:creationId xmlns:a16="http://schemas.microsoft.com/office/drawing/2014/main" id="{F35E2BF9-9E3A-4BDD-9322-2EFCBFA03808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Dalla Restaurazione all’Unità d’Italia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541EF3F7-532D-738E-EA65-26AC6F69EF59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8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9CA7193-7FF9-95C9-27CB-849544E2E721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22" name="Ovale 21">
            <a:extLst>
              <a:ext uri="{FF2B5EF4-FFF2-40B4-BE49-F238E27FC236}">
                <a16:creationId xmlns:a16="http://schemas.microsoft.com/office/drawing/2014/main" id="{B9923478-73A1-B42A-B1C0-F2523657010E}"/>
              </a:ext>
            </a:extLst>
          </p:cNvPr>
          <p:cNvSpPr>
            <a:spLocks noChangeAspect="1"/>
          </p:cNvSpPr>
          <p:nvPr/>
        </p:nvSpPr>
        <p:spPr>
          <a:xfrm>
            <a:off x="8661400" y="640319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9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F3286C88-F5FB-7A10-12D6-8438FE81B8C8}"/>
              </a:ext>
            </a:extLst>
          </p:cNvPr>
          <p:cNvSpPr/>
          <p:nvPr/>
        </p:nvSpPr>
        <p:spPr>
          <a:xfrm>
            <a:off x="5467349" y="404813"/>
            <a:ext cx="22002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L’Europa, 1815-48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314869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886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889000" y="884535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4.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L’Europa oltremare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279400" y="1437187"/>
            <a:ext cx="1536700" cy="817245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Nella prima metà dell’Ottocento</a:t>
            </a:r>
            <a:endParaRPr lang="it-IT" b="1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1680061" y="2109711"/>
            <a:ext cx="286879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iniziò l’espansione coloniale europea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279400" y="2864746"/>
            <a:ext cx="15367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1830</a:t>
            </a:r>
            <a:endParaRPr lang="it-IT" b="1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1639710" y="2696875"/>
            <a:ext cx="203059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Francia occupò l’Algeria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1639710" y="3060544"/>
            <a:ext cx="203059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Regno Unito conquistò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4014610" y="2808769"/>
            <a:ext cx="171309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buona parte dell’india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4014610" y="3242931"/>
            <a:ext cx="171309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parte del Sudafrica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6" name="Connettore 2 15"/>
          <p:cNvCxnSpPr>
            <a:stCxn id="8" idx="2"/>
            <a:endCxn id="11" idx="0"/>
          </p:cNvCxnSpPr>
          <p:nvPr/>
        </p:nvCxnSpPr>
        <p:spPr>
          <a:xfrm>
            <a:off x="1047750" y="2254432"/>
            <a:ext cx="0" cy="61031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>
            <a:stCxn id="13" idx="3"/>
            <a:endCxn id="14" idx="1"/>
          </p:cNvCxnSpPr>
          <p:nvPr/>
        </p:nvCxnSpPr>
        <p:spPr>
          <a:xfrm flipV="1">
            <a:off x="3670300" y="2953490"/>
            <a:ext cx="344310" cy="25177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2 21"/>
          <p:cNvCxnSpPr>
            <a:stCxn id="13" idx="3"/>
            <a:endCxn id="15" idx="1"/>
          </p:cNvCxnSpPr>
          <p:nvPr/>
        </p:nvCxnSpPr>
        <p:spPr>
          <a:xfrm>
            <a:off x="3670300" y="3205265"/>
            <a:ext cx="344310" cy="18238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CasellaDiTesto 25"/>
          <p:cNvSpPr txBox="1"/>
          <p:nvPr/>
        </p:nvSpPr>
        <p:spPr>
          <a:xfrm>
            <a:off x="1639710" y="3870169"/>
            <a:ext cx="203059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puntò anche al controllo della Cina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7" name="Connettore 2 26"/>
          <p:cNvCxnSpPr>
            <a:stCxn id="13" idx="2"/>
            <a:endCxn id="26" idx="0"/>
          </p:cNvCxnSpPr>
          <p:nvPr/>
        </p:nvCxnSpPr>
        <p:spPr>
          <a:xfrm>
            <a:off x="2655005" y="3349985"/>
            <a:ext cx="0" cy="52018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CasellaDiTesto 29"/>
          <p:cNvSpPr txBox="1"/>
          <p:nvPr/>
        </p:nvSpPr>
        <p:spPr>
          <a:xfrm>
            <a:off x="4014610" y="3867896"/>
            <a:ext cx="2995789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costringendo il governo cinese a firmare una serie di TRATTATI INEGUALI</a:t>
            </a:r>
          </a:p>
        </p:txBody>
      </p:sp>
      <p:cxnSp>
        <p:nvCxnSpPr>
          <p:cNvPr id="31" name="Connettore 2 30"/>
          <p:cNvCxnSpPr>
            <a:stCxn id="26" idx="3"/>
            <a:endCxn id="30" idx="1"/>
          </p:cNvCxnSpPr>
          <p:nvPr/>
        </p:nvCxnSpPr>
        <p:spPr>
          <a:xfrm flipV="1">
            <a:off x="3670300" y="4106259"/>
            <a:ext cx="344310" cy="227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CasellaDiTesto 33"/>
          <p:cNvSpPr txBox="1"/>
          <p:nvPr/>
        </p:nvSpPr>
        <p:spPr>
          <a:xfrm>
            <a:off x="279400" y="4401446"/>
            <a:ext cx="15367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1839 e il 1842</a:t>
            </a:r>
            <a:endParaRPr lang="it-IT" b="1" dirty="0"/>
          </a:p>
        </p:txBody>
      </p:sp>
      <p:sp>
        <p:nvSpPr>
          <p:cNvPr id="35" name="CasellaDiTesto 34"/>
          <p:cNvSpPr txBox="1"/>
          <p:nvPr/>
        </p:nvSpPr>
        <p:spPr>
          <a:xfrm>
            <a:off x="1639710" y="4741965"/>
            <a:ext cx="2030590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fu combattuta la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GUERRA DELL’OPPIO</a:t>
            </a:r>
          </a:p>
        </p:txBody>
      </p:sp>
      <p:sp>
        <p:nvSpPr>
          <p:cNvPr id="36" name="CasellaDiTesto 35"/>
          <p:cNvSpPr txBox="1"/>
          <p:nvPr/>
        </p:nvSpPr>
        <p:spPr>
          <a:xfrm>
            <a:off x="1639710" y="5629119"/>
            <a:ext cx="203059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Cina fu sconfitta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7" name="Connettore 2 36"/>
          <p:cNvCxnSpPr>
            <a:stCxn id="26" idx="2"/>
            <a:endCxn id="35" idx="0"/>
          </p:cNvCxnSpPr>
          <p:nvPr/>
        </p:nvCxnSpPr>
        <p:spPr>
          <a:xfrm>
            <a:off x="2655005" y="4346895"/>
            <a:ext cx="0" cy="39507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2 39"/>
          <p:cNvCxnSpPr>
            <a:stCxn id="35" idx="2"/>
            <a:endCxn id="36" idx="0"/>
          </p:cNvCxnSpPr>
          <p:nvPr/>
        </p:nvCxnSpPr>
        <p:spPr>
          <a:xfrm>
            <a:off x="2655005" y="5218691"/>
            <a:ext cx="0" cy="41042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CasellaDiTesto 42"/>
          <p:cNvSpPr txBox="1"/>
          <p:nvPr/>
        </p:nvSpPr>
        <p:spPr>
          <a:xfrm>
            <a:off x="4014610" y="5390756"/>
            <a:ext cx="351649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dovette aprire i suoi porti all’oppio inglese</a:t>
            </a:r>
          </a:p>
        </p:txBody>
      </p:sp>
      <p:sp>
        <p:nvSpPr>
          <p:cNvPr id="44" name="CasellaDiTesto 43"/>
          <p:cNvSpPr txBox="1"/>
          <p:nvPr/>
        </p:nvSpPr>
        <p:spPr>
          <a:xfrm>
            <a:off x="4014610" y="5877367"/>
            <a:ext cx="351649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dovette cedere Hong Kong al Regno Unito</a:t>
            </a:r>
          </a:p>
        </p:txBody>
      </p:sp>
      <p:cxnSp>
        <p:nvCxnSpPr>
          <p:cNvPr id="45" name="Connettore 2 44"/>
          <p:cNvCxnSpPr>
            <a:stCxn id="36" idx="3"/>
            <a:endCxn id="43" idx="1"/>
          </p:cNvCxnSpPr>
          <p:nvPr/>
        </p:nvCxnSpPr>
        <p:spPr>
          <a:xfrm flipV="1">
            <a:off x="3670300" y="5535477"/>
            <a:ext cx="344310" cy="23836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ttore 2 47"/>
          <p:cNvCxnSpPr>
            <a:stCxn id="36" idx="3"/>
            <a:endCxn id="44" idx="1"/>
          </p:cNvCxnSpPr>
          <p:nvPr/>
        </p:nvCxnSpPr>
        <p:spPr>
          <a:xfrm>
            <a:off x="3670300" y="5773840"/>
            <a:ext cx="344310" cy="24824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ttangolo 9">
            <a:extLst>
              <a:ext uri="{FF2B5EF4-FFF2-40B4-BE49-F238E27FC236}">
                <a16:creationId xmlns:a16="http://schemas.microsoft.com/office/drawing/2014/main" id="{AF1181BB-645B-F16F-8B2B-BF9BD8AE4300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Dalla Restaurazione all’Unità d’Italia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39FB075A-50DD-F1C3-A407-5ED4CDF8AA14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8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3312070-B545-A9CC-992A-B8DAD6E297B9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20" name="Ovale 19">
            <a:extLst>
              <a:ext uri="{FF2B5EF4-FFF2-40B4-BE49-F238E27FC236}">
                <a16:creationId xmlns:a16="http://schemas.microsoft.com/office/drawing/2014/main" id="{F33172A0-2A03-0169-0E8D-CBBE8D5DD14C}"/>
              </a:ext>
            </a:extLst>
          </p:cNvPr>
          <p:cNvSpPr>
            <a:spLocks noChangeAspect="1"/>
          </p:cNvSpPr>
          <p:nvPr/>
        </p:nvSpPr>
        <p:spPr>
          <a:xfrm>
            <a:off x="8407401" y="6149196"/>
            <a:ext cx="650875" cy="650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10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DA47726A-2C0E-D5F5-D067-896657B20CB4}"/>
              </a:ext>
            </a:extLst>
          </p:cNvPr>
          <p:cNvSpPr/>
          <p:nvPr/>
        </p:nvSpPr>
        <p:spPr>
          <a:xfrm>
            <a:off x="5467349" y="404813"/>
            <a:ext cx="22002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L’Europa, 1815-48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796274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822</Words>
  <Application>Microsoft Office PowerPoint</Application>
  <PresentationFormat>Presentazione su schermo (4:3)</PresentationFormat>
  <Paragraphs>178</Paragraphs>
  <Slides>10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Arianna Breda</dc:creator>
  <cp:lastModifiedBy>Silvana Gallone</cp:lastModifiedBy>
  <cp:revision>82</cp:revision>
  <dcterms:created xsi:type="dcterms:W3CDTF">2020-05-16T14:46:02Z</dcterms:created>
  <dcterms:modified xsi:type="dcterms:W3CDTF">2026-05-14T14:08:28Z</dcterms:modified>
</cp:coreProperties>
</file>