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D27CB6-A64E-458F-8790-557CBA690EF5}" v="4" dt="2026-05-14T14:03:36.9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90"/>
    <p:restoredTop sz="94672"/>
  </p:normalViewPr>
  <p:slideViewPr>
    <p:cSldViewPr snapToGrid="0" snapToObjects="1">
      <p:cViewPr varScale="1">
        <p:scale>
          <a:sx n="106" d="100"/>
          <a:sy n="106" d="100"/>
        </p:scale>
        <p:origin x="204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4T14:03:52.906" v="73" actId="1076"/>
      <pc:docMkLst>
        <pc:docMk/>
      </pc:docMkLst>
      <pc:sldChg chg="addSp modSp mod">
        <pc:chgData name="Silvana Gallone" userId="7a5114527312c558" providerId="LiveId" clId="{D634AA42-852E-4215-B5D9-52DE406B3105}" dt="2026-05-14T14:02:10.928" v="34" actId="1076"/>
        <pc:sldMkLst>
          <pc:docMk/>
          <pc:sldMk cId="1659664128" sldId="256"/>
        </pc:sldMkLst>
        <pc:spChg chg="add mod">
          <ac:chgData name="Silvana Gallone" userId="7a5114527312c558" providerId="LiveId" clId="{D634AA42-852E-4215-B5D9-52DE406B3105}" dt="2026-05-14T14:02:10.928" v="34" actId="1076"/>
          <ac:spMkLst>
            <pc:docMk/>
            <pc:sldMk cId="1659664128" sldId="256"/>
            <ac:spMk id="4" creationId="{1BB035CA-5AD6-10E5-EBB7-ED8F0491CF9F}"/>
          </ac:spMkLst>
        </pc:spChg>
        <pc:picChg chg="mod">
          <ac:chgData name="Silvana Gallone" userId="7a5114527312c558" providerId="LiveId" clId="{D634AA42-852E-4215-B5D9-52DE406B3105}" dt="2026-05-14T14:01:19.756" v="0" actId="1076"/>
          <ac:picMkLst>
            <pc:docMk/>
            <pc:sldMk cId="1659664128" sldId="256"/>
            <ac:picMk id="7" creationId="{2DB6DE7A-EAC1-A3EC-C62C-31FDEA8E8D7C}"/>
          </ac:picMkLst>
        </pc:picChg>
      </pc:sldChg>
      <pc:sldChg chg="addSp modSp mod">
        <pc:chgData name="Silvana Gallone" userId="7a5114527312c558" providerId="LiveId" clId="{D634AA42-852E-4215-B5D9-52DE406B3105}" dt="2026-05-14T14:03:52.906" v="73" actId="1076"/>
        <pc:sldMkLst>
          <pc:docMk/>
          <pc:sldMk cId="3220536185" sldId="264"/>
        </pc:sldMkLst>
        <pc:spChg chg="add mod">
          <ac:chgData name="Silvana Gallone" userId="7a5114527312c558" providerId="LiveId" clId="{D634AA42-852E-4215-B5D9-52DE406B3105}" dt="2026-05-14T14:03:52.906" v="73" actId="1076"/>
          <ac:spMkLst>
            <pc:docMk/>
            <pc:sldMk cId="3220536185" sldId="264"/>
            <ac:spMk id="3" creationId="{CFAAA63E-539A-AAAB-F720-515C5BF0DC7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94159-308F-424B-BC47-DE360A3B60F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D135-1216-D94B-A17C-4A421758D5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9234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94159-308F-424B-BC47-DE360A3B60F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D135-1216-D94B-A17C-4A421758D5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663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94159-308F-424B-BC47-DE360A3B60F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D135-1216-D94B-A17C-4A421758D5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21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94159-308F-424B-BC47-DE360A3B60F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D135-1216-D94B-A17C-4A421758D5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2210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94159-308F-424B-BC47-DE360A3B60F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D135-1216-D94B-A17C-4A421758D5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5713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94159-308F-424B-BC47-DE360A3B60F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D135-1216-D94B-A17C-4A421758D5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1212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94159-308F-424B-BC47-DE360A3B60F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D135-1216-D94B-A17C-4A421758D5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7844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94159-308F-424B-BC47-DE360A3B60F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D135-1216-D94B-A17C-4A421758D5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0813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94159-308F-424B-BC47-DE360A3B60F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D135-1216-D94B-A17C-4A421758D5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6821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94159-308F-424B-BC47-DE360A3B60F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D135-1216-D94B-A17C-4A421758D5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2930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94159-308F-424B-BC47-DE360A3B60F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1D135-1216-D94B-A17C-4A421758D5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363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94159-308F-424B-BC47-DE360A3B60F9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1D135-1216-D94B-A17C-4A421758D5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305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3" name="Freccia a pentagono 2">
            <a:extLst>
              <a:ext uri="{FF2B5EF4-FFF2-40B4-BE49-F238E27FC236}">
                <a16:creationId xmlns:a16="http://schemas.microsoft.com/office/drawing/2014/main" id="{2486556B-950E-5BB9-673A-A262DB747AB0}"/>
              </a:ext>
            </a:extLst>
          </p:cNvPr>
          <p:cNvSpPr/>
          <p:nvPr/>
        </p:nvSpPr>
        <p:spPr>
          <a:xfrm>
            <a:off x="0" y="1114744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9D3F28E-4913-BAB9-CD46-0B3B2F3B1B52}"/>
              </a:ext>
            </a:extLst>
          </p:cNvPr>
          <p:cNvSpPr txBox="1"/>
          <p:nvPr/>
        </p:nvSpPr>
        <p:spPr>
          <a:xfrm>
            <a:off x="-493835" y="1300929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7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D4212BF-26C3-14BC-A574-40497A011395}"/>
              </a:ext>
            </a:extLst>
          </p:cNvPr>
          <p:cNvSpPr txBox="1"/>
          <p:nvPr/>
        </p:nvSpPr>
        <p:spPr>
          <a:xfrm>
            <a:off x="2220227" y="2430513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D059595-A8D5-22C1-A1F2-308E8487723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DB6DE7A-EAC1-A3EC-C62C-31FDEA8E8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932" y="3199954"/>
            <a:ext cx="2426135" cy="3433413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B035CA-5AD6-10E5-EBB7-ED8F0491CF9F}"/>
              </a:ext>
            </a:extLst>
          </p:cNvPr>
          <p:cNvSpPr txBox="1"/>
          <p:nvPr/>
        </p:nvSpPr>
        <p:spPr>
          <a:xfrm>
            <a:off x="5730747" y="6337885"/>
            <a:ext cx="2525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Milano, Museo del Risorgimento/Opera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659664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758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6" name="Rettangolo 5"/>
          <p:cNvSpPr/>
          <p:nvPr/>
        </p:nvSpPr>
        <p:spPr>
          <a:xfrm>
            <a:off x="5518673" y="404813"/>
            <a:ext cx="214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L’età napoleonica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Le imprese del generale Napoleone Bonaparte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01043" y="1561961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1795 </a:t>
            </a:r>
            <a:r>
              <a:rPr lang="it-IT" dirty="0"/>
              <a:t>e il </a:t>
            </a:r>
            <a:r>
              <a:rPr lang="it-IT" b="1" dirty="0"/>
              <a:t>1796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242726" y="1870454"/>
            <a:ext cx="17544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Francia condusse una campagna militare contro l’Austria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601751" y="1868772"/>
            <a:ext cx="375154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un esercito puntò su Vienna passando dalla Germania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601750" y="2245025"/>
            <a:ext cx="505965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un esercito scese in Italia e attaccò da sud le forze austriache e piemontesi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stCxn id="9" idx="3"/>
            <a:endCxn id="10" idx="1"/>
          </p:cNvCxnSpPr>
          <p:nvPr/>
        </p:nvCxnSpPr>
        <p:spPr>
          <a:xfrm flipV="1">
            <a:off x="2997200" y="2013493"/>
            <a:ext cx="604551" cy="1889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9" idx="3"/>
            <a:endCxn id="11" idx="1"/>
          </p:cNvCxnSpPr>
          <p:nvPr/>
        </p:nvCxnSpPr>
        <p:spPr>
          <a:xfrm>
            <a:off x="2997200" y="2202460"/>
            <a:ext cx="604550" cy="1872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stCxn id="10" idx="3"/>
          </p:cNvCxnSpPr>
          <p:nvPr/>
        </p:nvCxnSpPr>
        <p:spPr>
          <a:xfrm>
            <a:off x="7353300" y="2013493"/>
            <a:ext cx="203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7556501" y="1868772"/>
            <a:ext cx="110489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sconfitto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3601750" y="2802915"/>
            <a:ext cx="505964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guidato dal giovane generale corso NAPOLEONE BONAPARTE</a:t>
            </a:r>
          </a:p>
        </p:txBody>
      </p:sp>
      <p:cxnSp>
        <p:nvCxnSpPr>
          <p:cNvPr id="25" name="Connettore 2 24"/>
          <p:cNvCxnSpPr>
            <a:stCxn id="11" idx="2"/>
            <a:endCxn id="24" idx="0"/>
          </p:cNvCxnSpPr>
          <p:nvPr/>
        </p:nvCxnSpPr>
        <p:spPr>
          <a:xfrm>
            <a:off x="6131575" y="2534466"/>
            <a:ext cx="0" cy="26844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3601750" y="3403893"/>
            <a:ext cx="505964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sconfisse austriaci e piemontesi</a:t>
            </a:r>
          </a:p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e occupò l’intera ITALIA SETTENTRIONALE</a:t>
            </a:r>
          </a:p>
        </p:txBody>
      </p:sp>
      <p:cxnSp>
        <p:nvCxnSpPr>
          <p:cNvPr id="29" name="Connettore 2 28"/>
          <p:cNvCxnSpPr>
            <a:stCxn id="24" idx="2"/>
            <a:endCxn id="28" idx="0"/>
          </p:cNvCxnSpPr>
          <p:nvPr/>
        </p:nvCxnSpPr>
        <p:spPr>
          <a:xfrm>
            <a:off x="6131575" y="3092356"/>
            <a:ext cx="0" cy="3115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292100" y="3879105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1797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1280826" y="4065471"/>
            <a:ext cx="17163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firmata la pace con l’Austria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4" name="Connettore 2 33"/>
          <p:cNvCxnSpPr>
            <a:stCxn id="9" idx="2"/>
            <a:endCxn id="33" idx="0"/>
          </p:cNvCxnSpPr>
          <p:nvPr/>
        </p:nvCxnSpPr>
        <p:spPr>
          <a:xfrm>
            <a:off x="2119963" y="2534466"/>
            <a:ext cx="19050" cy="153100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e 3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1280827" y="4758715"/>
            <a:ext cx="1716374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 il TRATTATO DI CAMPOFORMIO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109251" y="5582467"/>
            <a:ext cx="1338550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Francia ottenne BELGIO e LOMBARDIA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2661951" y="5582467"/>
            <a:ext cx="1338550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Venezia fu ceduta all’Austria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1746466" y="5778500"/>
            <a:ext cx="7438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in cambio</a:t>
            </a:r>
          </a:p>
        </p:txBody>
      </p:sp>
      <p:cxnSp>
        <p:nvCxnSpPr>
          <p:cNvPr id="45" name="Connettore 2 44"/>
          <p:cNvCxnSpPr>
            <a:stCxn id="33" idx="2"/>
            <a:endCxn id="41" idx="0"/>
          </p:cNvCxnSpPr>
          <p:nvPr/>
        </p:nvCxnSpPr>
        <p:spPr>
          <a:xfrm>
            <a:off x="2139013" y="4542197"/>
            <a:ext cx="1" cy="21651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stCxn id="41" idx="2"/>
            <a:endCxn id="42" idx="0"/>
          </p:cNvCxnSpPr>
          <p:nvPr/>
        </p:nvCxnSpPr>
        <p:spPr>
          <a:xfrm flipH="1">
            <a:off x="778526" y="5235441"/>
            <a:ext cx="1360488" cy="3470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>
            <a:stCxn id="41" idx="2"/>
            <a:endCxn id="43" idx="0"/>
          </p:cNvCxnSpPr>
          <p:nvPr/>
        </p:nvCxnSpPr>
        <p:spPr>
          <a:xfrm>
            <a:off x="2139014" y="5235441"/>
            <a:ext cx="1192212" cy="3470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magine 16">
            <a:extLst>
              <a:ext uri="{FF2B5EF4-FFF2-40B4-BE49-F238E27FC236}">
                <a16:creationId xmlns:a16="http://schemas.microsoft.com/office/drawing/2014/main" id="{05218C06-E0F7-C05D-C249-D2A19B4E0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2006" y="4251820"/>
            <a:ext cx="2681940" cy="2601882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6E73D10E-8BCE-092B-186A-84B045E3B32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7EEA955-98D8-A382-B76F-E2D4CEC23BA4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87729D0-47A5-D5F9-AC99-0909C5CDF616}"/>
              </a:ext>
            </a:extLst>
          </p:cNvPr>
          <p:cNvSpPr txBox="1"/>
          <p:nvPr/>
        </p:nvSpPr>
        <p:spPr>
          <a:xfrm>
            <a:off x="6388914" y="3974241"/>
            <a:ext cx="2335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accent5">
                    <a:lumMod val="50000"/>
                  </a:schemeClr>
                </a:solidFill>
              </a:rPr>
              <a:t>Le vittorie napoleoniche</a:t>
            </a:r>
            <a:endParaRPr lang="it-IT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622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758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65489" y="1070354"/>
            <a:ext cx="89181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Italia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547526" y="976712"/>
            <a:ext cx="17544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sorsero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le repubbliche sorelle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della Francia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1257300" y="1215075"/>
            <a:ext cx="2902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832100" y="1583395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1797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843051" y="1779193"/>
            <a:ext cx="257045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sorse la REPUBBLICA CISALPINA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6703727" y="1729865"/>
            <a:ext cx="17036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Lombardia, parte del Veneto, Emilia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5"/>
          <p:cNvCxnSpPr/>
          <p:nvPr/>
        </p:nvCxnSpPr>
        <p:spPr>
          <a:xfrm>
            <a:off x="6413501" y="1945189"/>
            <a:ext cx="2902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2832100" y="2212805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1797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3843051" y="2408603"/>
            <a:ext cx="257045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sorse la REPUBBLICA LIGURE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2832100" y="2835105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1798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3843051" y="3030903"/>
            <a:ext cx="257045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sorse la REPUBBLICA ROMANA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6778054" y="2937261"/>
            <a:ext cx="17036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Papa fu cacciato da Roma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2" name="Connettore 2 21"/>
          <p:cNvCxnSpPr>
            <a:stCxn id="20" idx="3"/>
            <a:endCxn id="21" idx="1"/>
          </p:cNvCxnSpPr>
          <p:nvPr/>
        </p:nvCxnSpPr>
        <p:spPr>
          <a:xfrm>
            <a:off x="6413501" y="3175624"/>
            <a:ext cx="36455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2832100" y="3413987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1799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3843050" y="3609785"/>
            <a:ext cx="307844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sorse la REPUBBLICA PARTENOPEA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2832100" y="4023587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1799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3843052" y="4219385"/>
            <a:ext cx="3391168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il Regno di Savoia e fu annesso alla Francia 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2832100" y="4658587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1799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3843052" y="4854385"/>
            <a:ext cx="3078448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Toscana fu occupata dalle forze francesi</a:t>
            </a:r>
          </a:p>
        </p:txBody>
      </p:sp>
      <p:sp>
        <p:nvSpPr>
          <p:cNvPr id="31" name="Ovale 3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cxnSp>
        <p:nvCxnSpPr>
          <p:cNvPr id="35" name="Connettore 2 34"/>
          <p:cNvCxnSpPr>
            <a:endCxn id="29" idx="1"/>
          </p:cNvCxnSpPr>
          <p:nvPr/>
        </p:nvCxnSpPr>
        <p:spPr>
          <a:xfrm>
            <a:off x="2425700" y="4828847"/>
            <a:ext cx="406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>
            <a:off x="2425700" y="4219385"/>
            <a:ext cx="406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>
            <a:off x="2425700" y="3609785"/>
            <a:ext cx="406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/>
          <p:nvPr/>
        </p:nvCxnSpPr>
        <p:spPr>
          <a:xfrm>
            <a:off x="2425700" y="3030903"/>
            <a:ext cx="406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/>
          <p:nvPr/>
        </p:nvCxnSpPr>
        <p:spPr>
          <a:xfrm>
            <a:off x="2424763" y="2408603"/>
            <a:ext cx="43273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/>
          <p:nvPr/>
        </p:nvCxnSpPr>
        <p:spPr>
          <a:xfrm>
            <a:off x="2424763" y="1779193"/>
            <a:ext cx="406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1548463" y="5304612"/>
            <a:ext cx="17544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era diventata un possedimento francese</a:t>
            </a:r>
          </a:p>
        </p:txBody>
      </p:sp>
      <p:cxnSp>
        <p:nvCxnSpPr>
          <p:cNvPr id="46" name="Connettore 2 45"/>
          <p:cNvCxnSpPr>
            <a:stCxn id="8" idx="2"/>
            <a:endCxn id="45" idx="0"/>
          </p:cNvCxnSpPr>
          <p:nvPr/>
        </p:nvCxnSpPr>
        <p:spPr>
          <a:xfrm>
            <a:off x="2424763" y="1453438"/>
            <a:ext cx="937" cy="38511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175F446D-E544-A8AD-4478-99C92B0DC7DF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DC3C520-59BE-F99C-32EE-30E1615C121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38A914A-E82C-786E-BCF9-F4E45AA4CBD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7DE741C-456F-8873-6419-E6374FD4B0F4}"/>
              </a:ext>
            </a:extLst>
          </p:cNvPr>
          <p:cNvSpPr/>
          <p:nvPr/>
        </p:nvSpPr>
        <p:spPr>
          <a:xfrm>
            <a:off x="5518673" y="404813"/>
            <a:ext cx="214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L’età napoleonica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00804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0758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42625" y="5435560"/>
            <a:ext cx="12337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dominazione francese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016610" y="5077571"/>
            <a:ext cx="14877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diffuse i princìpi rivoluzionari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9" idx="3"/>
            <a:endCxn id="10" idx="1"/>
          </p:cNvCxnSpPr>
          <p:nvPr/>
        </p:nvCxnSpPr>
        <p:spPr>
          <a:xfrm flipV="1">
            <a:off x="1676399" y="5315934"/>
            <a:ext cx="340211" cy="35798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2009611" y="5792660"/>
            <a:ext cx="22751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comportò saccheggi e violenze ai danni della popolazione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5" name="Connettore 2 14"/>
          <p:cNvCxnSpPr>
            <a:stCxn id="9" idx="3"/>
            <a:endCxn id="14" idx="1"/>
          </p:cNvCxnSpPr>
          <p:nvPr/>
        </p:nvCxnSpPr>
        <p:spPr>
          <a:xfrm>
            <a:off x="1676399" y="5673923"/>
            <a:ext cx="333212" cy="3571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4762500" y="5792660"/>
            <a:ext cx="3449516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molti videro la Francia non come una liberatrice, ma come una conquistatrice</a:t>
            </a:r>
          </a:p>
        </p:txBody>
      </p:sp>
      <p:cxnSp>
        <p:nvCxnSpPr>
          <p:cNvPr id="19" name="Connettore 2 18"/>
          <p:cNvCxnSpPr>
            <a:cxnSpLocks/>
            <a:stCxn id="14" idx="3"/>
            <a:endCxn id="18" idx="1"/>
          </p:cNvCxnSpPr>
          <p:nvPr/>
        </p:nvCxnSpPr>
        <p:spPr>
          <a:xfrm>
            <a:off x="4284785" y="6031023"/>
            <a:ext cx="47771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e 3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E342D11-F5FB-807D-A5B5-8172A5F0A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589" y="1348580"/>
            <a:ext cx="4586261" cy="340870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71B39000-905B-846B-E60C-6B165E2A42D3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F56400B-9BA5-68F1-E52D-A04A64EE245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367AF8E-6915-3483-9C78-A1BF7DCF236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9A99CB0-72D0-D8E8-A35C-3439D7E4A2BC}"/>
              </a:ext>
            </a:extLst>
          </p:cNvPr>
          <p:cNvSpPr/>
          <p:nvPr/>
        </p:nvSpPr>
        <p:spPr>
          <a:xfrm>
            <a:off x="5518673" y="404813"/>
            <a:ext cx="214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L’età napoleonica</a:t>
            </a:r>
            <a:endParaRPr lang="it-IT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9AADECD-2904-2353-49B5-7E39086F3BB0}"/>
              </a:ext>
            </a:extLst>
          </p:cNvPr>
          <p:cNvSpPr txBox="1"/>
          <p:nvPr/>
        </p:nvSpPr>
        <p:spPr>
          <a:xfrm>
            <a:off x="2750251" y="1039500"/>
            <a:ext cx="3546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accent5">
                    <a:lumMod val="50000"/>
                  </a:schemeClr>
                </a:solidFill>
              </a:rPr>
              <a:t>L’Italia nel 1799</a:t>
            </a:r>
            <a:endParaRPr lang="it-IT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937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214026" y="1079499"/>
            <a:ext cx="16528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Dopo la sconfitta dell’Austria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334926" y="1079499"/>
            <a:ext cx="25291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l’unica potenza ancora in guerra con la Francia era la Gran Bretagna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357526" y="1079499"/>
            <a:ext cx="28339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non poteva essere invasa perché era protetta da un flotta potente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7" idx="3"/>
            <a:endCxn id="8" idx="1"/>
          </p:cNvCxnSpPr>
          <p:nvPr/>
        </p:nvCxnSpPr>
        <p:spPr>
          <a:xfrm>
            <a:off x="1866900" y="1317862"/>
            <a:ext cx="4680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8" idx="3"/>
            <a:endCxn id="9" idx="1"/>
          </p:cNvCxnSpPr>
          <p:nvPr/>
        </p:nvCxnSpPr>
        <p:spPr>
          <a:xfrm>
            <a:off x="4864100" y="1317862"/>
            <a:ext cx="4934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2334926" y="1831785"/>
            <a:ext cx="252917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Napoleone decise di colpirla in EGITTO</a:t>
            </a:r>
          </a:p>
        </p:txBody>
      </p:sp>
      <p:cxnSp>
        <p:nvCxnSpPr>
          <p:cNvPr id="17" name="Connettore 2 16"/>
          <p:cNvCxnSpPr>
            <a:stCxn id="8" idx="2"/>
            <a:endCxn id="16" idx="0"/>
          </p:cNvCxnSpPr>
          <p:nvPr/>
        </p:nvCxnSpPr>
        <p:spPr>
          <a:xfrm>
            <a:off x="3599513" y="1556225"/>
            <a:ext cx="0" cy="2755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5357526" y="1831785"/>
            <a:ext cx="28339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dove transitavano i rifornimenti inglesi provenienti dall’oceano indiano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/>
          <p:nvPr/>
        </p:nvCxnSpPr>
        <p:spPr>
          <a:xfrm>
            <a:off x="4864100" y="2054462"/>
            <a:ext cx="4934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842676" y="2432104"/>
            <a:ext cx="1652874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maggio 1798</a:t>
            </a:r>
            <a:endParaRPr lang="it-IT" b="1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2334926" y="2668451"/>
            <a:ext cx="252917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 francesi annientarono le forze egiziane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5357526" y="2668451"/>
            <a:ext cx="2275174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nella BATTAGLIA DELLE PIRAMIDI</a:t>
            </a:r>
          </a:p>
        </p:txBody>
      </p:sp>
      <p:cxnSp>
        <p:nvCxnSpPr>
          <p:cNvPr id="25" name="Connettore 2 24"/>
          <p:cNvCxnSpPr/>
          <p:nvPr/>
        </p:nvCxnSpPr>
        <p:spPr>
          <a:xfrm>
            <a:off x="4864100" y="2891176"/>
            <a:ext cx="4934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stCxn id="16" idx="2"/>
            <a:endCxn id="23" idx="0"/>
          </p:cNvCxnSpPr>
          <p:nvPr/>
        </p:nvCxnSpPr>
        <p:spPr>
          <a:xfrm>
            <a:off x="3599513" y="2308511"/>
            <a:ext cx="0" cy="3599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2334926" y="3452377"/>
            <a:ext cx="25291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flotta inglese distrusse quella francese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5357526" y="3452377"/>
            <a:ext cx="252917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Napoleone rimase bloccato in Egitto</a:t>
            </a:r>
          </a:p>
        </p:txBody>
      </p:sp>
      <p:cxnSp>
        <p:nvCxnSpPr>
          <p:cNvPr id="31" name="Connettore 2 30"/>
          <p:cNvCxnSpPr/>
          <p:nvPr/>
        </p:nvCxnSpPr>
        <p:spPr>
          <a:xfrm>
            <a:off x="4876800" y="3683400"/>
            <a:ext cx="4934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stCxn id="23" idx="2"/>
            <a:endCxn id="29" idx="0"/>
          </p:cNvCxnSpPr>
          <p:nvPr/>
        </p:nvCxnSpPr>
        <p:spPr>
          <a:xfrm>
            <a:off x="3599513" y="3145177"/>
            <a:ext cx="0" cy="3072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5370226" y="4176277"/>
            <a:ext cx="25164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potenze europee ne approfittarono per creare una nuova COALIZIONE ANTIFRANCESE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2" name="Connettore 2 41"/>
          <p:cNvCxnSpPr>
            <a:cxnSpLocks/>
            <a:stCxn id="35" idx="2"/>
            <a:endCxn id="65" idx="0"/>
          </p:cNvCxnSpPr>
          <p:nvPr/>
        </p:nvCxnSpPr>
        <p:spPr>
          <a:xfrm flipH="1">
            <a:off x="6622114" y="4840289"/>
            <a:ext cx="6349" cy="4131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stCxn id="30" idx="2"/>
            <a:endCxn id="35" idx="0"/>
          </p:cNvCxnSpPr>
          <p:nvPr/>
        </p:nvCxnSpPr>
        <p:spPr>
          <a:xfrm>
            <a:off x="6622113" y="3929103"/>
            <a:ext cx="6350" cy="2471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CasellaDiTesto 60"/>
          <p:cNvSpPr txBox="1"/>
          <p:nvPr/>
        </p:nvSpPr>
        <p:spPr>
          <a:xfrm>
            <a:off x="5357526" y="6192930"/>
            <a:ext cx="25291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Rivoluzione francese era finita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4" name="CasellaDiTesto 63"/>
          <p:cNvSpPr txBox="1"/>
          <p:nvPr/>
        </p:nvSpPr>
        <p:spPr>
          <a:xfrm>
            <a:off x="7647320" y="4927196"/>
            <a:ext cx="135255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9 novembre 1799</a:t>
            </a:r>
            <a:endParaRPr lang="it-IT" b="1" dirty="0"/>
          </a:p>
        </p:txBody>
      </p:sp>
      <p:sp>
        <p:nvSpPr>
          <p:cNvPr id="65" name="CasellaDiTesto 64"/>
          <p:cNvSpPr txBox="1"/>
          <p:nvPr/>
        </p:nvSpPr>
        <p:spPr>
          <a:xfrm>
            <a:off x="5357527" y="5253436"/>
            <a:ext cx="2529174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Napoleone tornò in Francia e ne assunse la guida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 un COLPO DI STATO </a:t>
            </a:r>
          </a:p>
        </p:txBody>
      </p:sp>
      <p:cxnSp>
        <p:nvCxnSpPr>
          <p:cNvPr id="66" name="Connettore 2 65"/>
          <p:cNvCxnSpPr>
            <a:stCxn id="65" idx="2"/>
            <a:endCxn id="61" idx="0"/>
          </p:cNvCxnSpPr>
          <p:nvPr/>
        </p:nvCxnSpPr>
        <p:spPr>
          <a:xfrm flipH="1">
            <a:off x="6622113" y="5917448"/>
            <a:ext cx="1" cy="2754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Ovale 6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193F7AC-2DB9-12B8-2FFE-3AC8DAACDBC6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7949AC1-71B9-BB02-70D5-3E890423EC5A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DBD1562-801B-BF88-7291-939CC1359A5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4EBD1B5-40E5-621E-1DAF-F542140DD6C5}"/>
              </a:ext>
            </a:extLst>
          </p:cNvPr>
          <p:cNvSpPr/>
          <p:nvPr/>
        </p:nvSpPr>
        <p:spPr>
          <a:xfrm>
            <a:off x="5518673" y="404813"/>
            <a:ext cx="214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L’età napoleonica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78510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758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Dal consolato all’impero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14026" y="1541441"/>
            <a:ext cx="16528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Dopo il colpo di Stato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144426" y="1447799"/>
            <a:ext cx="16528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governo fu affidato a tre consoli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1866900" y="1686162"/>
            <a:ext cx="2775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2144426" y="2187385"/>
            <a:ext cx="1652874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Napoleone fu proclamato PRIMO CONSOLE </a:t>
            </a:r>
          </a:p>
        </p:txBody>
      </p:sp>
      <p:cxnSp>
        <p:nvCxnSpPr>
          <p:cNvPr id="16" name="Connettore 2 15"/>
          <p:cNvCxnSpPr>
            <a:stCxn id="9" idx="2"/>
            <a:endCxn id="14" idx="0"/>
          </p:cNvCxnSpPr>
          <p:nvPr/>
        </p:nvCxnSpPr>
        <p:spPr>
          <a:xfrm>
            <a:off x="2970863" y="1924525"/>
            <a:ext cx="0" cy="2628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14" idx="3"/>
          </p:cNvCxnSpPr>
          <p:nvPr/>
        </p:nvCxnSpPr>
        <p:spPr>
          <a:xfrm>
            <a:off x="3797300" y="2519391"/>
            <a:ext cx="2540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4051300" y="2287873"/>
            <a:ext cx="20828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fece approvare una</a:t>
            </a:r>
          </a:p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NUOVA COSTITUZIONE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6475126" y="2291661"/>
            <a:ext cx="16528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gli conferiva poteri enormi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/>
          <p:cNvCxnSpPr>
            <a:cxnSpLocks/>
            <a:stCxn id="22" idx="3"/>
            <a:endCxn id="23" idx="1"/>
          </p:cNvCxnSpPr>
          <p:nvPr/>
        </p:nvCxnSpPr>
        <p:spPr>
          <a:xfrm>
            <a:off x="6134100" y="2526236"/>
            <a:ext cx="341026" cy="37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2144426" y="3213099"/>
            <a:ext cx="16528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consolidare il suo potere decise di attaccare l’Austria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7" name="Connettore 2 26"/>
          <p:cNvCxnSpPr>
            <a:endCxn id="26" idx="0"/>
          </p:cNvCxnSpPr>
          <p:nvPr/>
        </p:nvCxnSpPr>
        <p:spPr>
          <a:xfrm flipH="1">
            <a:off x="2970863" y="2851397"/>
            <a:ext cx="11763" cy="36170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1073150" y="3971056"/>
            <a:ext cx="12573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4 giugno 1800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2144426" y="4217932"/>
            <a:ext cx="1652874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sconfisse le truppe austriache a MARENGO</a:t>
            </a:r>
          </a:p>
        </p:txBody>
      </p:sp>
      <p:cxnSp>
        <p:nvCxnSpPr>
          <p:cNvPr id="31" name="Connettore 2 30"/>
          <p:cNvCxnSpPr>
            <a:stCxn id="26" idx="2"/>
            <a:endCxn id="30" idx="0"/>
          </p:cNvCxnSpPr>
          <p:nvPr/>
        </p:nvCxnSpPr>
        <p:spPr>
          <a:xfrm>
            <a:off x="2970863" y="3877111"/>
            <a:ext cx="0" cy="3408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4265326" y="4217932"/>
            <a:ext cx="16528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l’Austria restituì alla Francia la Repubblica Cisalpina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5" name="Connettore 2 34"/>
          <p:cNvCxnSpPr>
            <a:stCxn id="30" idx="3"/>
            <a:endCxn id="34" idx="1"/>
          </p:cNvCxnSpPr>
          <p:nvPr/>
        </p:nvCxnSpPr>
        <p:spPr>
          <a:xfrm>
            <a:off x="3797300" y="4549938"/>
            <a:ext cx="4680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1073150" y="5348566"/>
            <a:ext cx="1257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1802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2195226" y="5533395"/>
            <a:ext cx="1652874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Napoleone fu proclamato CONSOLE A VITA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4265326" y="5627038"/>
            <a:ext cx="16528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instaurò una DITTATURA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1" name="Connettore 2 40"/>
          <p:cNvCxnSpPr>
            <a:stCxn id="38" idx="3"/>
            <a:endCxn id="40" idx="1"/>
          </p:cNvCxnSpPr>
          <p:nvPr/>
        </p:nvCxnSpPr>
        <p:spPr>
          <a:xfrm>
            <a:off x="3848100" y="5865401"/>
            <a:ext cx="4172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e 4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63B9E27-4118-4A39-0ED3-316FF03B8B43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D4E40AB-77D6-0867-E899-AA6E541644E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F7AFAFB-17F9-ED33-6B5C-23943943A82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AE58E94-9087-7212-377F-786D43EAA08E}"/>
              </a:ext>
            </a:extLst>
          </p:cNvPr>
          <p:cNvSpPr/>
          <p:nvPr/>
        </p:nvSpPr>
        <p:spPr>
          <a:xfrm>
            <a:off x="5518673" y="404813"/>
            <a:ext cx="214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L’età napoleonica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98564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758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14026" y="931841"/>
            <a:ext cx="16528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consolidare il suo potere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509426" y="1552074"/>
            <a:ext cx="258663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represse duramente ogni opposizione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509426" y="1976213"/>
            <a:ext cx="30625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potenziò la polizia e limitò la libertà di stampa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509426" y="2387916"/>
            <a:ext cx="28593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governò attraverso uomini di sua fiducia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673600" y="2387916"/>
            <a:ext cx="20828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PREFETTI</a:t>
            </a:r>
          </a:p>
        </p:txBody>
      </p:sp>
      <p:cxnSp>
        <p:nvCxnSpPr>
          <p:cNvPr id="12" name="Connettore 2 11"/>
          <p:cNvCxnSpPr>
            <a:stCxn id="10" idx="3"/>
            <a:endCxn id="11" idx="1"/>
          </p:cNvCxnSpPr>
          <p:nvPr/>
        </p:nvCxnSpPr>
        <p:spPr>
          <a:xfrm>
            <a:off x="4368800" y="2532637"/>
            <a:ext cx="3048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1509426" y="2812764"/>
            <a:ext cx="258663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stipulò un concordato con il papa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4407783" y="2797840"/>
            <a:ext cx="369575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cessarono i contrasti sorti durante la Rivoluzione</a:t>
            </a:r>
          </a:p>
        </p:txBody>
      </p:sp>
      <p:cxnSp>
        <p:nvCxnSpPr>
          <p:cNvPr id="18" name="Connettore 2 17"/>
          <p:cNvCxnSpPr/>
          <p:nvPr/>
        </p:nvCxnSpPr>
        <p:spPr>
          <a:xfrm>
            <a:off x="4102983" y="2951141"/>
            <a:ext cx="3048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1509426" y="3283410"/>
            <a:ext cx="2064733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emanò 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CODICE CIVILE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2062121" y="3572851"/>
            <a:ext cx="10012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che affermava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3573421" y="3834461"/>
            <a:ext cx="24384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libertà personale e religiosa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3573421" y="4228820"/>
            <a:ext cx="24384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separazione tra Stato e Chiesa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573421" y="4622520"/>
            <a:ext cx="24384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tutela della proprietà privata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3573421" y="5028920"/>
            <a:ext cx="24384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l’abolizione dei diritti feudali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3573421" y="5409920"/>
            <a:ext cx="2667883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l’istituzione del matrimonio civile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3586121" y="5786781"/>
            <a:ext cx="35052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reintroduzione della schiavitù nelle colonie </a:t>
            </a:r>
          </a:p>
        </p:txBody>
      </p:sp>
      <p:sp>
        <p:nvSpPr>
          <p:cNvPr id="29" name="Ovale 2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cxnSp>
        <p:nvCxnSpPr>
          <p:cNvPr id="31" name="Connettore 1 30"/>
          <p:cNvCxnSpPr>
            <a:stCxn id="7" idx="2"/>
          </p:cNvCxnSpPr>
          <p:nvPr/>
        </p:nvCxnSpPr>
        <p:spPr>
          <a:xfrm>
            <a:off x="1040463" y="1408567"/>
            <a:ext cx="13637" cy="2019564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cxnSpLocks/>
            <a:endCxn id="19" idx="1"/>
          </p:cNvCxnSpPr>
          <p:nvPr/>
        </p:nvCxnSpPr>
        <p:spPr>
          <a:xfrm>
            <a:off x="1040463" y="3428131"/>
            <a:ext cx="46896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>
            <a:off x="1054100" y="2962972"/>
            <a:ext cx="46896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>
            <a:off x="1054100" y="2557168"/>
            <a:ext cx="46896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>
            <a:off x="1054100" y="2130962"/>
            <a:ext cx="46896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/>
          <p:nvPr/>
        </p:nvCxnSpPr>
        <p:spPr>
          <a:xfrm>
            <a:off x="1040463" y="1698864"/>
            <a:ext cx="46896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1 41"/>
          <p:cNvCxnSpPr>
            <a:cxnSpLocks/>
            <a:stCxn id="20" idx="2"/>
          </p:cNvCxnSpPr>
          <p:nvPr/>
        </p:nvCxnSpPr>
        <p:spPr>
          <a:xfrm>
            <a:off x="2562769" y="3834461"/>
            <a:ext cx="0" cy="2097041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endCxn id="28" idx="1"/>
          </p:cNvCxnSpPr>
          <p:nvPr/>
        </p:nvCxnSpPr>
        <p:spPr>
          <a:xfrm>
            <a:off x="2562769" y="5931502"/>
            <a:ext cx="102335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/>
          <p:nvPr/>
        </p:nvCxnSpPr>
        <p:spPr>
          <a:xfrm>
            <a:off x="2575469" y="5580041"/>
            <a:ext cx="101065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/>
          <p:cNvCxnSpPr/>
          <p:nvPr/>
        </p:nvCxnSpPr>
        <p:spPr>
          <a:xfrm>
            <a:off x="2562769" y="5199041"/>
            <a:ext cx="101065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55"/>
          <p:cNvCxnSpPr/>
          <p:nvPr/>
        </p:nvCxnSpPr>
        <p:spPr>
          <a:xfrm>
            <a:off x="2562769" y="4792641"/>
            <a:ext cx="101065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/>
          <p:nvPr/>
        </p:nvCxnSpPr>
        <p:spPr>
          <a:xfrm>
            <a:off x="2562769" y="4386241"/>
            <a:ext cx="101065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/>
          <p:nvPr/>
        </p:nvCxnSpPr>
        <p:spPr>
          <a:xfrm>
            <a:off x="2558091" y="4005241"/>
            <a:ext cx="101065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ttangolo 12">
            <a:extLst>
              <a:ext uri="{FF2B5EF4-FFF2-40B4-BE49-F238E27FC236}">
                <a16:creationId xmlns:a16="http://schemas.microsoft.com/office/drawing/2014/main" id="{CF8CDCE3-1A24-9587-8F88-35A0E662C368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168D641-2782-0C71-8DD8-1BAE889EC08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054E6B2-7651-3BCE-D1D4-644569CA6A0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AD387E1-EB5D-6C52-179D-CD3FDF3D0CE6}"/>
              </a:ext>
            </a:extLst>
          </p:cNvPr>
          <p:cNvSpPr/>
          <p:nvPr/>
        </p:nvSpPr>
        <p:spPr>
          <a:xfrm>
            <a:off x="5518673" y="404813"/>
            <a:ext cx="214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L’età napoleonica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90366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758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47650" y="1062756"/>
            <a:ext cx="146685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 dicembre 1804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458626" y="1399985"/>
            <a:ext cx="1652874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Napoleone fu proclamato IMPERATORE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452526" y="1212424"/>
            <a:ext cx="1175055" cy="103858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diritto di trasmettere il titolo a un erede maschio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cxnSpLocks/>
            <a:stCxn id="8" idx="3"/>
            <a:endCxn id="9" idx="1"/>
          </p:cNvCxnSpPr>
          <p:nvPr/>
        </p:nvCxnSpPr>
        <p:spPr>
          <a:xfrm flipV="1">
            <a:off x="3111500" y="1731715"/>
            <a:ext cx="341026" cy="2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247650" y="2205756"/>
            <a:ext cx="146685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1805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1458626" y="2439932"/>
            <a:ext cx="165287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assunse il titolo di RE D’ITALIA</a:t>
            </a:r>
          </a:p>
        </p:txBody>
      </p:sp>
      <p:cxnSp>
        <p:nvCxnSpPr>
          <p:cNvPr id="16" name="Connettore 2 15"/>
          <p:cNvCxnSpPr>
            <a:stCxn id="8" idx="2"/>
            <a:endCxn id="15" idx="0"/>
          </p:cNvCxnSpPr>
          <p:nvPr/>
        </p:nvCxnSpPr>
        <p:spPr>
          <a:xfrm>
            <a:off x="2285063" y="2063997"/>
            <a:ext cx="0" cy="3759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247650" y="3056656"/>
            <a:ext cx="146685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1805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1458626" y="3252454"/>
            <a:ext cx="16528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nacque una nuova COALIZIONE ANTIFRANCESE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stCxn id="15" idx="2"/>
            <a:endCxn id="20" idx="0"/>
          </p:cNvCxnSpPr>
          <p:nvPr/>
        </p:nvCxnSpPr>
        <p:spPr>
          <a:xfrm>
            <a:off x="2285063" y="2916658"/>
            <a:ext cx="0" cy="33579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stCxn id="20" idx="3"/>
          </p:cNvCxnSpPr>
          <p:nvPr/>
        </p:nvCxnSpPr>
        <p:spPr>
          <a:xfrm>
            <a:off x="3111500" y="3584460"/>
            <a:ext cx="3410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3452526" y="2793261"/>
            <a:ext cx="1311846" cy="1400800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Francia fu sconfitta dal Regno Unito nella battaglia navale di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CAPO TRAFALGAR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247650" y="4021856"/>
            <a:ext cx="146685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1805 e il 1809</a:t>
            </a:r>
            <a:endParaRPr lang="it-IT" b="1" dirty="0"/>
          </a:p>
        </p:txBody>
      </p:sp>
      <p:sp>
        <p:nvSpPr>
          <p:cNvPr id="29" name="CasellaDiTesto 28"/>
          <p:cNvSpPr txBox="1"/>
          <p:nvPr/>
        </p:nvSpPr>
        <p:spPr>
          <a:xfrm>
            <a:off x="1458626" y="4408154"/>
            <a:ext cx="16528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Napoleone ottenne moltissime vittorie sulla terra ferma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452526" y="4408154"/>
            <a:ext cx="2122774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nel giro di quattro anni l’Europa occidentale cadde sotto il controllo francese</a:t>
            </a:r>
          </a:p>
        </p:txBody>
      </p:sp>
      <p:cxnSp>
        <p:nvCxnSpPr>
          <p:cNvPr id="31" name="Connettore 2 30"/>
          <p:cNvCxnSpPr/>
          <p:nvPr/>
        </p:nvCxnSpPr>
        <p:spPr>
          <a:xfrm>
            <a:off x="3111500" y="4752860"/>
            <a:ext cx="3410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stCxn id="20" idx="2"/>
            <a:endCxn id="29" idx="0"/>
          </p:cNvCxnSpPr>
          <p:nvPr/>
        </p:nvCxnSpPr>
        <p:spPr>
          <a:xfrm>
            <a:off x="2285063" y="3916466"/>
            <a:ext cx="0" cy="4916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5916326" y="4408154"/>
            <a:ext cx="1751299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creò Stati vassalli affidati a membri della sua famiglia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6" name="Connettore 2 35"/>
          <p:cNvCxnSpPr/>
          <p:nvPr/>
        </p:nvCxnSpPr>
        <p:spPr>
          <a:xfrm>
            <a:off x="5575300" y="4752860"/>
            <a:ext cx="3410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247650" y="5380756"/>
            <a:ext cx="146685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1810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1458626" y="5538454"/>
            <a:ext cx="16528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Napoleone ripudiò la prima moglie Giuseppina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3452526" y="5538454"/>
            <a:ext cx="2122774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sposò MARIA LUISA D’AUSTRIA figlia dell’imperatore austriaco</a:t>
            </a:r>
          </a:p>
        </p:txBody>
      </p:sp>
      <p:cxnSp>
        <p:nvCxnSpPr>
          <p:cNvPr id="41" name="Connettore 2 40"/>
          <p:cNvCxnSpPr>
            <a:stCxn id="29" idx="2"/>
            <a:endCxn id="38" idx="0"/>
          </p:cNvCxnSpPr>
          <p:nvPr/>
        </p:nvCxnSpPr>
        <p:spPr>
          <a:xfrm>
            <a:off x="2285063" y="5072166"/>
            <a:ext cx="0" cy="4662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stCxn id="38" idx="3"/>
            <a:endCxn id="40" idx="1"/>
          </p:cNvCxnSpPr>
          <p:nvPr/>
        </p:nvCxnSpPr>
        <p:spPr>
          <a:xfrm>
            <a:off x="3111500" y="5870460"/>
            <a:ext cx="3410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Ovale 5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0F84866E-BD4D-EC39-0D57-EFC4B0D12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607" y="1262640"/>
            <a:ext cx="4113104" cy="2979511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B2F586B8-5436-9789-04E9-09EDB07CCEE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8AD1F60-0994-6697-837D-3DBC1DD780E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08F90CB-6B91-7488-736E-A0116C19049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A55F66F-E968-FB86-16BD-71AFBB7B06C4}"/>
              </a:ext>
            </a:extLst>
          </p:cNvPr>
          <p:cNvSpPr/>
          <p:nvPr/>
        </p:nvSpPr>
        <p:spPr>
          <a:xfrm>
            <a:off x="5518673" y="404813"/>
            <a:ext cx="214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L’età napoleonica</a:t>
            </a:r>
            <a:endParaRPr lang="it-IT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8726218-FDC1-F3DC-3414-84AA40CBC6EA}"/>
              </a:ext>
            </a:extLst>
          </p:cNvPr>
          <p:cNvSpPr txBox="1"/>
          <p:nvPr/>
        </p:nvSpPr>
        <p:spPr>
          <a:xfrm>
            <a:off x="6318069" y="954676"/>
            <a:ext cx="29253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accent5">
                    <a:lumMod val="50000"/>
                  </a:schemeClr>
                </a:solidFill>
              </a:rPr>
              <a:t>L’Europa napoleonica nel 1810</a:t>
            </a:r>
            <a:endParaRPr lang="it-IT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755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758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sconfitta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572926" y="1408567"/>
            <a:ext cx="16528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Regno Unito era ancora in guerra con la Francia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47650" y="2205756"/>
            <a:ext cx="146685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1806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572926" y="2373767"/>
            <a:ext cx="16528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Napoleone impose il BLOCCO CONTINENTALE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630326" y="2373767"/>
            <a:ext cx="2287869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vietando agli Stati europei di avere scambi commerciali con i porti britannici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stCxn id="8" idx="2"/>
            <a:endCxn id="10" idx="0"/>
          </p:cNvCxnSpPr>
          <p:nvPr/>
        </p:nvCxnSpPr>
        <p:spPr>
          <a:xfrm>
            <a:off x="2399363" y="2072579"/>
            <a:ext cx="0" cy="3011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cxnSpLocks/>
            <a:stCxn id="10" idx="3"/>
            <a:endCxn id="11" idx="1"/>
          </p:cNvCxnSpPr>
          <p:nvPr/>
        </p:nvCxnSpPr>
        <p:spPr>
          <a:xfrm>
            <a:off x="3225800" y="2705773"/>
            <a:ext cx="4045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247650" y="3247156"/>
            <a:ext cx="146685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1812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1572926" y="3377067"/>
            <a:ext cx="16528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Russia infranse il blocco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1572926" y="4192532"/>
            <a:ext cx="16637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Napoleone decise di invadere la Russia</a:t>
            </a:r>
          </a:p>
        </p:txBody>
      </p:sp>
      <p:cxnSp>
        <p:nvCxnSpPr>
          <p:cNvPr id="24" name="Connettore 2 23"/>
          <p:cNvCxnSpPr>
            <a:stCxn id="10" idx="2"/>
            <a:endCxn id="22" idx="0"/>
          </p:cNvCxnSpPr>
          <p:nvPr/>
        </p:nvCxnSpPr>
        <p:spPr>
          <a:xfrm>
            <a:off x="2399363" y="3037779"/>
            <a:ext cx="0" cy="3392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stCxn id="22" idx="2"/>
            <a:endCxn id="23" idx="0"/>
          </p:cNvCxnSpPr>
          <p:nvPr/>
        </p:nvCxnSpPr>
        <p:spPr>
          <a:xfrm>
            <a:off x="2399363" y="3853793"/>
            <a:ext cx="5413" cy="3387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3630326" y="4192532"/>
            <a:ext cx="26688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truppe russe si ritirarono senza combattere, facendo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terra bruciata</a:t>
            </a:r>
          </a:p>
        </p:txBody>
      </p:sp>
      <p:cxnSp>
        <p:nvCxnSpPr>
          <p:cNvPr id="32" name="Connettore 2 31"/>
          <p:cNvCxnSpPr>
            <a:stCxn id="23" idx="3"/>
            <a:endCxn id="31" idx="1"/>
          </p:cNvCxnSpPr>
          <p:nvPr/>
        </p:nvCxnSpPr>
        <p:spPr>
          <a:xfrm>
            <a:off x="3236626" y="4430895"/>
            <a:ext cx="393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stCxn id="31" idx="2"/>
          </p:cNvCxnSpPr>
          <p:nvPr/>
        </p:nvCxnSpPr>
        <p:spPr>
          <a:xfrm>
            <a:off x="4964763" y="4669258"/>
            <a:ext cx="0" cy="2837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/>
          <p:cNvSpPr txBox="1"/>
          <p:nvPr/>
        </p:nvSpPr>
        <p:spPr>
          <a:xfrm>
            <a:off x="3630326" y="4953000"/>
            <a:ext cx="266887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armate francesi rimasero senza cibo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3630326" y="5475232"/>
            <a:ext cx="266887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quando arrivò l’inverno russo furono costrette a ritirarsi</a:t>
            </a:r>
          </a:p>
        </p:txBody>
      </p:sp>
      <p:cxnSp>
        <p:nvCxnSpPr>
          <p:cNvPr id="40" name="Connettore 2 39"/>
          <p:cNvCxnSpPr>
            <a:stCxn id="38" idx="2"/>
            <a:endCxn id="39" idx="0"/>
          </p:cNvCxnSpPr>
          <p:nvPr/>
        </p:nvCxnSpPr>
        <p:spPr>
          <a:xfrm>
            <a:off x="4964763" y="5242441"/>
            <a:ext cx="0" cy="23279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e 4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541D440-FF8E-5886-D387-634A736DB8F3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E48F7311-D25B-6008-FAC3-EDBAC8C56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32812"/>
            <a:ext cx="3105145" cy="2030765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008CE24C-345D-1239-729C-69F0869BF643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D340F95-A53D-87F7-46CB-958C06C23D34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BC23D39-F17A-D390-6FC7-A900BA042C8D}"/>
              </a:ext>
            </a:extLst>
          </p:cNvPr>
          <p:cNvSpPr/>
          <p:nvPr/>
        </p:nvSpPr>
        <p:spPr>
          <a:xfrm>
            <a:off x="5518673" y="404813"/>
            <a:ext cx="214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L’età napoleonica</a:t>
            </a:r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FAAA63E-539A-AAAB-F720-515C5BF0DC77}"/>
              </a:ext>
            </a:extLst>
          </p:cNvPr>
          <p:cNvSpPr txBox="1"/>
          <p:nvPr/>
        </p:nvSpPr>
        <p:spPr>
          <a:xfrm>
            <a:off x="3029591" y="6691480"/>
            <a:ext cx="38703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Parigi, Musée d'Orsay/Wikimedia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3220536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758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572926" y="1076561"/>
            <a:ext cx="16528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Alla notizia della sconfitta subita in Russia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668426" y="1076561"/>
            <a:ext cx="16528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formò la SESTA COALIZIONE ANTIFRANCESE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3225800" y="1408567"/>
            <a:ext cx="4426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247650" y="1865237"/>
            <a:ext cx="146685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1813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1572926" y="2061313"/>
            <a:ext cx="16637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Napoleone fu sconfitto a Lipsia</a:t>
            </a:r>
          </a:p>
        </p:txBody>
      </p:sp>
      <p:cxnSp>
        <p:nvCxnSpPr>
          <p:cNvPr id="15" name="Connettore 2 14"/>
          <p:cNvCxnSpPr>
            <a:stCxn id="7" idx="2"/>
            <a:endCxn id="13" idx="0"/>
          </p:cNvCxnSpPr>
          <p:nvPr/>
        </p:nvCxnSpPr>
        <p:spPr>
          <a:xfrm>
            <a:off x="2399363" y="1740573"/>
            <a:ext cx="5413" cy="3207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cxnSpLocks/>
            <a:stCxn id="13" idx="3"/>
          </p:cNvCxnSpPr>
          <p:nvPr/>
        </p:nvCxnSpPr>
        <p:spPr>
          <a:xfrm>
            <a:off x="3236626" y="2299676"/>
            <a:ext cx="4318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1572926" y="2929569"/>
            <a:ext cx="165287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Francia fu restaurata la monarchia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668425" y="3025265"/>
            <a:ext cx="185024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sul trono salì LUIGI XVIII, fratello di Luigi XVI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/>
          <p:cNvCxnSpPr>
            <a:stCxn id="13" idx="2"/>
            <a:endCxn id="22" idx="0"/>
          </p:cNvCxnSpPr>
          <p:nvPr/>
        </p:nvCxnSpPr>
        <p:spPr>
          <a:xfrm flipH="1">
            <a:off x="2399363" y="2538039"/>
            <a:ext cx="5413" cy="39153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cxnSpLocks/>
            <a:stCxn id="22" idx="3"/>
            <a:endCxn id="23" idx="1"/>
          </p:cNvCxnSpPr>
          <p:nvPr/>
        </p:nvCxnSpPr>
        <p:spPr>
          <a:xfrm>
            <a:off x="3225800" y="3261575"/>
            <a:ext cx="442625" cy="205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247650" y="4681541"/>
            <a:ext cx="146685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15 giugno 1815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1573119" y="4928417"/>
            <a:ext cx="1652874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Napoleone fu sconfitto a WATERLOO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3668426" y="5022060"/>
            <a:ext cx="1652874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fu mandato in esilio a Sant’Elena</a:t>
            </a:r>
          </a:p>
        </p:txBody>
      </p:sp>
      <p:cxnSp>
        <p:nvCxnSpPr>
          <p:cNvPr id="34" name="Connettore 2 33"/>
          <p:cNvCxnSpPr>
            <a:cxnSpLocks/>
            <a:stCxn id="22" idx="2"/>
          </p:cNvCxnSpPr>
          <p:nvPr/>
        </p:nvCxnSpPr>
        <p:spPr>
          <a:xfrm>
            <a:off x="2399363" y="3593581"/>
            <a:ext cx="0" cy="4389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cxnSpLocks/>
            <a:stCxn id="25" idx="2"/>
            <a:endCxn id="32" idx="0"/>
          </p:cNvCxnSpPr>
          <p:nvPr/>
        </p:nvCxnSpPr>
        <p:spPr>
          <a:xfrm>
            <a:off x="2399363" y="4511281"/>
            <a:ext cx="193" cy="4171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cxnSpLocks/>
            <a:stCxn id="32" idx="3"/>
            <a:endCxn id="33" idx="1"/>
          </p:cNvCxnSpPr>
          <p:nvPr/>
        </p:nvCxnSpPr>
        <p:spPr>
          <a:xfrm>
            <a:off x="3225993" y="5260423"/>
            <a:ext cx="44243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5753100" y="5022060"/>
            <a:ext cx="16528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dove morì il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5 maggio 1821</a:t>
            </a:r>
          </a:p>
        </p:txBody>
      </p:sp>
      <p:cxnSp>
        <p:nvCxnSpPr>
          <p:cNvPr id="45" name="Connettore 2 44"/>
          <p:cNvCxnSpPr>
            <a:endCxn id="44" idx="1"/>
          </p:cNvCxnSpPr>
          <p:nvPr/>
        </p:nvCxnSpPr>
        <p:spPr>
          <a:xfrm>
            <a:off x="5334000" y="5260423"/>
            <a:ext cx="4191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e 46"/>
          <p:cNvSpPr>
            <a:spLocks noChangeAspect="1"/>
          </p:cNvSpPr>
          <p:nvPr/>
        </p:nvSpPr>
        <p:spPr>
          <a:xfrm>
            <a:off x="8458200" y="6162675"/>
            <a:ext cx="542925" cy="5429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5FD1B40-1268-C4F6-688F-08893F90D63A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1A10BE7-0701-4071-AB88-A3D2FF532C7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7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70FB571-6736-B396-6832-D64B53DAF224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9BE6891-218A-8034-A72D-9DB49ECB33BC}"/>
              </a:ext>
            </a:extLst>
          </p:cNvPr>
          <p:cNvSpPr/>
          <p:nvPr/>
        </p:nvSpPr>
        <p:spPr>
          <a:xfrm>
            <a:off x="5518673" y="404813"/>
            <a:ext cx="214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L’età napoleonica</a:t>
            </a:r>
            <a:endParaRPr lang="it-IT" dirty="0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2ADA89A1-138F-F9F8-B6E7-C2AC69811F36}"/>
              </a:ext>
            </a:extLst>
          </p:cNvPr>
          <p:cNvSpPr txBox="1"/>
          <p:nvPr/>
        </p:nvSpPr>
        <p:spPr>
          <a:xfrm>
            <a:off x="5094400" y="1835936"/>
            <a:ext cx="1850247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maggio 1814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2A4CDEF-9C1C-D7C3-05D1-C3341EFC1170}"/>
              </a:ext>
            </a:extLst>
          </p:cNvPr>
          <p:cNvSpPr txBox="1"/>
          <p:nvPr/>
        </p:nvSpPr>
        <p:spPr>
          <a:xfrm>
            <a:off x="3679252" y="2080720"/>
            <a:ext cx="1652874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Napoleone fu esiliato all’ISOLA D’ELBA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D4F7508-3CC5-49F9-31AD-8106A62862D3}"/>
              </a:ext>
            </a:extLst>
          </p:cNvPr>
          <p:cNvSpPr txBox="1"/>
          <p:nvPr/>
        </p:nvSpPr>
        <p:spPr>
          <a:xfrm>
            <a:off x="336254" y="3665485"/>
            <a:ext cx="146685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 marzo 1815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801C2D60-B722-7B4B-7CB5-F482445DC4A5}"/>
              </a:ext>
            </a:extLst>
          </p:cNvPr>
          <p:cNvSpPr txBox="1"/>
          <p:nvPr/>
        </p:nvSpPr>
        <p:spPr>
          <a:xfrm>
            <a:off x="1572926" y="4034555"/>
            <a:ext cx="1652874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Napoleone tornò al potere</a:t>
            </a:r>
          </a:p>
        </p:txBody>
      </p:sp>
    </p:spTree>
    <p:extLst>
      <p:ext uri="{BB962C8B-B14F-4D97-AF65-F5344CB8AC3E}">
        <p14:creationId xmlns:p14="http://schemas.microsoft.com/office/powerpoint/2010/main" val="13040752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797</Words>
  <Application>Microsoft Office PowerPoint</Application>
  <PresentationFormat>Presentazione su schermo (4:3)</PresentationFormat>
  <Paragraphs>178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67</cp:revision>
  <dcterms:created xsi:type="dcterms:W3CDTF">2020-05-16T09:48:05Z</dcterms:created>
  <dcterms:modified xsi:type="dcterms:W3CDTF">2026-05-14T14:03:54Z</dcterms:modified>
</cp:coreProperties>
</file>