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8D9B49-A3AF-47B5-A7F8-919AD3423499}" v="16" dt="2026-05-14T14:00:32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30"/>
    <p:restoredTop sz="94631"/>
  </p:normalViewPr>
  <p:slideViewPr>
    <p:cSldViewPr snapToGrid="0" snapToObjects="1">
      <p:cViewPr varScale="1">
        <p:scale>
          <a:sx n="106" d="100"/>
          <a:sy n="106" d="100"/>
        </p:scale>
        <p:origin x="192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4T14:00:51.107" v="231" actId="1076"/>
      <pc:docMkLst>
        <pc:docMk/>
      </pc:docMkLst>
      <pc:sldChg chg="addSp modSp mod">
        <pc:chgData name="Silvana Gallone" userId="7a5114527312c558" providerId="LiveId" clId="{D634AA42-852E-4215-B5D9-52DE406B3105}" dt="2026-05-14T13:53:29.344" v="42" actId="1076"/>
        <pc:sldMkLst>
          <pc:docMk/>
          <pc:sldMk cId="3393141203" sldId="256"/>
        </pc:sldMkLst>
        <pc:spChg chg="add mod">
          <ac:chgData name="Silvana Gallone" userId="7a5114527312c558" providerId="LiveId" clId="{D634AA42-852E-4215-B5D9-52DE406B3105}" dt="2026-05-14T13:53:29.344" v="42" actId="1076"/>
          <ac:spMkLst>
            <pc:docMk/>
            <pc:sldMk cId="3393141203" sldId="256"/>
            <ac:spMk id="4" creationId="{BFB70A7E-1480-A150-E908-E45DCA709476}"/>
          </ac:spMkLst>
        </pc:spChg>
        <pc:picChg chg="mod">
          <ac:chgData name="Silvana Gallone" userId="7a5114527312c558" providerId="LiveId" clId="{D634AA42-852E-4215-B5D9-52DE406B3105}" dt="2026-05-14T13:52:53.336" v="1" actId="1076"/>
          <ac:picMkLst>
            <pc:docMk/>
            <pc:sldMk cId="3393141203" sldId="256"/>
            <ac:picMk id="7" creationId="{FB83263F-6792-2072-6DC3-73BDB89719D8}"/>
          </ac:picMkLst>
        </pc:picChg>
      </pc:sldChg>
      <pc:sldChg chg="addSp modSp mod">
        <pc:chgData name="Silvana Gallone" userId="7a5114527312c558" providerId="LiveId" clId="{D634AA42-852E-4215-B5D9-52DE406B3105}" dt="2026-05-14T13:55:04.471" v="72" actId="1076"/>
        <pc:sldMkLst>
          <pc:docMk/>
          <pc:sldMk cId="3819940501" sldId="260"/>
        </pc:sldMkLst>
        <pc:spChg chg="add mod">
          <ac:chgData name="Silvana Gallone" userId="7a5114527312c558" providerId="LiveId" clId="{D634AA42-852E-4215-B5D9-52DE406B3105}" dt="2026-05-14T13:55:04.471" v="72" actId="1076"/>
          <ac:spMkLst>
            <pc:docMk/>
            <pc:sldMk cId="3819940501" sldId="260"/>
            <ac:spMk id="3" creationId="{178F0C42-4E7F-8FA1-64C7-0ED51BE21F59}"/>
          </ac:spMkLst>
        </pc:spChg>
      </pc:sldChg>
      <pc:sldChg chg="addSp modSp mod">
        <pc:chgData name="Silvana Gallone" userId="7a5114527312c558" providerId="LiveId" clId="{D634AA42-852E-4215-B5D9-52DE406B3105}" dt="2026-05-14T13:56:05.859" v="103" actId="1076"/>
        <pc:sldMkLst>
          <pc:docMk/>
          <pc:sldMk cId="1941701604" sldId="261"/>
        </pc:sldMkLst>
        <pc:spChg chg="add mod">
          <ac:chgData name="Silvana Gallone" userId="7a5114527312c558" providerId="LiveId" clId="{D634AA42-852E-4215-B5D9-52DE406B3105}" dt="2026-05-14T13:56:05.859" v="103" actId="1076"/>
          <ac:spMkLst>
            <pc:docMk/>
            <pc:sldMk cId="1941701604" sldId="261"/>
            <ac:spMk id="3" creationId="{4BECA71C-BD7B-1DB9-174D-7635FA0243E1}"/>
          </ac:spMkLst>
        </pc:spChg>
        <pc:picChg chg="mod">
          <ac:chgData name="Silvana Gallone" userId="7a5114527312c558" providerId="LiveId" clId="{D634AA42-852E-4215-B5D9-52DE406B3105}" dt="2026-05-14T13:55:40.769" v="73" actId="1076"/>
          <ac:picMkLst>
            <pc:docMk/>
            <pc:sldMk cId="1941701604" sldId="261"/>
            <ac:picMk id="14" creationId="{AD1B6435-DEC7-A305-73FB-66FD7F1AAF5B}"/>
          </ac:picMkLst>
        </pc:picChg>
      </pc:sldChg>
      <pc:sldChg chg="addSp modSp mod">
        <pc:chgData name="Silvana Gallone" userId="7a5114527312c558" providerId="LiveId" clId="{D634AA42-852E-4215-B5D9-52DE406B3105}" dt="2026-05-14T13:58:04.797" v="137" actId="1076"/>
        <pc:sldMkLst>
          <pc:docMk/>
          <pc:sldMk cId="2945525943" sldId="262"/>
        </pc:sldMkLst>
        <pc:spChg chg="add mod">
          <ac:chgData name="Silvana Gallone" userId="7a5114527312c558" providerId="LiveId" clId="{D634AA42-852E-4215-B5D9-52DE406B3105}" dt="2026-05-14T13:58:04.797" v="137" actId="1076"/>
          <ac:spMkLst>
            <pc:docMk/>
            <pc:sldMk cId="2945525943" sldId="262"/>
            <ac:spMk id="3" creationId="{849BC8A1-BF6A-F05E-696F-A38FB91F5C38}"/>
          </ac:spMkLst>
        </pc:spChg>
      </pc:sldChg>
      <pc:sldChg chg="addSp modSp mod">
        <pc:chgData name="Silvana Gallone" userId="7a5114527312c558" providerId="LiveId" clId="{D634AA42-852E-4215-B5D9-52DE406B3105}" dt="2026-05-14T13:59:03.140" v="184" actId="1076"/>
        <pc:sldMkLst>
          <pc:docMk/>
          <pc:sldMk cId="576171797" sldId="264"/>
        </pc:sldMkLst>
        <pc:spChg chg="add mod">
          <ac:chgData name="Silvana Gallone" userId="7a5114527312c558" providerId="LiveId" clId="{D634AA42-852E-4215-B5D9-52DE406B3105}" dt="2026-05-14T13:59:03.140" v="184" actId="1076"/>
          <ac:spMkLst>
            <pc:docMk/>
            <pc:sldMk cId="576171797" sldId="264"/>
            <ac:spMk id="3" creationId="{A30F4151-9F82-0F05-A540-827F796B12C3}"/>
          </ac:spMkLst>
        </pc:spChg>
      </pc:sldChg>
      <pc:sldChg chg="addSp delSp modSp mod">
        <pc:chgData name="Silvana Gallone" userId="7a5114527312c558" providerId="LiveId" clId="{D634AA42-852E-4215-B5D9-52DE406B3105}" dt="2026-05-14T14:00:51.107" v="231" actId="1076"/>
        <pc:sldMkLst>
          <pc:docMk/>
          <pc:sldMk cId="1490451071" sldId="265"/>
        </pc:sldMkLst>
        <pc:spChg chg="add mod">
          <ac:chgData name="Silvana Gallone" userId="7a5114527312c558" providerId="LiveId" clId="{D634AA42-852E-4215-B5D9-52DE406B3105}" dt="2026-05-14T14:00:24.095" v="185" actId="767"/>
          <ac:spMkLst>
            <pc:docMk/>
            <pc:sldMk cId="1490451071" sldId="265"/>
            <ac:spMk id="3" creationId="{0A3174A3-13E0-BD8D-B76A-26BF5F6670AC}"/>
          </ac:spMkLst>
        </pc:spChg>
        <pc:spChg chg="add del mod">
          <ac:chgData name="Silvana Gallone" userId="7a5114527312c558" providerId="LiveId" clId="{D634AA42-852E-4215-B5D9-52DE406B3105}" dt="2026-05-14T14:00:46.222" v="230"/>
          <ac:spMkLst>
            <pc:docMk/>
            <pc:sldMk cId="1490451071" sldId="265"/>
            <ac:spMk id="5" creationId="{3A8B05A4-2E3B-E67D-954B-6FBFCB0234AF}"/>
          </ac:spMkLst>
        </pc:spChg>
        <pc:spChg chg="add mod">
          <ac:chgData name="Silvana Gallone" userId="7a5114527312c558" providerId="LiveId" clId="{D634AA42-852E-4215-B5D9-52DE406B3105}" dt="2026-05-14T14:00:51.107" v="231" actId="1076"/>
          <ac:spMkLst>
            <pc:docMk/>
            <pc:sldMk cId="1490451071" sldId="265"/>
            <ac:spMk id="16" creationId="{FEC5CDC0-41B5-4C2D-368F-78780032945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527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4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101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56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690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690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35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78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646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01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21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CFFDF-B740-8147-BC5A-B435C3DF2F8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99BE4-3FF1-4D4B-9058-DCAA483B27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96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EFA1958C-501D-F1F2-D8D5-DF1DA00D50B1}"/>
              </a:ext>
            </a:extLst>
          </p:cNvPr>
          <p:cNvSpPr/>
          <p:nvPr/>
        </p:nvSpPr>
        <p:spPr>
          <a:xfrm>
            <a:off x="0" y="961372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6C5A88-2737-2B8D-D455-BEDD4E34A65C}"/>
              </a:ext>
            </a:extLst>
          </p:cNvPr>
          <p:cNvSpPr txBox="1"/>
          <p:nvPr/>
        </p:nvSpPr>
        <p:spPr>
          <a:xfrm>
            <a:off x="-535514" y="1120703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6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DFC4708-FFE3-F948-2DEA-8F694C0C2DD5}"/>
              </a:ext>
            </a:extLst>
          </p:cNvPr>
          <p:cNvSpPr txBox="1"/>
          <p:nvPr/>
        </p:nvSpPr>
        <p:spPr>
          <a:xfrm>
            <a:off x="2014256" y="2260002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Rivoluzione francese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B83263F-6792-2072-6DC3-73BDB8971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01" y="3024555"/>
            <a:ext cx="4218797" cy="342089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C94053DC-AB98-9E68-BC61-8D7F3D8E6B3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FB70A7E-1480-A150-E908-E45DCA709476}"/>
              </a:ext>
            </a:extLst>
          </p:cNvPr>
          <p:cNvSpPr txBox="1"/>
          <p:nvPr/>
        </p:nvSpPr>
        <p:spPr>
          <a:xfrm>
            <a:off x="4296009" y="6399563"/>
            <a:ext cx="2833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Château de Vizille, Musée de la Révolution/</a:t>
            </a:r>
            <a:r>
              <a:rPr lang="fr-FR" sz="800" dirty="0" err="1"/>
              <a:t>Wikimedia</a:t>
            </a:r>
            <a:r>
              <a:rPr lang="fr-FR" sz="800" dirty="0"/>
              <a:t> Commons </a:t>
            </a:r>
            <a:r>
              <a:rPr lang="fr-FR" sz="800" dirty="0" err="1"/>
              <a:t>Pubblico</a:t>
            </a:r>
            <a:r>
              <a:rPr lang="fr-FR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39314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6" name="Rettangolo 5"/>
          <p:cNvSpPr/>
          <p:nvPr/>
        </p:nvSpPr>
        <p:spPr>
          <a:xfrm>
            <a:off x="4874733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Francia di Antico regime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2491" y="1602796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1780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233655" y="1877013"/>
            <a:ext cx="195586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società francese aveva al vertice il RE ed era divisa in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tre stati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o ordini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454400" y="2064171"/>
            <a:ext cx="18161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ANCIEN RÉGIME</a:t>
            </a:r>
          </a:p>
        </p:txBody>
      </p:sp>
      <p:cxnSp>
        <p:nvCxnSpPr>
          <p:cNvPr id="11" name="Connettore 2 10"/>
          <p:cNvCxnSpPr>
            <a:cxnSpLocks/>
            <a:stCxn id="9" idx="3"/>
            <a:endCxn id="10" idx="1"/>
          </p:cNvCxnSpPr>
          <p:nvPr/>
        </p:nvCxnSpPr>
        <p:spPr>
          <a:xfrm flipV="1">
            <a:off x="3189515" y="2208892"/>
            <a:ext cx="264885" cy="1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2857500" y="3181208"/>
            <a:ext cx="16129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PRIMO STATO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711700" y="3181492"/>
            <a:ext cx="120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CLERO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217951" y="2994207"/>
            <a:ext cx="27831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0,5% della popolazione. Possedeva l’8% delle terre, non pagava le tasse e riscuoteva la decima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15" idx="3"/>
            <a:endCxn id="16" idx="1"/>
          </p:cNvCxnSpPr>
          <p:nvPr/>
        </p:nvCxnSpPr>
        <p:spPr>
          <a:xfrm>
            <a:off x="4470400" y="3325929"/>
            <a:ext cx="241300" cy="2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6" idx="3"/>
            <a:endCxn id="17" idx="1"/>
          </p:cNvCxnSpPr>
          <p:nvPr/>
        </p:nvCxnSpPr>
        <p:spPr>
          <a:xfrm>
            <a:off x="5918200" y="3326213"/>
            <a:ext cx="2997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857500" y="4037643"/>
            <a:ext cx="16129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SECONDO STATO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711700" y="4032473"/>
            <a:ext cx="120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NOBILTÀ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6221126" y="3845188"/>
            <a:ext cx="27831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1,5% della popolazione. Possedeva un quarto delle terre, non pagava le tasse e ricopriva le cariche militari e politiche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/>
          <p:nvPr/>
        </p:nvCxnSpPr>
        <p:spPr>
          <a:xfrm>
            <a:off x="4470400" y="4177194"/>
            <a:ext cx="241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cxnSpLocks/>
            <a:stCxn id="26" idx="3"/>
            <a:endCxn id="27" idx="1"/>
          </p:cNvCxnSpPr>
          <p:nvPr/>
        </p:nvCxnSpPr>
        <p:spPr>
          <a:xfrm>
            <a:off x="5918200" y="4177194"/>
            <a:ext cx="3029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857500" y="4971119"/>
            <a:ext cx="16129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TERZO STATO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4711700" y="4977097"/>
            <a:ext cx="120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POPOLO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6221126" y="4696169"/>
            <a:ext cx="2783174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98% della popolazione. Al suo interno era molto variegato. Era la parte produttiva del Paese, stanca di sopportare i privilegi di clero e nobiltà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32" idx="3"/>
            <a:endCxn id="33" idx="1"/>
          </p:cNvCxnSpPr>
          <p:nvPr/>
        </p:nvCxnSpPr>
        <p:spPr>
          <a:xfrm>
            <a:off x="5918200" y="5121818"/>
            <a:ext cx="3029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31" idx="3"/>
            <a:endCxn id="32" idx="1"/>
          </p:cNvCxnSpPr>
          <p:nvPr/>
        </p:nvCxnSpPr>
        <p:spPr>
          <a:xfrm>
            <a:off x="4470400" y="5115840"/>
            <a:ext cx="241300" cy="59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43" name="Connettore 1 42"/>
          <p:cNvCxnSpPr>
            <a:cxnSpLocks/>
          </p:cNvCxnSpPr>
          <p:nvPr/>
        </p:nvCxnSpPr>
        <p:spPr>
          <a:xfrm flipH="1">
            <a:off x="2209800" y="2551911"/>
            <a:ext cx="1785" cy="256392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31" idx="1"/>
          </p:cNvCxnSpPr>
          <p:nvPr/>
        </p:nvCxnSpPr>
        <p:spPr>
          <a:xfrm flipV="1">
            <a:off x="2209800" y="5115840"/>
            <a:ext cx="647700" cy="45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endCxn id="25" idx="1"/>
          </p:cNvCxnSpPr>
          <p:nvPr/>
        </p:nvCxnSpPr>
        <p:spPr>
          <a:xfrm>
            <a:off x="2209800" y="4178240"/>
            <a:ext cx="647700" cy="412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endCxn id="15" idx="1"/>
          </p:cNvCxnSpPr>
          <p:nvPr/>
        </p:nvCxnSpPr>
        <p:spPr>
          <a:xfrm>
            <a:off x="2209800" y="3325929"/>
            <a:ext cx="647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E816B00F-2EC5-698F-67BB-21DB181D544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EA9D645-A709-840B-D8AE-4A26F83BFE4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020009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92100" y="975878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1780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346200" y="1171676"/>
            <a:ext cx="18161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la Francia era sull’orlo della BANCAROTTA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163726" y="1278895"/>
            <a:ext cx="3781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per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986863" y="984391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spese militari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986863" y="1503681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lusso della corte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9" idx="3"/>
            <a:endCxn id="10" idx="1"/>
          </p:cNvCxnSpPr>
          <p:nvPr/>
        </p:nvCxnSpPr>
        <p:spPr>
          <a:xfrm flipV="1">
            <a:off x="3541873" y="1129112"/>
            <a:ext cx="444990" cy="2805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9" idx="3"/>
            <a:endCxn id="11" idx="1"/>
          </p:cNvCxnSpPr>
          <p:nvPr/>
        </p:nvCxnSpPr>
        <p:spPr>
          <a:xfrm>
            <a:off x="3541873" y="1409700"/>
            <a:ext cx="444990" cy="2387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292100" y="1829715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1775 e il 1789</a:t>
            </a:r>
            <a:endParaRPr lang="it-IT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1347626" y="2170234"/>
            <a:ext cx="181610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Francia dovette affrontare una crisi economica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541873" y="2263877"/>
            <a:ext cx="1754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popolo non poteva pagare ulteriori tasse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8" idx="2"/>
            <a:endCxn id="19" idx="0"/>
          </p:cNvCxnSpPr>
          <p:nvPr/>
        </p:nvCxnSpPr>
        <p:spPr>
          <a:xfrm>
            <a:off x="2254250" y="1648402"/>
            <a:ext cx="1426" cy="5218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19" idx="3"/>
            <a:endCxn id="20" idx="1"/>
          </p:cNvCxnSpPr>
          <p:nvPr/>
        </p:nvCxnSpPr>
        <p:spPr>
          <a:xfrm>
            <a:off x="3163726" y="2502240"/>
            <a:ext cx="3781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20" idx="3"/>
          </p:cNvCxnSpPr>
          <p:nvPr/>
        </p:nvCxnSpPr>
        <p:spPr>
          <a:xfrm>
            <a:off x="5296347" y="2502240"/>
            <a:ext cx="31705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5613400" y="2268960"/>
            <a:ext cx="18796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occorreva tassare anche la nobiltà e il clero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92100" y="2912678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5 maggio 1789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1347626" y="3193160"/>
            <a:ext cx="1816100" cy="10385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per fronteggiare la situazione, alla presenza LUIGI XVI, si aprirono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STATI GENERALI</a:t>
            </a:r>
          </a:p>
        </p:txBody>
      </p:sp>
      <p:cxnSp>
        <p:nvCxnSpPr>
          <p:cNvPr id="34" name="Connettore 2 33"/>
          <p:cNvCxnSpPr>
            <a:stCxn id="19" idx="2"/>
            <a:endCxn id="33" idx="0"/>
          </p:cNvCxnSpPr>
          <p:nvPr/>
        </p:nvCxnSpPr>
        <p:spPr>
          <a:xfrm>
            <a:off x="2255676" y="2834246"/>
            <a:ext cx="0" cy="3589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3541872" y="3286679"/>
            <a:ext cx="2071527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formati dai rappresentanti dei tre ordini (291 del clero, 270 della nobiltà, 578 del Terzo stato)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stCxn id="33" idx="3"/>
            <a:endCxn id="37" idx="1"/>
          </p:cNvCxnSpPr>
          <p:nvPr/>
        </p:nvCxnSpPr>
        <p:spPr>
          <a:xfrm flipV="1">
            <a:off x="3163726" y="3712328"/>
            <a:ext cx="378146" cy="1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1378439" y="4549877"/>
            <a:ext cx="17544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Terzo stato chiese che si votasse “per testa” e non “per stato”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stCxn id="33" idx="2"/>
            <a:endCxn id="41" idx="0"/>
          </p:cNvCxnSpPr>
          <p:nvPr/>
        </p:nvCxnSpPr>
        <p:spPr>
          <a:xfrm>
            <a:off x="2255676" y="4231742"/>
            <a:ext cx="0" cy="3181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41" idx="3"/>
          </p:cNvCxnSpPr>
          <p:nvPr/>
        </p:nvCxnSpPr>
        <p:spPr>
          <a:xfrm>
            <a:off x="3132913" y="4881883"/>
            <a:ext cx="4089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3541873" y="4643520"/>
            <a:ext cx="1754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nobiltà e clero si opposero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292100" y="5285686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1</a:t>
            </a:r>
            <a:r>
              <a:rPr lang="it-IT" b="1" dirty="0"/>
              <a:t>2 giugno 1789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1378439" y="5662734"/>
            <a:ext cx="1754474" cy="10385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 rappresentanti del Terzo stato si proclamarono ASSEMBLEA COSTITUENTE</a:t>
            </a:r>
          </a:p>
        </p:txBody>
      </p:sp>
      <p:cxnSp>
        <p:nvCxnSpPr>
          <p:cNvPr id="52" name="Connettore 2 51"/>
          <p:cNvCxnSpPr>
            <a:stCxn id="41" idx="2"/>
            <a:endCxn id="51" idx="0"/>
          </p:cNvCxnSpPr>
          <p:nvPr/>
        </p:nvCxnSpPr>
        <p:spPr>
          <a:xfrm>
            <a:off x="2255676" y="5213889"/>
            <a:ext cx="0" cy="4488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3541873" y="5662734"/>
            <a:ext cx="1754474" cy="103858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giurarono di non sciogliersi fino a che non avessero dato alla Francia una Costituzione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7" name="Connettore 2 56"/>
          <p:cNvCxnSpPr>
            <a:stCxn id="51" idx="3"/>
            <a:endCxn id="55" idx="1"/>
          </p:cNvCxnSpPr>
          <p:nvPr/>
        </p:nvCxnSpPr>
        <p:spPr>
          <a:xfrm>
            <a:off x="3132913" y="6182025"/>
            <a:ext cx="40896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5738526" y="5943662"/>
            <a:ext cx="1754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nobiltà e clero si unirono al Terzo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2" name="Connettore 2 61"/>
          <p:cNvCxnSpPr>
            <a:stCxn id="55" idx="3"/>
            <a:endCxn id="61" idx="1"/>
          </p:cNvCxnSpPr>
          <p:nvPr/>
        </p:nvCxnSpPr>
        <p:spPr>
          <a:xfrm>
            <a:off x="5296347" y="6182025"/>
            <a:ext cx="4421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e 6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DE0A4D3-505C-D7A6-8D45-6DF61D1A127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02BE490-69C1-B695-9E44-36B3F55E1C2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472D0C5-7900-DC4F-CD18-66FF31BBAB6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399423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fine dell’Antico regime: 1789-1791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395572" y="1655432"/>
            <a:ext cx="2008027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Luigi XVI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ordinò all’esercito di sciogliere con la forza l’Assemblea nazionale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395571" y="2769677"/>
            <a:ext cx="20080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popolazione di Parigi insorse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79400" y="3330506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14 luglio 1789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395572" y="3643434"/>
            <a:ext cx="200802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folla assalì e distrusse la BASTIGLIA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745071" y="3643434"/>
            <a:ext cx="20080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prigione di Stato, simbolo dell’assolutismo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9" idx="2"/>
            <a:endCxn id="10" idx="0"/>
          </p:cNvCxnSpPr>
          <p:nvPr/>
        </p:nvCxnSpPr>
        <p:spPr>
          <a:xfrm flipH="1">
            <a:off x="2399585" y="2319444"/>
            <a:ext cx="1" cy="45023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0" idx="2"/>
            <a:endCxn id="12" idx="0"/>
          </p:cNvCxnSpPr>
          <p:nvPr/>
        </p:nvCxnSpPr>
        <p:spPr>
          <a:xfrm>
            <a:off x="2399585" y="3246403"/>
            <a:ext cx="0" cy="3970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2" idx="3"/>
            <a:endCxn id="13" idx="1"/>
          </p:cNvCxnSpPr>
          <p:nvPr/>
        </p:nvCxnSpPr>
        <p:spPr>
          <a:xfrm>
            <a:off x="3403598" y="3881797"/>
            <a:ext cx="3414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1395572" y="4827077"/>
            <a:ext cx="200802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rivoluzione si diffuse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12" idx="2"/>
            <a:endCxn id="23" idx="0"/>
          </p:cNvCxnSpPr>
          <p:nvPr/>
        </p:nvCxnSpPr>
        <p:spPr>
          <a:xfrm>
            <a:off x="2399585" y="4120160"/>
            <a:ext cx="1" cy="7069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936998" y="4452506"/>
            <a:ext cx="32512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scoppiarono rivolte in altre città francesi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3936998" y="4964118"/>
            <a:ext cx="3251202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si formò una milizia popolare, la GUARDIA NAZIONALE, fedele ai rappresentanti del Terzo stato</a:t>
            </a:r>
          </a:p>
        </p:txBody>
      </p:sp>
      <p:cxnSp>
        <p:nvCxnSpPr>
          <p:cNvPr id="29" name="Connettore 2 28"/>
          <p:cNvCxnSpPr>
            <a:stCxn id="23" idx="3"/>
          </p:cNvCxnSpPr>
          <p:nvPr/>
        </p:nvCxnSpPr>
        <p:spPr>
          <a:xfrm flipV="1">
            <a:off x="3403599" y="4635952"/>
            <a:ext cx="533399" cy="3358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23" idx="3"/>
            <a:endCxn id="28" idx="1"/>
          </p:cNvCxnSpPr>
          <p:nvPr/>
        </p:nvCxnSpPr>
        <p:spPr>
          <a:xfrm>
            <a:off x="3403599" y="4971798"/>
            <a:ext cx="533399" cy="324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e 3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291163" y="5563587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nell’estate del 1789</a:t>
            </a:r>
            <a:endParaRPr lang="it-IT" b="1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1395572" y="5904106"/>
            <a:ext cx="20080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rivolta si estese alle campagne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23" idx="2"/>
            <a:endCxn id="40" idx="0"/>
          </p:cNvCxnSpPr>
          <p:nvPr/>
        </p:nvCxnSpPr>
        <p:spPr>
          <a:xfrm>
            <a:off x="2399586" y="5116518"/>
            <a:ext cx="0" cy="7875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id="{81597BF9-C8B3-08F5-D5D5-3B22E17C1EC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554FB16-ECC0-4B84-BEFC-560FC6DC919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1A1B9A6-6D4E-99E9-A7F6-5EA43E90C08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011298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90500" y="1171506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4 agosto 1789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17772" y="1512025"/>
            <a:ext cx="2008026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l’Assemblea nazionale proclamò l’ABOLIZIONE DEI DIRITTI FEUDALI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657598" y="1699310"/>
            <a:ext cx="23876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era la fine del FEUDALESIMO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225798" y="1844031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90500" y="2314506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26 agosto 1789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217772" y="2693125"/>
            <a:ext cx="2008026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l’Assemblea approvò la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DICHIARAZIONE DEI DIRITTI DELL’UOMO E DEL CITTADINO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657598" y="2974053"/>
            <a:ext cx="23876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era la fine dell’ANTICO REGIME</a:t>
            </a:r>
          </a:p>
        </p:txBody>
      </p:sp>
      <p:cxnSp>
        <p:nvCxnSpPr>
          <p:cNvPr id="17" name="Connettore 2 16"/>
          <p:cNvCxnSpPr>
            <a:stCxn id="15" idx="3"/>
            <a:endCxn id="16" idx="1"/>
          </p:cNvCxnSpPr>
          <p:nvPr/>
        </p:nvCxnSpPr>
        <p:spPr>
          <a:xfrm>
            <a:off x="3225798" y="3118774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8" idx="2"/>
            <a:endCxn id="15" idx="0"/>
          </p:cNvCxnSpPr>
          <p:nvPr/>
        </p:nvCxnSpPr>
        <p:spPr>
          <a:xfrm>
            <a:off x="2221785" y="2176037"/>
            <a:ext cx="0" cy="5170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217771" y="3905421"/>
            <a:ext cx="2008027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riconosceva i diritti fondamentali di pensiero, parola e stampa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15" idx="2"/>
            <a:endCxn id="24" idx="0"/>
          </p:cNvCxnSpPr>
          <p:nvPr/>
        </p:nvCxnSpPr>
        <p:spPr>
          <a:xfrm>
            <a:off x="2221785" y="3544422"/>
            <a:ext cx="0" cy="3609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217772" y="4979477"/>
            <a:ext cx="20080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 si rifiutò di firmare la 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Dichiarazione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stCxn id="24" idx="2"/>
            <a:endCxn id="28" idx="0"/>
          </p:cNvCxnSpPr>
          <p:nvPr/>
        </p:nvCxnSpPr>
        <p:spPr>
          <a:xfrm>
            <a:off x="2221785" y="4569433"/>
            <a:ext cx="1" cy="4100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190500" y="5545103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5 ottobre 1789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1217772" y="5982777"/>
            <a:ext cx="20080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una folla inferocita giunse a Versailles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3657598" y="5982777"/>
            <a:ext cx="2679702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costrinse il re a firmare la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Dichiarazione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e a trasferirsi a Parigi</a:t>
            </a:r>
          </a:p>
        </p:txBody>
      </p:sp>
      <p:cxnSp>
        <p:nvCxnSpPr>
          <p:cNvPr id="35" name="Connettore 2 34"/>
          <p:cNvCxnSpPr>
            <a:stCxn id="33" idx="3"/>
            <a:endCxn id="34" idx="1"/>
          </p:cNvCxnSpPr>
          <p:nvPr/>
        </p:nvCxnSpPr>
        <p:spPr>
          <a:xfrm>
            <a:off x="3225799" y="6221140"/>
            <a:ext cx="4317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28" idx="2"/>
            <a:endCxn id="33" idx="0"/>
          </p:cNvCxnSpPr>
          <p:nvPr/>
        </p:nvCxnSpPr>
        <p:spPr>
          <a:xfrm>
            <a:off x="2221786" y="5456203"/>
            <a:ext cx="0" cy="5265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713B4FE-2997-BEC4-BE2F-53AE4D992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459" y="3367557"/>
            <a:ext cx="4392919" cy="2511157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49E53EAB-F52C-096A-C4B5-D9179A9B77D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0CB8FAB-3E91-FF61-78FC-CAB46794298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48515C6-52E9-D739-863D-0D251398E6A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78F0C42-4E7F-8FA1-64C7-0ED51BE21F59}"/>
              </a:ext>
            </a:extLst>
          </p:cNvPr>
          <p:cNvSpPr txBox="1"/>
          <p:nvPr/>
        </p:nvSpPr>
        <p:spPr>
          <a:xfrm>
            <a:off x="7572893" y="5834544"/>
            <a:ext cx="1665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</a:t>
            </a:r>
            <a:r>
              <a:rPr lang="it-IT" sz="800" dirty="0" err="1"/>
              <a:t>Carnavalet</a:t>
            </a:r>
            <a:r>
              <a:rPr lang="it-IT" sz="800" dirty="0"/>
              <a:t>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3819940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4800" y="2336782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giugno 1791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332071" y="2748517"/>
            <a:ext cx="20080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 tentò la fuga insieme alla sua famiglia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332071" y="3490453"/>
            <a:ext cx="20080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riconosciuto e riportato a Parigi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04800" y="4190982"/>
            <a:ext cx="12573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3 settembre 1791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332072" y="4676221"/>
            <a:ext cx="200802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approvata una NUOVA COSTITUZIONE</a:t>
            </a:r>
          </a:p>
        </p:txBody>
      </p:sp>
      <p:cxnSp>
        <p:nvCxnSpPr>
          <p:cNvPr id="12" name="Connettore 2 11"/>
          <p:cNvCxnSpPr>
            <a:stCxn id="8" idx="2"/>
            <a:endCxn id="9" idx="0"/>
          </p:cNvCxnSpPr>
          <p:nvPr/>
        </p:nvCxnSpPr>
        <p:spPr>
          <a:xfrm>
            <a:off x="2336085" y="3225243"/>
            <a:ext cx="0" cy="2652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9" idx="2"/>
            <a:endCxn id="11" idx="0"/>
          </p:cNvCxnSpPr>
          <p:nvPr/>
        </p:nvCxnSpPr>
        <p:spPr>
          <a:xfrm>
            <a:off x="2336085" y="3967179"/>
            <a:ext cx="0" cy="7090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387467" y="4753066"/>
            <a:ext cx="10012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affermava che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625074" y="4352542"/>
            <a:ext cx="316773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tutti i Francesi erano cittadini con pari diritti civili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614188" y="4725235"/>
            <a:ext cx="316773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legge è uguale per tutti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625074" y="5083874"/>
            <a:ext cx="341221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cittadini con proprietà e che pagavano le tasse avevano i diritti politici (votare e essere eletti)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18" idx="3"/>
            <a:endCxn id="19" idx="1"/>
          </p:cNvCxnSpPr>
          <p:nvPr/>
        </p:nvCxnSpPr>
        <p:spPr>
          <a:xfrm flipV="1">
            <a:off x="4388763" y="4497263"/>
            <a:ext cx="236311" cy="3866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18" idx="3"/>
            <a:endCxn id="20" idx="1"/>
          </p:cNvCxnSpPr>
          <p:nvPr/>
        </p:nvCxnSpPr>
        <p:spPr>
          <a:xfrm flipV="1">
            <a:off x="4388763" y="4869956"/>
            <a:ext cx="225425" cy="139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cxnSpLocks/>
            <a:stCxn id="18" idx="3"/>
            <a:endCxn id="21" idx="1"/>
          </p:cNvCxnSpPr>
          <p:nvPr/>
        </p:nvCxnSpPr>
        <p:spPr>
          <a:xfrm>
            <a:off x="4388763" y="4883871"/>
            <a:ext cx="236311" cy="4383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e 3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304800" y="800452"/>
            <a:ext cx="12573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Fine del 1789-estate del 1790</a:t>
            </a:r>
            <a:endParaRPr lang="it-IT" b="1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1332071" y="1442310"/>
            <a:ext cx="200802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l’Assemblea decise di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3870972" y="1087699"/>
            <a:ext cx="255341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nazionalizzare i beni del clero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3860086" y="1442310"/>
            <a:ext cx="255341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sopprimere gli ordini contemplativi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3860086" y="1803704"/>
            <a:ext cx="433141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trasformare gli uomini del clero in funzionari al servizio del Paese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stCxn id="34" idx="3"/>
            <a:endCxn id="35" idx="1"/>
          </p:cNvCxnSpPr>
          <p:nvPr/>
        </p:nvCxnSpPr>
        <p:spPr>
          <a:xfrm flipV="1">
            <a:off x="3340098" y="1232420"/>
            <a:ext cx="530874" cy="3546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34" idx="3"/>
            <a:endCxn id="36" idx="1"/>
          </p:cNvCxnSpPr>
          <p:nvPr/>
        </p:nvCxnSpPr>
        <p:spPr>
          <a:xfrm>
            <a:off x="3340098" y="1587031"/>
            <a:ext cx="5199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stCxn id="34" idx="3"/>
            <a:endCxn id="37" idx="1"/>
          </p:cNvCxnSpPr>
          <p:nvPr/>
        </p:nvCxnSpPr>
        <p:spPr>
          <a:xfrm>
            <a:off x="3340098" y="1587031"/>
            <a:ext cx="519988" cy="3613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1332071" y="5808327"/>
            <a:ext cx="2008026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Francia diventava una MONARCHIA COSTITUZIONALE</a:t>
            </a:r>
          </a:p>
        </p:txBody>
      </p:sp>
      <p:cxnSp>
        <p:nvCxnSpPr>
          <p:cNvPr id="48" name="Connettore 2 47"/>
          <p:cNvCxnSpPr>
            <a:stCxn id="11" idx="2"/>
            <a:endCxn id="47" idx="0"/>
          </p:cNvCxnSpPr>
          <p:nvPr/>
        </p:nvCxnSpPr>
        <p:spPr>
          <a:xfrm flipH="1">
            <a:off x="2336084" y="5152947"/>
            <a:ext cx="1" cy="6553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3737888" y="5814808"/>
            <a:ext cx="392973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potere legislativo spettava a un’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Assemblea</a:t>
            </a:r>
          </a:p>
        </p:txBody>
      </p:sp>
      <p:sp>
        <p:nvSpPr>
          <p:cNvPr id="53" name="CasellaDiTesto 52"/>
          <p:cNvSpPr txBox="1"/>
          <p:nvPr/>
        </p:nvSpPr>
        <p:spPr>
          <a:xfrm>
            <a:off x="3737888" y="6182898"/>
            <a:ext cx="392973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potere esecutivo spettava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 re</a:t>
            </a:r>
          </a:p>
        </p:txBody>
      </p:sp>
      <p:cxnSp>
        <p:nvCxnSpPr>
          <p:cNvPr id="54" name="Connettore 2 53"/>
          <p:cNvCxnSpPr>
            <a:stCxn id="47" idx="3"/>
            <a:endCxn id="52" idx="1"/>
          </p:cNvCxnSpPr>
          <p:nvPr/>
        </p:nvCxnSpPr>
        <p:spPr>
          <a:xfrm flipV="1">
            <a:off x="3340097" y="5959529"/>
            <a:ext cx="397791" cy="1808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stCxn id="47" idx="3"/>
            <a:endCxn id="53" idx="1"/>
          </p:cNvCxnSpPr>
          <p:nvPr/>
        </p:nvCxnSpPr>
        <p:spPr>
          <a:xfrm>
            <a:off x="3340097" y="6140333"/>
            <a:ext cx="397791" cy="1872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magine 13">
            <a:extLst>
              <a:ext uri="{FF2B5EF4-FFF2-40B4-BE49-F238E27FC236}">
                <a16:creationId xmlns:a16="http://schemas.microsoft.com/office/drawing/2014/main" id="{AD1B6435-DEC7-A305-73FB-66FD7F1AA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628" y="2207836"/>
            <a:ext cx="3113520" cy="2030015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1008603C-0CCC-90B2-1392-136ED7B3E54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992C9AC-946A-CD5C-7DD3-8145390B728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B299EEF-5105-4488-8D30-A9D63D66998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BECA71C-BD7B-1DB9-174D-7635FA0243E1}"/>
              </a:ext>
            </a:extLst>
          </p:cNvPr>
          <p:cNvSpPr txBox="1"/>
          <p:nvPr/>
        </p:nvSpPr>
        <p:spPr>
          <a:xfrm>
            <a:off x="8120961" y="4199197"/>
            <a:ext cx="1023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Versailles, Musée du Château/Opera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941701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guerra rivoluzionaria e la Francia repubblicana: 1792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4800" y="1455057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20 aprile 1792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332072" y="1795576"/>
            <a:ext cx="200802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Francia dichiarò guerra ad Austria e Prussia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681571" y="1795576"/>
            <a:ext cx="240172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creò un esercito di popolo che combatteva per la rivoluzione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3340098" y="2033939"/>
            <a:ext cx="3414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cxnSpLocks/>
            <a:stCxn id="9" idx="2"/>
            <a:endCxn id="17" idx="0"/>
          </p:cNvCxnSpPr>
          <p:nvPr/>
        </p:nvCxnSpPr>
        <p:spPr>
          <a:xfrm>
            <a:off x="2336085" y="2272302"/>
            <a:ext cx="1" cy="3439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1332073" y="2616202"/>
            <a:ext cx="2008026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subì pesanti sconfitte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04799" y="3231574"/>
            <a:ext cx="140969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settembre 1792</a:t>
            </a:r>
            <a:endParaRPr lang="it-IT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1332072" y="3664982"/>
            <a:ext cx="2008026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il PRIMO TERRORE</a:t>
            </a:r>
          </a:p>
        </p:txBody>
      </p:sp>
      <p:cxnSp>
        <p:nvCxnSpPr>
          <p:cNvPr id="24" name="Connettore 2 23"/>
          <p:cNvCxnSpPr>
            <a:stCxn id="17" idx="2"/>
            <a:endCxn id="23" idx="0"/>
          </p:cNvCxnSpPr>
          <p:nvPr/>
        </p:nvCxnSpPr>
        <p:spPr>
          <a:xfrm flipH="1">
            <a:off x="2336085" y="3092928"/>
            <a:ext cx="1" cy="572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663235" y="3664982"/>
            <a:ext cx="466796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clima di sospetto e paura in cui si vedevano traditori ovunque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23" idx="3"/>
            <a:endCxn id="27" idx="1"/>
          </p:cNvCxnSpPr>
          <p:nvPr/>
        </p:nvCxnSpPr>
        <p:spPr>
          <a:xfrm>
            <a:off x="3340098" y="3809703"/>
            <a:ext cx="3231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1332073" y="4325506"/>
            <a:ext cx="200802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emerse la nuova forza politica dei SANCULOTTI</a:t>
            </a:r>
          </a:p>
        </p:txBody>
      </p:sp>
      <p:cxnSp>
        <p:nvCxnSpPr>
          <p:cNvPr id="32" name="Connettore 2 31"/>
          <p:cNvCxnSpPr>
            <a:stCxn id="23" idx="2"/>
            <a:endCxn id="31" idx="0"/>
          </p:cNvCxnSpPr>
          <p:nvPr/>
        </p:nvCxnSpPr>
        <p:spPr>
          <a:xfrm>
            <a:off x="2336085" y="3954423"/>
            <a:ext cx="1" cy="371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663235" y="4325629"/>
            <a:ext cx="466796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volevano il suffragio universale e un intervento dello Stato per garantire lavoro e prezzi bassi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1" idx="3"/>
            <a:endCxn id="35" idx="1"/>
          </p:cNvCxnSpPr>
          <p:nvPr/>
        </p:nvCxnSpPr>
        <p:spPr>
          <a:xfrm>
            <a:off x="3340099" y="4563869"/>
            <a:ext cx="323136" cy="1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1332072" y="5265182"/>
            <a:ext cx="2008026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guidati dal giacobino MAXIMILIEN ROBESPIERRE</a:t>
            </a:r>
          </a:p>
        </p:txBody>
      </p:sp>
      <p:cxnSp>
        <p:nvCxnSpPr>
          <p:cNvPr id="46" name="Connettore 2 45"/>
          <p:cNvCxnSpPr>
            <a:stCxn id="31" idx="2"/>
            <a:endCxn id="45" idx="0"/>
          </p:cNvCxnSpPr>
          <p:nvPr/>
        </p:nvCxnSpPr>
        <p:spPr>
          <a:xfrm flipH="1">
            <a:off x="2336085" y="4802232"/>
            <a:ext cx="1" cy="4629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e 4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1D839A5-09DF-6A9E-BB62-3684A4D40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306" y="4993441"/>
            <a:ext cx="1857247" cy="1864559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526B9570-33AA-F102-8BD5-0F1272F7322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59BE96A-4DC0-A289-2C32-A615F532571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126EB6B-928A-4305-9A9F-3AFA4772B5E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9BC8A1-BF6A-F05E-696F-A38FB91F5C38}"/>
              </a:ext>
            </a:extLst>
          </p:cNvPr>
          <p:cNvSpPr txBox="1"/>
          <p:nvPr/>
        </p:nvSpPr>
        <p:spPr>
          <a:xfrm>
            <a:off x="5723286" y="6592958"/>
            <a:ext cx="3125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Versailles, Musee et Domaine National de Versailles et de Trianon/Opera in </a:t>
            </a:r>
            <a:r>
              <a:rPr lang="fr-FR" sz="800" dirty="0" err="1"/>
              <a:t>Pubblico</a:t>
            </a:r>
            <a:r>
              <a:rPr lang="fr-FR" sz="800" dirty="0"/>
              <a:t> Dominio 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2945525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332072" y="1505982"/>
            <a:ext cx="216042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Francia rivoluzionaria ottenne numerose vittorie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113371" y="1505982"/>
            <a:ext cx="318912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potenze europee formarono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PRIMA COALIZIONE ANTIFRANCESE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492500" y="1744345"/>
            <a:ext cx="62087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04800" y="2273300"/>
            <a:ext cx="12573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21 settembre 1792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332072" y="2758539"/>
            <a:ext cx="2160428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l’Assemblea legislativa fu sostituita dalla CONVENZIONE NAZIONALE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332072" y="3842782"/>
            <a:ext cx="216042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che proclamò la REPUBBLICA</a:t>
            </a:r>
          </a:p>
        </p:txBody>
      </p:sp>
      <p:cxnSp>
        <p:nvCxnSpPr>
          <p:cNvPr id="20" name="Connettore 2 19"/>
          <p:cNvCxnSpPr>
            <a:stCxn id="8" idx="2"/>
            <a:endCxn id="18" idx="0"/>
          </p:cNvCxnSpPr>
          <p:nvPr/>
        </p:nvCxnSpPr>
        <p:spPr>
          <a:xfrm>
            <a:off x="2412286" y="1982708"/>
            <a:ext cx="0" cy="7758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18" idx="2"/>
            <a:endCxn id="19" idx="0"/>
          </p:cNvCxnSpPr>
          <p:nvPr/>
        </p:nvCxnSpPr>
        <p:spPr>
          <a:xfrm>
            <a:off x="2412286" y="3422551"/>
            <a:ext cx="0" cy="4202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4113371" y="2945824"/>
            <a:ext cx="269382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eletta a suffragio universale maschile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cxnSpLocks/>
            <a:stCxn id="18" idx="3"/>
            <a:endCxn id="26" idx="1"/>
          </p:cNvCxnSpPr>
          <p:nvPr/>
        </p:nvCxnSpPr>
        <p:spPr>
          <a:xfrm>
            <a:off x="3492500" y="3090545"/>
            <a:ext cx="62087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304800" y="4610100"/>
            <a:ext cx="12573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dicembre 1792</a:t>
            </a:r>
            <a:endParaRPr lang="it-IT" b="1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1332072" y="5282624"/>
            <a:ext cx="230012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iniziò il processo contro Luigi XVI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954098" y="5282624"/>
            <a:ext cx="230012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accusato di alto tradimento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32" idx="3"/>
            <a:endCxn id="33" idx="1"/>
          </p:cNvCxnSpPr>
          <p:nvPr/>
        </p:nvCxnSpPr>
        <p:spPr>
          <a:xfrm>
            <a:off x="3632201" y="5427345"/>
            <a:ext cx="3218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  <a:stCxn id="33" idx="3"/>
            <a:endCxn id="40" idx="1"/>
          </p:cNvCxnSpPr>
          <p:nvPr/>
        </p:nvCxnSpPr>
        <p:spPr>
          <a:xfrm>
            <a:off x="6254227" y="5427345"/>
            <a:ext cx="3116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6565900" y="5188982"/>
            <a:ext cx="230012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 di lui erano stati trovati documenti compromettenti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304800" y="5667961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21 gennaio 1793</a:t>
            </a:r>
            <a:endParaRPr lang="it-IT" b="1" dirty="0"/>
          </a:p>
        </p:txBody>
      </p:sp>
      <p:sp>
        <p:nvSpPr>
          <p:cNvPr id="43" name="CasellaDiTesto 42"/>
          <p:cNvSpPr txBox="1"/>
          <p:nvPr/>
        </p:nvSpPr>
        <p:spPr>
          <a:xfrm>
            <a:off x="1332072" y="6091608"/>
            <a:ext cx="230012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Luigi XVI fu ghigliottinato</a:t>
            </a:r>
          </a:p>
        </p:txBody>
      </p:sp>
      <p:cxnSp>
        <p:nvCxnSpPr>
          <p:cNvPr id="44" name="Connettore 2 43"/>
          <p:cNvCxnSpPr>
            <a:stCxn id="32" idx="2"/>
            <a:endCxn id="43" idx="0"/>
          </p:cNvCxnSpPr>
          <p:nvPr/>
        </p:nvCxnSpPr>
        <p:spPr>
          <a:xfrm>
            <a:off x="2482137" y="5572065"/>
            <a:ext cx="0" cy="5195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e 4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7C7DBFB-40F9-3AC2-986D-30A03CC9D05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381F047-1E03-4958-8F62-ACE7CA9629D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6E0D0A6-1C98-D3F7-E77B-F8B23B15DDC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59449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93700" y="884535"/>
            <a:ext cx="826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Rivoluzione giacobina e la reazione moderata: 1793-1795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15900" y="1459327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1793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243172" y="1632982"/>
            <a:ext cx="189372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scoppiarono rivolte in Vandea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389471" y="1730081"/>
            <a:ext cx="161432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controrivoluzionarie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3136900" y="1871345"/>
            <a:ext cx="252571" cy="34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5003800" y="1874802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5372100" y="1636439"/>
            <a:ext cx="32004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contadini erano delusi per come erano state vendute le terre sottratte alla Chiesa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243172" y="2453981"/>
            <a:ext cx="189372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rivolta diventò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CIVILE</a:t>
            </a:r>
          </a:p>
        </p:txBody>
      </p:sp>
      <p:cxnSp>
        <p:nvCxnSpPr>
          <p:cNvPr id="22" name="Connettore 2 21"/>
          <p:cNvCxnSpPr>
            <a:stCxn id="9" idx="2"/>
            <a:endCxn id="21" idx="0"/>
          </p:cNvCxnSpPr>
          <p:nvPr/>
        </p:nvCxnSpPr>
        <p:spPr>
          <a:xfrm>
            <a:off x="2190036" y="2109708"/>
            <a:ext cx="0" cy="3442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78736" y="3254081"/>
            <a:ext cx="30226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fronteggiare la rivolta della Vandea e il pericolo che le potenze europee arrivassero alle porte di Parigi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21" idx="2"/>
            <a:endCxn id="25" idx="0"/>
          </p:cNvCxnSpPr>
          <p:nvPr/>
        </p:nvCxnSpPr>
        <p:spPr>
          <a:xfrm>
            <a:off x="2190036" y="2930707"/>
            <a:ext cx="0" cy="3233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139700" y="4038582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marzo e aprile 1793</a:t>
            </a:r>
            <a:endParaRPr lang="it-IT" b="1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1243172" y="4379101"/>
            <a:ext cx="1893728" cy="10385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furono creati il COMITATO DI SALUTE PUBBLICA e il TRIBUNALE RIVOLUZIONARIO</a:t>
            </a:r>
          </a:p>
        </p:txBody>
      </p:sp>
      <p:cxnSp>
        <p:nvCxnSpPr>
          <p:cNvPr id="32" name="Connettore 2 31"/>
          <p:cNvCxnSpPr>
            <a:stCxn id="25" idx="2"/>
            <a:endCxn id="31" idx="0"/>
          </p:cNvCxnSpPr>
          <p:nvPr/>
        </p:nvCxnSpPr>
        <p:spPr>
          <a:xfrm>
            <a:off x="2190036" y="3918093"/>
            <a:ext cx="0" cy="4610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574336" y="4464428"/>
            <a:ext cx="2048548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giacobini Robespierre,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Danton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Saint-Just,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Marat, Hébert ebbero un potere totale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cxnSpLocks/>
            <a:stCxn id="31" idx="3"/>
            <a:endCxn id="35" idx="1"/>
          </p:cNvCxnSpPr>
          <p:nvPr/>
        </p:nvCxnSpPr>
        <p:spPr>
          <a:xfrm flipV="1">
            <a:off x="3136900" y="4890077"/>
            <a:ext cx="437436" cy="83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1243172" y="5644183"/>
            <a:ext cx="189372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il GRANDE TERRORE</a:t>
            </a:r>
          </a:p>
        </p:txBody>
      </p:sp>
      <p:cxnSp>
        <p:nvCxnSpPr>
          <p:cNvPr id="42" name="Connettore 2 41"/>
          <p:cNvCxnSpPr>
            <a:stCxn id="31" idx="2"/>
            <a:endCxn id="41" idx="0"/>
          </p:cNvCxnSpPr>
          <p:nvPr/>
        </p:nvCxnSpPr>
        <p:spPr>
          <a:xfrm>
            <a:off x="2190036" y="5417683"/>
            <a:ext cx="0" cy="226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5622884" y="5644183"/>
            <a:ext cx="3132694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furono considerati “nemici della Rivoluzione” anche i rivoluzionari moderati</a:t>
            </a:r>
          </a:p>
        </p:txBody>
      </p:sp>
      <p:cxnSp>
        <p:nvCxnSpPr>
          <p:cNvPr id="47" name="Connettore 2 46"/>
          <p:cNvCxnSpPr>
            <a:stCxn id="41" idx="3"/>
          </p:cNvCxnSpPr>
          <p:nvPr/>
        </p:nvCxnSpPr>
        <p:spPr>
          <a:xfrm>
            <a:off x="3136900" y="5882546"/>
            <a:ext cx="56443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1243172" y="6308725"/>
            <a:ext cx="189372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l’ex regina Maria Antonietta fu ghigliottinata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5" name="Connettore 2 54"/>
          <p:cNvCxnSpPr>
            <a:stCxn id="41" idx="2"/>
            <a:endCxn id="54" idx="0"/>
          </p:cNvCxnSpPr>
          <p:nvPr/>
        </p:nvCxnSpPr>
        <p:spPr>
          <a:xfrm>
            <a:off x="2190036" y="6120909"/>
            <a:ext cx="0" cy="1878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asellaDiTesto 63"/>
          <p:cNvSpPr txBox="1"/>
          <p:nvPr/>
        </p:nvSpPr>
        <p:spPr>
          <a:xfrm>
            <a:off x="3701336" y="5644183"/>
            <a:ext cx="146756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dominato da ROBESPIERRE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5" name="Connettore 2 64"/>
          <p:cNvCxnSpPr>
            <a:stCxn id="64" idx="3"/>
            <a:endCxn id="45" idx="1"/>
          </p:cNvCxnSpPr>
          <p:nvPr/>
        </p:nvCxnSpPr>
        <p:spPr>
          <a:xfrm>
            <a:off x="5168900" y="5882546"/>
            <a:ext cx="45398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B6565C62-8C01-9441-4D4D-35628C4A4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067" y="2519747"/>
            <a:ext cx="2889058" cy="2357471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C4BA1FA7-6C44-94E8-061F-21A332DBF5E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57D92A5-E1F7-181F-F6C1-74FA3230529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381D248-72A5-4639-3364-B9A55D09661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30F4151-9F82-0F05-A540-827F796B12C3}"/>
              </a:ext>
            </a:extLst>
          </p:cNvPr>
          <p:cNvSpPr txBox="1"/>
          <p:nvPr/>
        </p:nvSpPr>
        <p:spPr>
          <a:xfrm>
            <a:off x="6909904" y="4855396"/>
            <a:ext cx="2778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Bruxelles, Musées Royaux des Beaux-Arts de Belgique/</a:t>
            </a:r>
            <a:r>
              <a:rPr lang="fr-FR" sz="800" dirty="0" err="1"/>
              <a:t>Wikimedia</a:t>
            </a:r>
            <a:r>
              <a:rPr lang="fr-FR" sz="800" dirty="0"/>
              <a:t> Commons </a:t>
            </a:r>
            <a:r>
              <a:rPr lang="fr-FR" sz="800" dirty="0" err="1"/>
              <a:t>Pubblico</a:t>
            </a:r>
            <a:r>
              <a:rPr lang="fr-FR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576171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15900" y="1025218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1794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255872" y="1168938"/>
            <a:ext cx="170322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sconfisse i nemici esterni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338672" y="1262580"/>
            <a:ext cx="189372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occupò il Belgio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2959100" y="1407301"/>
            <a:ext cx="37957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990600" y="1981738"/>
            <a:ext cx="22352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forze moderate iniziarono a reagire al potere tirannico del Comitato di salute pubblica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8" idx="2"/>
            <a:endCxn id="13" idx="0"/>
          </p:cNvCxnSpPr>
          <p:nvPr/>
        </p:nvCxnSpPr>
        <p:spPr>
          <a:xfrm>
            <a:off x="2107486" y="1645664"/>
            <a:ext cx="714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11526" y="2817073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luglio 1794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255872" y="3147201"/>
            <a:ext cx="1703228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Robespierre fu arrestato e ghigliottinato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338672" y="3147201"/>
            <a:ext cx="1741328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anche i suoi fedeli furono condannati senza processo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13" idx="2"/>
            <a:endCxn id="21" idx="0"/>
          </p:cNvCxnSpPr>
          <p:nvPr/>
        </p:nvCxnSpPr>
        <p:spPr>
          <a:xfrm flipH="1">
            <a:off x="2107486" y="2645750"/>
            <a:ext cx="714" cy="5014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21" idx="3"/>
            <a:endCxn id="22" idx="1"/>
          </p:cNvCxnSpPr>
          <p:nvPr/>
        </p:nvCxnSpPr>
        <p:spPr>
          <a:xfrm>
            <a:off x="2959100" y="3479207"/>
            <a:ext cx="37957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215900" y="3878865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 1795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255872" y="4092384"/>
            <a:ext cx="170322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varata una NUOVA COSTITUZIONE</a:t>
            </a:r>
          </a:p>
        </p:txBody>
      </p:sp>
      <p:cxnSp>
        <p:nvCxnSpPr>
          <p:cNvPr id="31" name="Connettore 2 30"/>
          <p:cNvCxnSpPr>
            <a:stCxn id="21" idx="2"/>
            <a:endCxn id="30" idx="0"/>
          </p:cNvCxnSpPr>
          <p:nvPr/>
        </p:nvCxnSpPr>
        <p:spPr>
          <a:xfrm>
            <a:off x="2107486" y="3811213"/>
            <a:ext cx="0" cy="2811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376772" y="4092384"/>
            <a:ext cx="170322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istituito il DIRETTORIO</a:t>
            </a:r>
          </a:p>
        </p:txBody>
      </p:sp>
      <p:cxnSp>
        <p:nvCxnSpPr>
          <p:cNvPr id="36" name="Connettore 2 35"/>
          <p:cNvCxnSpPr>
            <a:stCxn id="30" idx="3"/>
            <a:endCxn id="35" idx="1"/>
          </p:cNvCxnSpPr>
          <p:nvPr/>
        </p:nvCxnSpPr>
        <p:spPr>
          <a:xfrm>
            <a:off x="2959100" y="4330747"/>
            <a:ext cx="41767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1048052" y="4925201"/>
            <a:ext cx="2120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ispirata a principi moderati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cxnSpLocks/>
            <a:stCxn id="30" idx="2"/>
            <a:endCxn id="39" idx="0"/>
          </p:cNvCxnSpPr>
          <p:nvPr/>
        </p:nvCxnSpPr>
        <p:spPr>
          <a:xfrm>
            <a:off x="2107486" y="4569110"/>
            <a:ext cx="1016" cy="3560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628650" y="5572901"/>
            <a:ext cx="29591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uguaglianza davanti alla legge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fu riconosciuta a tutti i cittadini ma furono reintrodotti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limiti di censo per esercitare il diritto di voto</a:t>
            </a:r>
          </a:p>
        </p:txBody>
      </p:sp>
      <p:cxnSp>
        <p:nvCxnSpPr>
          <p:cNvPr id="48" name="Connettore 2 47"/>
          <p:cNvCxnSpPr>
            <a:cxnSpLocks/>
            <a:stCxn id="39" idx="2"/>
            <a:endCxn id="47" idx="0"/>
          </p:cNvCxnSpPr>
          <p:nvPr/>
        </p:nvCxnSpPr>
        <p:spPr>
          <a:xfrm flipH="1">
            <a:off x="2108200" y="5214642"/>
            <a:ext cx="302" cy="3582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e 51"/>
          <p:cNvSpPr>
            <a:spLocks noChangeAspect="1"/>
          </p:cNvSpPr>
          <p:nvPr/>
        </p:nvSpPr>
        <p:spPr>
          <a:xfrm>
            <a:off x="8331200" y="6035675"/>
            <a:ext cx="669925" cy="669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0E8013D-3556-6302-E5FB-47CEB10EC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050" y="1262580"/>
            <a:ext cx="2791892" cy="3749113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27BB77F9-6D04-129D-B6C3-0F4F84D012C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367039E-0DE4-2D94-1CA2-4093E3B253B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5012B43-A46A-A91C-CFE5-2B7E5628489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EC5CDC0-41B5-4C2D-368F-78780032945A}"/>
              </a:ext>
            </a:extLst>
          </p:cNvPr>
          <p:cNvSpPr txBox="1"/>
          <p:nvPr/>
        </p:nvSpPr>
        <p:spPr>
          <a:xfrm>
            <a:off x="6265862" y="4981990"/>
            <a:ext cx="2539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Versailles, Musée National des Châteaux de Versailles e du Trianon/</a:t>
            </a:r>
            <a:r>
              <a:rPr lang="fr-FR" sz="800" dirty="0" err="1"/>
              <a:t>Wikimedia</a:t>
            </a:r>
            <a:r>
              <a:rPr lang="fr-FR" sz="800" dirty="0"/>
              <a:t> Commons </a:t>
            </a:r>
            <a:r>
              <a:rPr lang="fr-FR" sz="800" dirty="0" err="1"/>
              <a:t>Pubblico</a:t>
            </a:r>
            <a:r>
              <a:rPr lang="fr-FR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490451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864100" y="404813"/>
            <a:ext cx="280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francese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93700" y="884535"/>
            <a:ext cx="826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L’eredità della Rivoluzione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150810" y="1958111"/>
            <a:ext cx="1944528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Rivoluzione francese introdusse numerosi elementi di novità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783474" y="2831701"/>
            <a:ext cx="25978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stabilì il principio dell’uguaglianza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801810" y="3263463"/>
            <a:ext cx="398074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popolo da suddito divenne cittadino con diritto di voto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801810" y="3748722"/>
            <a:ext cx="239487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affermata la libertà di stampa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801810" y="4256722"/>
            <a:ext cx="439562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introdotto il servizio militare obbligatorio per tutti i cittadini 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801810" y="4752022"/>
            <a:ext cx="334152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introdotto il concetto di sovranità popolare</a:t>
            </a:r>
          </a:p>
        </p:txBody>
      </p:sp>
      <p:cxnSp>
        <p:nvCxnSpPr>
          <p:cNvPr id="16" name="Connettore 1 15"/>
          <p:cNvCxnSpPr>
            <a:cxnSpLocks/>
            <a:stCxn id="8" idx="2"/>
          </p:cNvCxnSpPr>
          <p:nvPr/>
        </p:nvCxnSpPr>
        <p:spPr>
          <a:xfrm flipH="1">
            <a:off x="2104738" y="2622123"/>
            <a:ext cx="18336" cy="273257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14" idx="1"/>
          </p:cNvCxnSpPr>
          <p:nvPr/>
        </p:nvCxnSpPr>
        <p:spPr>
          <a:xfrm>
            <a:off x="2104738" y="4896743"/>
            <a:ext cx="69707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2104738" y="4398822"/>
            <a:ext cx="678736" cy="26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>
            <a:off x="2104738" y="3890822"/>
            <a:ext cx="678736" cy="26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2104738" y="3408222"/>
            <a:ext cx="678736" cy="26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2123074" y="2976422"/>
            <a:ext cx="678736" cy="26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e 37"/>
          <p:cNvSpPr>
            <a:spLocks noChangeAspect="1"/>
          </p:cNvSpPr>
          <p:nvPr/>
        </p:nvSpPr>
        <p:spPr>
          <a:xfrm>
            <a:off x="8331200" y="6035675"/>
            <a:ext cx="669925" cy="669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37BCADB-C474-CBAC-7564-1D4966CE4F02}"/>
              </a:ext>
            </a:extLst>
          </p:cNvPr>
          <p:cNvSpPr txBox="1"/>
          <p:nvPr/>
        </p:nvSpPr>
        <p:spPr>
          <a:xfrm>
            <a:off x="2801810" y="5209976"/>
            <a:ext cx="537104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 intromissioni della Chiesa nella vita politica e sociale divennero più limitate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DC3E8706-6C17-3302-A1C0-FF4CA82F3877}"/>
              </a:ext>
            </a:extLst>
          </p:cNvPr>
          <p:cNvCxnSpPr/>
          <p:nvPr/>
        </p:nvCxnSpPr>
        <p:spPr>
          <a:xfrm>
            <a:off x="2123074" y="5354696"/>
            <a:ext cx="69707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529FFFEB-9330-25B7-E87A-06876155E41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C066A1D-3D94-E794-8D74-261AD821282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8458FD8-D29C-C334-AD49-2ED1B46724C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2629378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1101</Words>
  <Application>Microsoft Office PowerPoint</Application>
  <PresentationFormat>Presentazione su schermo (4:3)</PresentationFormat>
  <Paragraphs>193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81</cp:revision>
  <dcterms:created xsi:type="dcterms:W3CDTF">2020-05-15T12:47:17Z</dcterms:created>
  <dcterms:modified xsi:type="dcterms:W3CDTF">2026-05-14T14:00:51Z</dcterms:modified>
</cp:coreProperties>
</file>