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089C7-DB54-4584-9E75-BC3D33BD0933}" v="13" dt="2026-05-14T13:51:28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33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209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3:51:44.073" v="290" actId="1076"/>
      <pc:docMkLst>
        <pc:docMk/>
      </pc:docMkLst>
      <pc:sldChg chg="addSp modSp mod">
        <pc:chgData name="Silvana Gallone" userId="7a5114527312c558" providerId="LiveId" clId="{D634AA42-852E-4215-B5D9-52DE406B3105}" dt="2026-05-14T13:29:35.480" v="28" actId="1076"/>
        <pc:sldMkLst>
          <pc:docMk/>
          <pc:sldMk cId="3468714039" sldId="256"/>
        </pc:sldMkLst>
        <pc:spChg chg="add mod">
          <ac:chgData name="Silvana Gallone" userId="7a5114527312c558" providerId="LiveId" clId="{D634AA42-852E-4215-B5D9-52DE406B3105}" dt="2026-05-14T13:29:35.480" v="28" actId="1076"/>
          <ac:spMkLst>
            <pc:docMk/>
            <pc:sldMk cId="3468714039" sldId="256"/>
            <ac:spMk id="4" creationId="{06E8C12F-1E71-F8FC-F172-DE15E4E81E57}"/>
          </ac:spMkLst>
        </pc:spChg>
      </pc:sldChg>
      <pc:sldChg chg="addSp modSp mod">
        <pc:chgData name="Silvana Gallone" userId="7a5114527312c558" providerId="LiveId" clId="{D634AA42-852E-4215-B5D9-52DE406B3105}" dt="2026-05-14T13:34:45.855" v="57" actId="1076"/>
        <pc:sldMkLst>
          <pc:docMk/>
          <pc:sldMk cId="4250767037" sldId="257"/>
        </pc:sldMkLst>
        <pc:spChg chg="add mod">
          <ac:chgData name="Silvana Gallone" userId="7a5114527312c558" providerId="LiveId" clId="{D634AA42-852E-4215-B5D9-52DE406B3105}" dt="2026-05-14T13:34:45.855" v="57" actId="1076"/>
          <ac:spMkLst>
            <pc:docMk/>
            <pc:sldMk cId="4250767037" sldId="257"/>
            <ac:spMk id="3" creationId="{C204757B-E82A-C3DA-5673-BD4F294FC04B}"/>
          </ac:spMkLst>
        </pc:spChg>
        <pc:picChg chg="mod">
          <ac:chgData name="Silvana Gallone" userId="7a5114527312c558" providerId="LiveId" clId="{D634AA42-852E-4215-B5D9-52DE406B3105}" dt="2026-05-14T13:34:17.362" v="29" actId="14826"/>
          <ac:picMkLst>
            <pc:docMk/>
            <pc:sldMk cId="4250767037" sldId="257"/>
            <ac:picMk id="13" creationId="{EB60E2A7-64B8-2CE4-844E-B4A546A33BFF}"/>
          </ac:picMkLst>
        </pc:picChg>
      </pc:sldChg>
      <pc:sldChg chg="addSp modSp mod">
        <pc:chgData name="Silvana Gallone" userId="7a5114527312c558" providerId="LiveId" clId="{D634AA42-852E-4215-B5D9-52DE406B3105}" dt="2026-05-14T13:42:38.161" v="109" actId="14100"/>
        <pc:sldMkLst>
          <pc:docMk/>
          <pc:sldMk cId="2018755316" sldId="260"/>
        </pc:sldMkLst>
        <pc:spChg chg="add mod">
          <ac:chgData name="Silvana Gallone" userId="7a5114527312c558" providerId="LiveId" clId="{D634AA42-852E-4215-B5D9-52DE406B3105}" dt="2026-05-14T13:42:38.161" v="109" actId="14100"/>
          <ac:spMkLst>
            <pc:docMk/>
            <pc:sldMk cId="2018755316" sldId="260"/>
            <ac:spMk id="3" creationId="{3F35A4A2-8F8F-5097-5414-105491FD087D}"/>
          </ac:spMkLst>
        </pc:spChg>
        <pc:picChg chg="mod">
          <ac:chgData name="Silvana Gallone" userId="7a5114527312c558" providerId="LiveId" clId="{D634AA42-852E-4215-B5D9-52DE406B3105}" dt="2026-05-14T13:41:44.023" v="58" actId="14826"/>
          <ac:picMkLst>
            <pc:docMk/>
            <pc:sldMk cId="2018755316" sldId="260"/>
            <ac:picMk id="16" creationId="{1BE8E8D1-52A1-6056-A42F-0FB8EBC7363E}"/>
          </ac:picMkLst>
        </pc:picChg>
      </pc:sldChg>
      <pc:sldChg chg="addSp modSp mod">
        <pc:chgData name="Silvana Gallone" userId="7a5114527312c558" providerId="LiveId" clId="{D634AA42-852E-4215-B5D9-52DE406B3105}" dt="2026-05-14T13:43:40.702" v="142" actId="1076"/>
        <pc:sldMkLst>
          <pc:docMk/>
          <pc:sldMk cId="683481347" sldId="261"/>
        </pc:sldMkLst>
        <pc:spChg chg="add mod">
          <ac:chgData name="Silvana Gallone" userId="7a5114527312c558" providerId="LiveId" clId="{D634AA42-852E-4215-B5D9-52DE406B3105}" dt="2026-05-14T13:43:40.702" v="142" actId="1076"/>
          <ac:spMkLst>
            <pc:docMk/>
            <pc:sldMk cId="683481347" sldId="261"/>
            <ac:spMk id="3" creationId="{DE24A5AB-75B8-C23B-F094-7865A8C70D13}"/>
          </ac:spMkLst>
        </pc:spChg>
      </pc:sldChg>
      <pc:sldChg chg="addSp modSp mod">
        <pc:chgData name="Silvana Gallone" userId="7a5114527312c558" providerId="LiveId" clId="{D634AA42-852E-4215-B5D9-52DE406B3105}" dt="2026-05-14T13:45:43.348" v="222" actId="1076"/>
        <pc:sldMkLst>
          <pc:docMk/>
          <pc:sldMk cId="2817412165" sldId="263"/>
        </pc:sldMkLst>
        <pc:spChg chg="add mod">
          <ac:chgData name="Silvana Gallone" userId="7a5114527312c558" providerId="LiveId" clId="{D634AA42-852E-4215-B5D9-52DE406B3105}" dt="2026-05-14T13:45:43.348" v="222" actId="1076"/>
          <ac:spMkLst>
            <pc:docMk/>
            <pc:sldMk cId="2817412165" sldId="263"/>
            <ac:spMk id="3" creationId="{924BAC9C-74AE-9006-A929-FEB1BE8C2E97}"/>
          </ac:spMkLst>
        </pc:spChg>
      </pc:sldChg>
      <pc:sldChg chg="addSp modSp mod">
        <pc:chgData name="Silvana Gallone" userId="7a5114527312c558" providerId="LiveId" clId="{D634AA42-852E-4215-B5D9-52DE406B3105}" dt="2026-05-14T13:46:44.585" v="261" actId="1076"/>
        <pc:sldMkLst>
          <pc:docMk/>
          <pc:sldMk cId="971943003" sldId="264"/>
        </pc:sldMkLst>
        <pc:spChg chg="add mod">
          <ac:chgData name="Silvana Gallone" userId="7a5114527312c558" providerId="LiveId" clId="{D634AA42-852E-4215-B5D9-52DE406B3105}" dt="2026-05-14T13:46:44.585" v="261" actId="1076"/>
          <ac:spMkLst>
            <pc:docMk/>
            <pc:sldMk cId="971943003" sldId="264"/>
            <ac:spMk id="3" creationId="{C3F1C51F-28C2-C276-2B05-CFE45BDF0C72}"/>
          </ac:spMkLst>
        </pc:spChg>
      </pc:sldChg>
      <pc:sldChg chg="addSp modSp mod">
        <pc:chgData name="Silvana Gallone" userId="7a5114527312c558" providerId="LiveId" clId="{D634AA42-852E-4215-B5D9-52DE406B3105}" dt="2026-05-14T13:51:44.073" v="290" actId="1076"/>
        <pc:sldMkLst>
          <pc:docMk/>
          <pc:sldMk cId="4292705056" sldId="265"/>
        </pc:sldMkLst>
        <pc:spChg chg="add mod">
          <ac:chgData name="Silvana Gallone" userId="7a5114527312c558" providerId="LiveId" clId="{D634AA42-852E-4215-B5D9-52DE406B3105}" dt="2026-05-14T13:51:44.073" v="290" actId="1076"/>
          <ac:spMkLst>
            <pc:docMk/>
            <pc:sldMk cId="4292705056" sldId="265"/>
            <ac:spMk id="3" creationId="{B8CA32B7-1FD9-2C6C-C373-4F6BA1C7520B}"/>
          </ac:spMkLst>
        </pc:spChg>
      </pc:sldChg>
      <pc:sldChg chg="addSp modSp mod">
        <pc:chgData name="Silvana Gallone" userId="7a5114527312c558" providerId="LiveId" clId="{D634AA42-852E-4215-B5D9-52DE406B3105}" dt="2026-05-14T13:44:52.500" v="171" actId="1076"/>
        <pc:sldMkLst>
          <pc:docMk/>
          <pc:sldMk cId="956678308" sldId="266"/>
        </pc:sldMkLst>
        <pc:spChg chg="add mod">
          <ac:chgData name="Silvana Gallone" userId="7a5114527312c558" providerId="LiveId" clId="{D634AA42-852E-4215-B5D9-52DE406B3105}" dt="2026-05-14T13:44:52.500" v="171" actId="1076"/>
          <ac:spMkLst>
            <pc:docMk/>
            <pc:sldMk cId="956678308" sldId="266"/>
            <ac:spMk id="3" creationId="{EE597C40-CF73-DD2F-403A-0B26F6FA569A}"/>
          </ac:spMkLst>
        </pc:spChg>
        <pc:picChg chg="mod">
          <ac:chgData name="Silvana Gallone" userId="7a5114527312c558" providerId="LiveId" clId="{D634AA42-852E-4215-B5D9-52DE406B3105}" dt="2026-05-14T13:44:31.573" v="143" actId="1076"/>
          <ac:picMkLst>
            <pc:docMk/>
            <pc:sldMk cId="956678308" sldId="266"/>
            <ac:picMk id="25" creationId="{287AE530-04CD-99B0-0DC5-9FCD3606A34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12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135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97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78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8141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68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49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191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09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618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484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303E-231F-0240-B274-4A7D0E061F6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0547A-F4F2-9344-9912-2C81EF0DD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95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FD2C290A-FAAC-3D8F-7C87-D0E650D5E1F5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92F026C-B9E1-17F9-4A7F-2CCE1438C2B2}"/>
              </a:ext>
            </a:extLst>
          </p:cNvPr>
          <p:cNvSpPr txBox="1"/>
          <p:nvPr/>
        </p:nvSpPr>
        <p:spPr>
          <a:xfrm>
            <a:off x="-547690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5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A3A2D0E-A47A-8D8A-8F43-479BF305104B}"/>
              </a:ext>
            </a:extLst>
          </p:cNvPr>
          <p:cNvSpPr txBox="1"/>
          <p:nvPr/>
        </p:nvSpPr>
        <p:spPr>
          <a:xfrm>
            <a:off x="2123511" y="1779883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Prima rivoluzione industriale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A7BE4F9-9502-B0A6-640C-51F6D21C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202" y="3528550"/>
            <a:ext cx="4701596" cy="2933796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BB0BA7DE-B6F4-3660-FD1F-23A0695AAB2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E8C12F-1E71-F8FC-F172-DE15E4E81E57}"/>
              </a:ext>
            </a:extLst>
          </p:cNvPr>
          <p:cNvSpPr txBox="1"/>
          <p:nvPr/>
        </p:nvSpPr>
        <p:spPr>
          <a:xfrm>
            <a:off x="5685576" y="6442609"/>
            <a:ext cx="3241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468714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Che cos’è la Rivoluzione industriale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623578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1780</a:t>
            </a:r>
            <a:r>
              <a:rPr lang="it-IT" dirty="0"/>
              <a:t> e il </a:t>
            </a:r>
            <a:r>
              <a:rPr lang="it-IT" b="1" dirty="0"/>
              <a:t>1850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331626" y="1964097"/>
            <a:ext cx="1754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Inghilterra fu messo a punto 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nuovo modo di produrre energia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454400" y="2057740"/>
            <a:ext cx="18161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attraverso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MACCHINA A VAPORE</a:t>
            </a:r>
          </a:p>
        </p:txBody>
      </p:sp>
      <p:cxnSp>
        <p:nvCxnSpPr>
          <p:cNvPr id="12" name="Connettore 2 11"/>
          <p:cNvCxnSpPr>
            <a:stCxn id="10" idx="3"/>
            <a:endCxn id="11" idx="1"/>
          </p:cNvCxnSpPr>
          <p:nvPr/>
        </p:nvCxnSpPr>
        <p:spPr>
          <a:xfrm>
            <a:off x="3086100" y="2296103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5636926" y="1819376"/>
            <a:ext cx="24783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ideata da Thomas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Newcomen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636926" y="2389745"/>
            <a:ext cx="24783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perfezionata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James Watt</a:t>
            </a:r>
          </a:p>
        </p:txBody>
      </p:sp>
      <p:cxnSp>
        <p:nvCxnSpPr>
          <p:cNvPr id="18" name="Connettore 2 17"/>
          <p:cNvCxnSpPr>
            <a:stCxn id="11" idx="3"/>
            <a:endCxn id="16" idx="1"/>
          </p:cNvCxnSpPr>
          <p:nvPr/>
        </p:nvCxnSpPr>
        <p:spPr>
          <a:xfrm flipV="1">
            <a:off x="5270500" y="1964097"/>
            <a:ext cx="366426" cy="3320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1" idx="3"/>
            <a:endCxn id="17" idx="1"/>
          </p:cNvCxnSpPr>
          <p:nvPr/>
        </p:nvCxnSpPr>
        <p:spPr>
          <a:xfrm>
            <a:off x="5270500" y="2296103"/>
            <a:ext cx="366426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454400" y="2968073"/>
            <a:ext cx="18161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trasformava l’energia termica in energia meccanica</a:t>
            </a:r>
          </a:p>
        </p:txBody>
      </p:sp>
      <p:cxnSp>
        <p:nvCxnSpPr>
          <p:cNvPr id="26" name="Connettore 2 25"/>
          <p:cNvCxnSpPr>
            <a:stCxn id="11" idx="2"/>
            <a:endCxn id="25" idx="0"/>
          </p:cNvCxnSpPr>
          <p:nvPr/>
        </p:nvCxnSpPr>
        <p:spPr>
          <a:xfrm>
            <a:off x="4362450" y="2534466"/>
            <a:ext cx="0" cy="4336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636926" y="3061716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consentì l’aumento della produzione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stCxn id="25" idx="3"/>
            <a:endCxn id="29" idx="1"/>
          </p:cNvCxnSpPr>
          <p:nvPr/>
        </p:nvCxnSpPr>
        <p:spPr>
          <a:xfrm>
            <a:off x="5270500" y="3300079"/>
            <a:ext cx="366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3454400" y="4059597"/>
            <a:ext cx="1816100" cy="122586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passò da un sistema economico basato sul lavoro umano a uno basato sull’uso di macchine azionate da energia meccanica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5636926" y="4434168"/>
            <a:ext cx="18161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RIVOLUZIONE INDUSTRIALE</a:t>
            </a:r>
          </a:p>
        </p:txBody>
      </p:sp>
      <p:cxnSp>
        <p:nvCxnSpPr>
          <p:cNvPr id="36" name="Connettore 2 35"/>
          <p:cNvCxnSpPr>
            <a:stCxn id="25" idx="2"/>
            <a:endCxn id="34" idx="0"/>
          </p:cNvCxnSpPr>
          <p:nvPr/>
        </p:nvCxnSpPr>
        <p:spPr>
          <a:xfrm>
            <a:off x="4362450" y="3632085"/>
            <a:ext cx="0" cy="4275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stCxn id="34" idx="3"/>
            <a:endCxn id="35" idx="1"/>
          </p:cNvCxnSpPr>
          <p:nvPr/>
        </p:nvCxnSpPr>
        <p:spPr>
          <a:xfrm>
            <a:off x="5270500" y="4672531"/>
            <a:ext cx="366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B60E2A7-64B8-2CE4-844E-B4A546A33B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2371" y="4035270"/>
            <a:ext cx="2918816" cy="2398304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5DB9251-4AA3-3D80-D169-6539287DBBF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823D474-DE73-E07D-E288-24ECF7CEB2E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204757B-E82A-C3DA-5673-BD4F294FC04B}"/>
              </a:ext>
            </a:extLst>
          </p:cNvPr>
          <p:cNvSpPr txBox="1"/>
          <p:nvPr/>
        </p:nvSpPr>
        <p:spPr>
          <a:xfrm>
            <a:off x="2030491" y="6404527"/>
            <a:ext cx="3240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250767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92100" y="104469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Settecento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382426" y="1291572"/>
            <a:ext cx="1754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Inghilterra c’erano i presupposti per lo sviluppo industriale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931826" y="2113561"/>
            <a:ext cx="532317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molti ricchi proprietari terrieri avevano capitali da investire in nuove attività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931826" y="2599773"/>
            <a:ext cx="53231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grazie al suo impero coloniale poteva ottenere materie prime a basso costo e aveva mercati in cui vendere le merci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931826" y="3272873"/>
            <a:ext cx="501837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popolazione in crescita rappresentava manodopera a basso costo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931825" y="3755473"/>
            <a:ext cx="302192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Stato era stabile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931826" y="4225373"/>
            <a:ext cx="302286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sottosuolo era ricco di ferro e carbone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931825" y="4716946"/>
            <a:ext cx="302004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c’erano molti canali navigabili</a:t>
            </a:r>
          </a:p>
        </p:txBody>
      </p:sp>
      <p:sp>
        <p:nvSpPr>
          <p:cNvPr id="15" name="Ovale 1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17" name="Connettore 1 16"/>
          <p:cNvCxnSpPr>
            <a:stCxn id="8" idx="2"/>
          </p:cNvCxnSpPr>
          <p:nvPr/>
        </p:nvCxnSpPr>
        <p:spPr>
          <a:xfrm>
            <a:off x="2259663" y="1955584"/>
            <a:ext cx="937" cy="288311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endCxn id="14" idx="1"/>
          </p:cNvCxnSpPr>
          <p:nvPr/>
        </p:nvCxnSpPr>
        <p:spPr>
          <a:xfrm>
            <a:off x="2260600" y="4861667"/>
            <a:ext cx="6712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2260600" y="4379067"/>
            <a:ext cx="671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2260600" y="3909167"/>
            <a:ext cx="671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2260600" y="3439267"/>
            <a:ext cx="671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2259663" y="2829667"/>
            <a:ext cx="671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2260600" y="2270867"/>
            <a:ext cx="671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968640F5-B123-B77B-90A6-A0CDE0F5809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E64BD2A-9A2A-E014-F9C6-E84FB2668DA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6F0BCCE-E837-A6C2-BCB4-727FFE502D0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22172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rivoluzione agricola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77526" y="1584562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rivoluzione industriale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98700" y="1490920"/>
            <a:ext cx="23622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resa possibile dalla RIVOLUZIONE AGRICOLA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2032000" y="1729283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711200" y="2066014"/>
            <a:ext cx="17716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fine Seicento e inizio Settecento</a:t>
            </a:r>
            <a:endParaRPr lang="it-IT" b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2298700" y="2362559"/>
            <a:ext cx="2362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terre comuni furono privatizzate e recintate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9" idx="2"/>
            <a:endCxn id="15" idx="0"/>
          </p:cNvCxnSpPr>
          <p:nvPr/>
        </p:nvCxnSpPr>
        <p:spPr>
          <a:xfrm>
            <a:off x="3479800" y="1967646"/>
            <a:ext cx="0" cy="3949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118100" y="2358238"/>
            <a:ext cx="3695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sorsero grandi fattorie destinate all’allevamento e a coltivazioni su larga scala</a:t>
            </a:r>
          </a:p>
        </p:txBody>
      </p:sp>
      <p:cxnSp>
        <p:nvCxnSpPr>
          <p:cNvPr id="25" name="Connettore 2 24"/>
          <p:cNvCxnSpPr>
            <a:stCxn id="15" idx="3"/>
            <a:endCxn id="21" idx="1"/>
          </p:cNvCxnSpPr>
          <p:nvPr/>
        </p:nvCxnSpPr>
        <p:spPr>
          <a:xfrm flipV="1">
            <a:off x="4660900" y="2596601"/>
            <a:ext cx="457200" cy="43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5784849" y="3219839"/>
            <a:ext cx="236220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l’agricoltura si modernizzò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5848350" y="3864018"/>
            <a:ext cx="22352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 fu MECCANIZZATA</a:t>
            </a:r>
          </a:p>
        </p:txBody>
      </p:sp>
      <p:cxnSp>
        <p:nvCxnSpPr>
          <p:cNvPr id="30" name="Connettore 2 29"/>
          <p:cNvCxnSpPr>
            <a:cxnSpLocks/>
            <a:stCxn id="21" idx="2"/>
            <a:endCxn id="28" idx="0"/>
          </p:cNvCxnSpPr>
          <p:nvPr/>
        </p:nvCxnSpPr>
        <p:spPr>
          <a:xfrm>
            <a:off x="6965950" y="2834964"/>
            <a:ext cx="0" cy="3848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cxnSpLocks/>
            <a:stCxn id="28" idx="2"/>
            <a:endCxn id="29" idx="0"/>
          </p:cNvCxnSpPr>
          <p:nvPr/>
        </p:nvCxnSpPr>
        <p:spPr>
          <a:xfrm>
            <a:off x="6965950" y="3509280"/>
            <a:ext cx="0" cy="3547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5848350" y="4490568"/>
            <a:ext cx="223519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manodopera necessaria diminuì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stCxn id="29" idx="2"/>
            <a:endCxn id="36" idx="0"/>
          </p:cNvCxnSpPr>
          <p:nvPr/>
        </p:nvCxnSpPr>
        <p:spPr>
          <a:xfrm flipH="1">
            <a:off x="6965948" y="4153459"/>
            <a:ext cx="2" cy="3371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5848350" y="5277409"/>
            <a:ext cx="223519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molti contadini lasciarono le campagne per la città</a:t>
            </a:r>
          </a:p>
        </p:txBody>
      </p:sp>
      <p:cxnSp>
        <p:nvCxnSpPr>
          <p:cNvPr id="49" name="Connettore 2 48"/>
          <p:cNvCxnSpPr>
            <a:cxnSpLocks/>
            <a:stCxn id="36" idx="2"/>
            <a:endCxn id="40" idx="0"/>
          </p:cNvCxnSpPr>
          <p:nvPr/>
        </p:nvCxnSpPr>
        <p:spPr>
          <a:xfrm flipH="1">
            <a:off x="6965946" y="4967294"/>
            <a:ext cx="2" cy="3101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2298700" y="3193060"/>
            <a:ext cx="23622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diffuse il sistema “a 4 campi” o sistema Norfolk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1936750" y="4033938"/>
            <a:ext cx="310515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ogni anno su un quarto della terra a rotazione venivano seminate erbe che rigeneravano il terreno e sfamavano gli animali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4" name="Connettore 2 53"/>
          <p:cNvCxnSpPr>
            <a:stCxn id="15" idx="2"/>
            <a:endCxn id="52" idx="0"/>
          </p:cNvCxnSpPr>
          <p:nvPr/>
        </p:nvCxnSpPr>
        <p:spPr>
          <a:xfrm>
            <a:off x="3479800" y="2839285"/>
            <a:ext cx="0" cy="3537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stCxn id="52" idx="2"/>
            <a:endCxn id="53" idx="0"/>
          </p:cNvCxnSpPr>
          <p:nvPr/>
        </p:nvCxnSpPr>
        <p:spPr>
          <a:xfrm>
            <a:off x="3479800" y="3669786"/>
            <a:ext cx="9525" cy="3641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2308225" y="5022158"/>
            <a:ext cx="2362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aumentarono le rese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6" name="Connettore 2 65"/>
          <p:cNvCxnSpPr>
            <a:stCxn id="53" idx="2"/>
            <a:endCxn id="60" idx="0"/>
          </p:cNvCxnSpPr>
          <p:nvPr/>
        </p:nvCxnSpPr>
        <p:spPr>
          <a:xfrm>
            <a:off x="3489325" y="4697950"/>
            <a:ext cx="0" cy="3242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>
            <a:off x="2308225" y="5568258"/>
            <a:ext cx="2362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popolazione crebbe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1" name="Connettore 2 70"/>
          <p:cNvCxnSpPr>
            <a:stCxn id="60" idx="2"/>
            <a:endCxn id="69" idx="0"/>
          </p:cNvCxnSpPr>
          <p:nvPr/>
        </p:nvCxnSpPr>
        <p:spPr>
          <a:xfrm>
            <a:off x="3489325" y="5311599"/>
            <a:ext cx="0" cy="2566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/>
          <p:cNvSpPr txBox="1"/>
          <p:nvPr/>
        </p:nvSpPr>
        <p:spPr>
          <a:xfrm>
            <a:off x="2298700" y="6157479"/>
            <a:ext cx="2362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aumentò la domanda di beni</a:t>
            </a:r>
          </a:p>
        </p:txBody>
      </p:sp>
      <p:cxnSp>
        <p:nvCxnSpPr>
          <p:cNvPr id="75" name="Connettore 2 74"/>
          <p:cNvCxnSpPr>
            <a:stCxn id="69" idx="2"/>
            <a:endCxn id="74" idx="0"/>
          </p:cNvCxnSpPr>
          <p:nvPr/>
        </p:nvCxnSpPr>
        <p:spPr>
          <a:xfrm flipH="1">
            <a:off x="3479800" y="5857699"/>
            <a:ext cx="9525" cy="2997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CasellaDiTesto 77"/>
          <p:cNvSpPr txBox="1"/>
          <p:nvPr/>
        </p:nvSpPr>
        <p:spPr>
          <a:xfrm>
            <a:off x="5784850" y="6063260"/>
            <a:ext cx="23622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condizioni che favorirono la nascita dell’industria</a:t>
            </a:r>
          </a:p>
        </p:txBody>
      </p:sp>
      <p:cxnSp>
        <p:nvCxnSpPr>
          <p:cNvPr id="79" name="Connettore 2 78"/>
          <p:cNvCxnSpPr>
            <a:stCxn id="74" idx="3"/>
            <a:endCxn id="78" idx="1"/>
          </p:cNvCxnSpPr>
          <p:nvPr/>
        </p:nvCxnSpPr>
        <p:spPr>
          <a:xfrm flipV="1">
            <a:off x="4660900" y="6301623"/>
            <a:ext cx="1123950" cy="5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2 81"/>
          <p:cNvCxnSpPr>
            <a:cxnSpLocks/>
            <a:stCxn id="40" idx="2"/>
            <a:endCxn id="78" idx="0"/>
          </p:cNvCxnSpPr>
          <p:nvPr/>
        </p:nvCxnSpPr>
        <p:spPr>
          <a:xfrm>
            <a:off x="6965946" y="5754135"/>
            <a:ext cx="4" cy="3091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Ovale 8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789D404-35F1-1938-504C-94B2F80B657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662D2CE-F37E-B43F-9154-C20BF3378BE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6E73793-D13F-FE06-30B7-2ED55FFC844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540521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rivoluzione della tecnica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77526" y="1584562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rivoluzione industriale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98700" y="1490920"/>
            <a:ext cx="23622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è stata favorita dal PROGRESSO TECNOLOGICO</a:t>
            </a:r>
          </a:p>
        </p:txBody>
      </p:sp>
      <p:cxnSp>
        <p:nvCxnSpPr>
          <p:cNvPr id="10" name="Connettore 2 9"/>
          <p:cNvCxnSpPr/>
          <p:nvPr/>
        </p:nvCxnSpPr>
        <p:spPr>
          <a:xfrm>
            <a:off x="2032000" y="1729283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2298700" y="2362559"/>
            <a:ext cx="2362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soprattutto in campo tessile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/>
          <p:nvPr/>
        </p:nvCxnSpPr>
        <p:spPr>
          <a:xfrm>
            <a:off x="3479800" y="1967646"/>
            <a:ext cx="0" cy="3949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181600" y="2362559"/>
            <a:ext cx="3136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si diffuse la lavorazione del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COTONE</a:t>
            </a:r>
          </a:p>
        </p:txBody>
      </p:sp>
      <p:cxnSp>
        <p:nvCxnSpPr>
          <p:cNvPr id="14" name="Connettore 2 13"/>
          <p:cNvCxnSpPr>
            <a:stCxn id="11" idx="3"/>
            <a:endCxn id="13" idx="1"/>
          </p:cNvCxnSpPr>
          <p:nvPr/>
        </p:nvCxnSpPr>
        <p:spPr>
          <a:xfrm>
            <a:off x="4660900" y="2507280"/>
            <a:ext cx="520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298700" y="2959459"/>
            <a:ext cx="2362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introdotte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nuove macchine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391025" y="3406599"/>
            <a:ext cx="27717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SPINNING JENNY </a:t>
            </a: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 la filatura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391025" y="3922279"/>
            <a:ext cx="16541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telai meccanizzati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406900" y="4417579"/>
            <a:ext cx="21336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sgranatrice a manovella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406900" y="4963679"/>
            <a:ext cx="1854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MACCHINA A VAPORE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6540500" y="4868547"/>
            <a:ext cx="1917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azionava i macchinari in modo continuativo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1" idx="2"/>
            <a:endCxn id="17" idx="0"/>
          </p:cNvCxnSpPr>
          <p:nvPr/>
        </p:nvCxnSpPr>
        <p:spPr>
          <a:xfrm>
            <a:off x="3479800" y="2652000"/>
            <a:ext cx="0" cy="307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21" idx="3"/>
            <a:endCxn id="22" idx="1"/>
          </p:cNvCxnSpPr>
          <p:nvPr/>
        </p:nvCxnSpPr>
        <p:spPr>
          <a:xfrm flipV="1">
            <a:off x="6261100" y="5106910"/>
            <a:ext cx="279400" cy="14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21" idx="1"/>
          </p:cNvCxnSpPr>
          <p:nvPr/>
        </p:nvCxnSpPr>
        <p:spPr>
          <a:xfrm>
            <a:off x="3479800" y="5108400"/>
            <a:ext cx="927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3463925" y="4575000"/>
            <a:ext cx="927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3463925" y="4079700"/>
            <a:ext cx="927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3463925" y="3571700"/>
            <a:ext cx="927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17" idx="2"/>
          </p:cNvCxnSpPr>
          <p:nvPr/>
        </p:nvCxnSpPr>
        <p:spPr>
          <a:xfrm>
            <a:off x="3479800" y="3248900"/>
            <a:ext cx="0" cy="2377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2298700" y="5611100"/>
            <a:ext cx="2362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prezzi dei tessuti diminuirono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5080000" y="5611100"/>
            <a:ext cx="2362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richieste aumentarono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44"/>
          <p:cNvCxnSpPr>
            <a:stCxn id="43" idx="3"/>
            <a:endCxn id="44" idx="1"/>
          </p:cNvCxnSpPr>
          <p:nvPr/>
        </p:nvCxnSpPr>
        <p:spPr>
          <a:xfrm>
            <a:off x="4660900" y="5755821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e 4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1BE8E8D1-52A1-6056-A42F-0FB8EBC73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167" y="3405402"/>
            <a:ext cx="2901751" cy="2081092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2A57BD5C-245E-384F-A846-248D448F244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BC5EB51-43DC-55A1-3084-C5ADE2E05FF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E8939CC-90A1-77D6-8E86-C5F9EBBF58F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F35A4A2-8F8F-5097-5414-105491FD087D}"/>
              </a:ext>
            </a:extLst>
          </p:cNvPr>
          <p:cNvSpPr txBox="1"/>
          <p:nvPr/>
        </p:nvSpPr>
        <p:spPr>
          <a:xfrm>
            <a:off x="0" y="5461377"/>
            <a:ext cx="1879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Londra, Wellcome Collection/Wikimedia Commons CC BY 4.0</a:t>
            </a:r>
          </a:p>
        </p:txBody>
      </p:sp>
    </p:spTree>
    <p:extLst>
      <p:ext uri="{BB962C8B-B14F-4D97-AF65-F5344CB8AC3E}">
        <p14:creationId xmlns:p14="http://schemas.microsoft.com/office/powerpoint/2010/main" val="2018755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77526" y="1295121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 settore tessile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85726" y="1295121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macchina a vapore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492625" y="1107835"/>
            <a:ext cx="1654175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fu applicata al settore minerario e metallurgico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524625" y="1201478"/>
            <a:ext cx="165417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 poi a quello siderurgico</a:t>
            </a:r>
          </a:p>
        </p:txBody>
      </p:sp>
      <p:cxnSp>
        <p:nvCxnSpPr>
          <p:cNvPr id="11" name="Connettore 2 10"/>
          <p:cNvCxnSpPr>
            <a:stCxn id="7" idx="3"/>
            <a:endCxn id="8" idx="1"/>
          </p:cNvCxnSpPr>
          <p:nvPr/>
        </p:nvCxnSpPr>
        <p:spPr>
          <a:xfrm>
            <a:off x="2032000" y="1439842"/>
            <a:ext cx="3537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8" idx="3"/>
            <a:endCxn id="9" idx="1"/>
          </p:cNvCxnSpPr>
          <p:nvPr/>
        </p:nvCxnSpPr>
        <p:spPr>
          <a:xfrm flipV="1">
            <a:off x="4140200" y="1439841"/>
            <a:ext cx="352425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9" idx="3"/>
            <a:endCxn id="10" idx="1"/>
          </p:cNvCxnSpPr>
          <p:nvPr/>
        </p:nvCxnSpPr>
        <p:spPr>
          <a:xfrm>
            <a:off x="6146800" y="1439841"/>
            <a:ext cx="3778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490751" y="2260321"/>
            <a:ext cx="1656049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prosciugava le miniere consentendo di estrarre carbone in profondità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9" idx="2"/>
            <a:endCxn id="22" idx="0"/>
          </p:cNvCxnSpPr>
          <p:nvPr/>
        </p:nvCxnSpPr>
        <p:spPr>
          <a:xfrm flipH="1">
            <a:off x="5318776" y="1771847"/>
            <a:ext cx="937" cy="4884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e 2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6524625" y="2260321"/>
            <a:ext cx="1656049" cy="103858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altiforni raggiungevano temperature tali da poter produrre ferro e ghisa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stCxn id="10" idx="2"/>
            <a:endCxn id="28" idx="0"/>
          </p:cNvCxnSpPr>
          <p:nvPr/>
        </p:nvCxnSpPr>
        <p:spPr>
          <a:xfrm>
            <a:off x="7351713" y="1678204"/>
            <a:ext cx="937" cy="582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C00D4493-9B57-E926-8612-36442D158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85" y="3844028"/>
            <a:ext cx="3781340" cy="2484252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47E7008A-BC59-0702-E1E6-83F4D5755DA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CCF7DA7-72F6-EF26-AD41-BCC94C3FE33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F4C452B-C536-F546-4A38-33CBD799CFC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24A5AB-75B8-C23B-F094-7865A8C70D13}"/>
              </a:ext>
            </a:extLst>
          </p:cNvPr>
          <p:cNvSpPr txBox="1"/>
          <p:nvPr/>
        </p:nvSpPr>
        <p:spPr>
          <a:xfrm>
            <a:off x="4744249" y="6299579"/>
            <a:ext cx="2417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err="1"/>
              <a:t>Parigi</a:t>
            </a:r>
            <a:r>
              <a:rPr lang="fr-FR" sz="800" dirty="0"/>
              <a:t>, Conservatoire National des Arts et </a:t>
            </a:r>
            <a:r>
              <a:rPr lang="fr-FR" sz="800" dirty="0" err="1"/>
              <a:t>Metiers</a:t>
            </a:r>
            <a:r>
              <a:rPr lang="fr-FR" sz="800" dirty="0"/>
              <a:t>/Opera in </a:t>
            </a:r>
            <a:r>
              <a:rPr lang="fr-FR" sz="800" dirty="0" err="1"/>
              <a:t>Pubblico</a:t>
            </a:r>
            <a:r>
              <a:rPr lang="fr-FR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683481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3B847C9-3E74-BB61-FCC8-7197CC1E855E}"/>
              </a:ext>
            </a:extLst>
          </p:cNvPr>
          <p:cNvSpPr txBox="1"/>
          <p:nvPr/>
        </p:nvSpPr>
        <p:spPr>
          <a:xfrm>
            <a:off x="7351712" y="5819991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1825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A8D1AAC-45AC-2585-51E8-3E475247C2B2}"/>
              </a:ext>
            </a:extLst>
          </p:cNvPr>
          <p:cNvSpPr txBox="1"/>
          <p:nvPr/>
        </p:nvSpPr>
        <p:spPr>
          <a:xfrm>
            <a:off x="7340887" y="5232952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1820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FFDCCFD-FD76-E997-0556-B37280A03ADC}"/>
              </a:ext>
            </a:extLst>
          </p:cNvPr>
          <p:cNvSpPr txBox="1"/>
          <p:nvPr/>
        </p:nvSpPr>
        <p:spPr>
          <a:xfrm>
            <a:off x="7340887" y="4612255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1807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CEDDC62-87C7-31F6-C08B-67615C385DFE}"/>
              </a:ext>
            </a:extLst>
          </p:cNvPr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A2656C7-88BF-9A33-7D40-5150972C0374}"/>
              </a:ext>
            </a:extLst>
          </p:cNvPr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A339D6B-2A41-74EC-BE1A-2A9AAABB47DB}"/>
              </a:ext>
            </a:extLst>
          </p:cNvPr>
          <p:cNvSpPr txBox="1"/>
          <p:nvPr/>
        </p:nvSpPr>
        <p:spPr>
          <a:xfrm>
            <a:off x="277526" y="3555721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Inghilterra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69E5B0D7-85CF-74A6-6802-13DCE22E85EB}"/>
              </a:ext>
            </a:extLst>
          </p:cNvPr>
          <p:cNvCxnSpPr>
            <a:cxnSpLocks/>
          </p:cNvCxnSpPr>
          <p:nvPr/>
        </p:nvCxnSpPr>
        <p:spPr>
          <a:xfrm>
            <a:off x="2032000" y="3700442"/>
            <a:ext cx="3537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D8D1E05-8855-607B-BE1F-C7CA8909A5B7}"/>
              </a:ext>
            </a:extLst>
          </p:cNvPr>
          <p:cNvSpPr txBox="1"/>
          <p:nvPr/>
        </p:nvSpPr>
        <p:spPr>
          <a:xfrm>
            <a:off x="2385726" y="3403321"/>
            <a:ext cx="1754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venne modernizzato anche il sistema dei trasporti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1 50">
            <a:extLst>
              <a:ext uri="{FF2B5EF4-FFF2-40B4-BE49-F238E27FC236}">
                <a16:creationId xmlns:a16="http://schemas.microsoft.com/office/drawing/2014/main" id="{031C0CA6-7DEF-DBCD-B71D-531B81DD0160}"/>
              </a:ext>
            </a:extLst>
          </p:cNvPr>
          <p:cNvCxnSpPr>
            <a:cxnSpLocks/>
          </p:cNvCxnSpPr>
          <p:nvPr/>
        </p:nvCxnSpPr>
        <p:spPr>
          <a:xfrm>
            <a:off x="3262963" y="4067333"/>
            <a:ext cx="0" cy="14806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678F2236-2E4D-7F58-5BE8-5734F8C3F56E}"/>
              </a:ext>
            </a:extLst>
          </p:cNvPr>
          <p:cNvCxnSpPr/>
          <p:nvPr/>
        </p:nvCxnSpPr>
        <p:spPr>
          <a:xfrm>
            <a:off x="3262963" y="4351356"/>
            <a:ext cx="6438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890FA59-7385-5B76-38E2-8DDB6502B230}"/>
              </a:ext>
            </a:extLst>
          </p:cNvPr>
          <p:cNvSpPr txBox="1"/>
          <p:nvPr/>
        </p:nvSpPr>
        <p:spPr>
          <a:xfrm>
            <a:off x="3906838" y="4206635"/>
            <a:ext cx="35337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fu realizzata una rete di canali navigabili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5EE46CEF-D670-1BA0-1F1C-3FB449EE809D}"/>
              </a:ext>
            </a:extLst>
          </p:cNvPr>
          <p:cNvCxnSpPr/>
          <p:nvPr/>
        </p:nvCxnSpPr>
        <p:spPr>
          <a:xfrm>
            <a:off x="3262963" y="4948256"/>
            <a:ext cx="6438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0C210F1-EF32-783C-81F4-25A81AC60705}"/>
              </a:ext>
            </a:extLst>
          </p:cNvPr>
          <p:cNvSpPr txBox="1"/>
          <p:nvPr/>
        </p:nvSpPr>
        <p:spPr>
          <a:xfrm>
            <a:off x="3906838" y="4803535"/>
            <a:ext cx="35337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nacque il BATTELLO A VAPORE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5FB64DFA-BD24-B89D-1364-BB601FF74AD1}"/>
              </a:ext>
            </a:extLst>
          </p:cNvPr>
          <p:cNvCxnSpPr/>
          <p:nvPr/>
        </p:nvCxnSpPr>
        <p:spPr>
          <a:xfrm>
            <a:off x="3262963" y="5547933"/>
            <a:ext cx="6438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D307D9B-E5E3-2CF0-4DDB-4D3CCD0E5AD9}"/>
              </a:ext>
            </a:extLst>
          </p:cNvPr>
          <p:cNvSpPr txBox="1"/>
          <p:nvPr/>
        </p:nvSpPr>
        <p:spPr>
          <a:xfrm>
            <a:off x="3906838" y="5403212"/>
            <a:ext cx="35337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nacque la LOCOMOTIVA A VAPORE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FE913F6-A84E-FE9B-18AF-AC513275A223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5673726" y="5692653"/>
            <a:ext cx="12700" cy="3266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8E7B383-423E-9C70-7F35-2208A4204452}"/>
              </a:ext>
            </a:extLst>
          </p:cNvPr>
          <p:cNvSpPr txBox="1"/>
          <p:nvPr/>
        </p:nvSpPr>
        <p:spPr>
          <a:xfrm>
            <a:off x="3919538" y="6019284"/>
            <a:ext cx="3533776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sorsero le prime FERROVIE PUBBLICHE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3943AEC-C011-C6EA-9E1C-6211691B203F}"/>
              </a:ext>
            </a:extLst>
          </p:cNvPr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rivoluzione dei trasporti e del commercio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96D9F6FA-1525-1E87-5128-85E6442A4521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287AE530-04CD-99B0-0DC5-9FCD3606A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106" y="1421109"/>
            <a:ext cx="3536181" cy="2585529"/>
          </a:xfrm>
          <a:prstGeom prst="rect">
            <a:avLst/>
          </a:prstGeom>
        </p:spPr>
      </p:pic>
      <p:sp>
        <p:nvSpPr>
          <p:cNvPr id="23" name="Rettangolo 22">
            <a:extLst>
              <a:ext uri="{FF2B5EF4-FFF2-40B4-BE49-F238E27FC236}">
                <a16:creationId xmlns:a16="http://schemas.microsoft.com/office/drawing/2014/main" id="{DE5A8CDB-BFEA-6368-4285-B81980A68CD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EFEE36D-6C10-65D9-B668-8121FDFCF9E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D2925D9-CAB9-D17F-3CD4-022457C1DED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510B514-26FC-257C-928C-D41CD8ED8F52}"/>
              </a:ext>
            </a:extLst>
          </p:cNvPr>
          <p:cNvSpPr txBox="1"/>
          <p:nvPr/>
        </p:nvSpPr>
        <p:spPr>
          <a:xfrm>
            <a:off x="277526" y="4360635"/>
            <a:ext cx="1754474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necessario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esportare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le enormi quantità di merci prodotte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D3C1E4A-E3F1-BCCD-736F-F217599D9BC0}"/>
              </a:ext>
            </a:extLst>
          </p:cNvPr>
          <p:cNvSpPr txBox="1"/>
          <p:nvPr/>
        </p:nvSpPr>
        <p:spPr>
          <a:xfrm>
            <a:off x="277526" y="5644713"/>
            <a:ext cx="1754474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LONDRA divenne il CENTRO MONDIALE DEL COMMERCIO</a:t>
            </a:r>
          </a:p>
        </p:txBody>
      </p:sp>
      <p:cxnSp>
        <p:nvCxnSpPr>
          <p:cNvPr id="32" name="Connettore 2 7">
            <a:extLst>
              <a:ext uri="{FF2B5EF4-FFF2-40B4-BE49-F238E27FC236}">
                <a16:creationId xmlns:a16="http://schemas.microsoft.com/office/drawing/2014/main" id="{CE004EDC-22C1-4644-5F0C-B6B1B2AA832F}"/>
              </a:ext>
            </a:extLst>
          </p:cNvPr>
          <p:cNvCxnSpPr>
            <a:cxnSpLocks/>
            <a:stCxn id="7" idx="2"/>
            <a:endCxn id="28" idx="0"/>
          </p:cNvCxnSpPr>
          <p:nvPr/>
        </p:nvCxnSpPr>
        <p:spPr>
          <a:xfrm>
            <a:off x="1154763" y="3845162"/>
            <a:ext cx="0" cy="5154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7">
            <a:extLst>
              <a:ext uri="{FF2B5EF4-FFF2-40B4-BE49-F238E27FC236}">
                <a16:creationId xmlns:a16="http://schemas.microsoft.com/office/drawing/2014/main" id="{ED5A63D0-51EE-4645-8221-894C5CA5E921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1154763" y="5211932"/>
            <a:ext cx="0" cy="4327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E597C40-CF73-DD2F-403A-0B26F6FA569A}"/>
              </a:ext>
            </a:extLst>
          </p:cNvPr>
          <p:cNvSpPr txBox="1"/>
          <p:nvPr/>
        </p:nvSpPr>
        <p:spPr>
          <a:xfrm>
            <a:off x="7674095" y="3960115"/>
            <a:ext cx="1198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95667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rivoluzione del lavoro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30200" y="1457646"/>
            <a:ext cx="1511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Intorno al 1830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750726" y="1653444"/>
            <a:ext cx="28212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passò dal lavoro artigiano o a domicilio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031074" y="1653444"/>
            <a:ext cx="23622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 SISTEMA DI FABBRICA</a:t>
            </a:r>
          </a:p>
        </p:txBody>
      </p:sp>
      <p:cxnSp>
        <p:nvCxnSpPr>
          <p:cNvPr id="12" name="Connettore 2 11"/>
          <p:cNvCxnSpPr>
            <a:cxnSpLocks/>
            <a:stCxn id="9" idx="3"/>
            <a:endCxn id="11" idx="1"/>
          </p:cNvCxnSpPr>
          <p:nvPr/>
        </p:nvCxnSpPr>
        <p:spPr>
          <a:xfrm>
            <a:off x="4572000" y="1798165"/>
            <a:ext cx="4590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6240302" y="2372816"/>
            <a:ext cx="2644287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operai avevano come unica risorsa economica la forza delle loro braccia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240301" y="3311994"/>
            <a:ext cx="2644288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attrezzi e le macchine appartenevano al proprietario della fabbrica e non al lavoratore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6240302" y="4251172"/>
            <a:ext cx="264428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orari di lavoro erano rigidi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(10-12 ore al giorno)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253001" y="4997645"/>
            <a:ext cx="264428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luoghi di produzione erano in città</a:t>
            </a:r>
          </a:p>
        </p:txBody>
      </p:sp>
      <p:cxnSp>
        <p:nvCxnSpPr>
          <p:cNvPr id="29" name="Connettore 1 28"/>
          <p:cNvCxnSpPr>
            <a:cxnSpLocks/>
          </p:cNvCxnSpPr>
          <p:nvPr/>
        </p:nvCxnSpPr>
        <p:spPr>
          <a:xfrm>
            <a:off x="2002302" y="1942885"/>
            <a:ext cx="0" cy="324781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cxnSpLocks/>
          </p:cNvCxnSpPr>
          <p:nvPr/>
        </p:nvCxnSpPr>
        <p:spPr>
          <a:xfrm flipV="1">
            <a:off x="5583115" y="5160626"/>
            <a:ext cx="669886" cy="18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cxnSpLocks/>
            <a:endCxn id="25" idx="1"/>
          </p:cNvCxnSpPr>
          <p:nvPr/>
        </p:nvCxnSpPr>
        <p:spPr>
          <a:xfrm>
            <a:off x="5583115" y="4489535"/>
            <a:ext cx="6571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cxnSpLocks/>
            <a:endCxn id="16" idx="1"/>
          </p:cNvCxnSpPr>
          <p:nvPr/>
        </p:nvCxnSpPr>
        <p:spPr>
          <a:xfrm>
            <a:off x="5583115" y="3644000"/>
            <a:ext cx="65718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endCxn id="15" idx="1"/>
          </p:cNvCxnSpPr>
          <p:nvPr/>
        </p:nvCxnSpPr>
        <p:spPr>
          <a:xfrm flipV="1">
            <a:off x="5583115" y="2704822"/>
            <a:ext cx="657187" cy="104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e 3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cxnSp>
        <p:nvCxnSpPr>
          <p:cNvPr id="42" name="Connettore 1 28">
            <a:extLst>
              <a:ext uri="{FF2B5EF4-FFF2-40B4-BE49-F238E27FC236}">
                <a16:creationId xmlns:a16="http://schemas.microsoft.com/office/drawing/2014/main" id="{782C3277-22CC-9B48-27B4-7BEB4D36DB16}"/>
              </a:ext>
            </a:extLst>
          </p:cNvPr>
          <p:cNvCxnSpPr>
            <a:cxnSpLocks/>
          </p:cNvCxnSpPr>
          <p:nvPr/>
        </p:nvCxnSpPr>
        <p:spPr>
          <a:xfrm>
            <a:off x="5574323" y="1938973"/>
            <a:ext cx="0" cy="322165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13C6D2EE-B668-05F6-073B-AD31ACCA99BE}"/>
              </a:ext>
            </a:extLst>
          </p:cNvPr>
          <p:cNvSpPr txBox="1"/>
          <p:nvPr/>
        </p:nvSpPr>
        <p:spPr>
          <a:xfrm>
            <a:off x="2428874" y="2390135"/>
            <a:ext cx="2644287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bottega artigiana era a conduzione famigliare, vicino o dentro l’abitazione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EE91FAFA-BFCD-4247-5C7B-CD116F757B25}"/>
              </a:ext>
            </a:extLst>
          </p:cNvPr>
          <p:cNvSpPr txBox="1"/>
          <p:nvPr/>
        </p:nvSpPr>
        <p:spPr>
          <a:xfrm>
            <a:off x="2428873" y="3311994"/>
            <a:ext cx="2644288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strumenti appartenevano all’artigiano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5D3C6265-6C2B-C85D-5CF2-281102ECF022}"/>
              </a:ext>
            </a:extLst>
          </p:cNvPr>
          <p:cNvSpPr txBox="1"/>
          <p:nvPr/>
        </p:nvSpPr>
        <p:spPr>
          <a:xfrm>
            <a:off x="2442020" y="4050065"/>
            <a:ext cx="264428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orari di lavoro erano variabili in base alle stagioni e alle esigenze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15D84C83-3860-5E30-F5B6-FF77E518F36C}"/>
              </a:ext>
            </a:extLst>
          </p:cNvPr>
          <p:cNvSpPr txBox="1"/>
          <p:nvPr/>
        </p:nvSpPr>
        <p:spPr>
          <a:xfrm>
            <a:off x="2407797" y="4858697"/>
            <a:ext cx="2644287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botteghe e manifatture erano sparse nelle campagne, nei villaggi o nelle città</a:t>
            </a:r>
          </a:p>
        </p:txBody>
      </p:sp>
      <p:cxnSp>
        <p:nvCxnSpPr>
          <p:cNvPr id="61" name="Connettore 2 60">
            <a:extLst>
              <a:ext uri="{FF2B5EF4-FFF2-40B4-BE49-F238E27FC236}">
                <a16:creationId xmlns:a16="http://schemas.microsoft.com/office/drawing/2014/main" id="{E09886A3-1A1C-BCDD-765A-5B732DAD5C61}"/>
              </a:ext>
            </a:extLst>
          </p:cNvPr>
          <p:cNvCxnSpPr>
            <a:cxnSpLocks/>
          </p:cNvCxnSpPr>
          <p:nvPr/>
        </p:nvCxnSpPr>
        <p:spPr>
          <a:xfrm>
            <a:off x="2002302" y="2694057"/>
            <a:ext cx="40549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7FC873A7-8F05-30A4-C03D-B1CDE6476845}"/>
              </a:ext>
            </a:extLst>
          </p:cNvPr>
          <p:cNvCxnSpPr>
            <a:cxnSpLocks/>
          </p:cNvCxnSpPr>
          <p:nvPr/>
        </p:nvCxnSpPr>
        <p:spPr>
          <a:xfrm>
            <a:off x="2002302" y="3550357"/>
            <a:ext cx="40549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05EFC6C5-F716-5AC5-06E9-97A97998CFB1}"/>
              </a:ext>
            </a:extLst>
          </p:cNvPr>
          <p:cNvCxnSpPr>
            <a:cxnSpLocks/>
          </p:cNvCxnSpPr>
          <p:nvPr/>
        </p:nvCxnSpPr>
        <p:spPr>
          <a:xfrm>
            <a:off x="2002302" y="4288428"/>
            <a:ext cx="40549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>
            <a:extLst>
              <a:ext uri="{FF2B5EF4-FFF2-40B4-BE49-F238E27FC236}">
                <a16:creationId xmlns:a16="http://schemas.microsoft.com/office/drawing/2014/main" id="{618DB018-2859-4D95-0BE3-226670A6DE01}"/>
              </a:ext>
            </a:extLst>
          </p:cNvPr>
          <p:cNvCxnSpPr>
            <a:cxnSpLocks/>
          </p:cNvCxnSpPr>
          <p:nvPr/>
        </p:nvCxnSpPr>
        <p:spPr>
          <a:xfrm>
            <a:off x="2002302" y="5190703"/>
            <a:ext cx="3551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8A6A6566-D6DE-758A-B72D-5CA72677398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6A82C22-5959-12C7-697E-833DB5C332A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0BF024A-DF78-4BC6-B369-B742CCCBD10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3298135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8326" y="1176718"/>
            <a:ext cx="1754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sistema di fabbrica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411126" y="998703"/>
            <a:ext cx="1754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portò alla nascita di due classi sociali contrapposte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082800" y="1321439"/>
            <a:ext cx="328326" cy="92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263900" y="1789222"/>
            <a:ext cx="12192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CAPITALISTI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824126" y="1695580"/>
            <a:ext cx="32022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coloro che avevano il capitale ed erano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proprietari delle fabbriche e delle macchine</a:t>
            </a:r>
          </a:p>
        </p:txBody>
      </p:sp>
      <p:cxnSp>
        <p:nvCxnSpPr>
          <p:cNvPr id="15" name="Connettore 2 14"/>
          <p:cNvCxnSpPr>
            <a:stCxn id="13" idx="3"/>
            <a:endCxn id="14" idx="1"/>
          </p:cNvCxnSpPr>
          <p:nvPr/>
        </p:nvCxnSpPr>
        <p:spPr>
          <a:xfrm>
            <a:off x="4483100" y="1933943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3263900" y="2481356"/>
            <a:ext cx="12192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PROLETARI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824126" y="2294071"/>
            <a:ext cx="32022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operai che possedevano solo i propri figli e che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vendevano la propria forza-lavoro al proprietario in cambio di un salario</a:t>
            </a:r>
          </a:p>
        </p:txBody>
      </p:sp>
      <p:cxnSp>
        <p:nvCxnSpPr>
          <p:cNvPr id="21" name="Connettore 2 20"/>
          <p:cNvCxnSpPr>
            <a:stCxn id="19" idx="3"/>
            <a:endCxn id="20" idx="1"/>
          </p:cNvCxnSpPr>
          <p:nvPr/>
        </p:nvCxnSpPr>
        <p:spPr>
          <a:xfrm>
            <a:off x="4483100" y="2626077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103937" y="3117370"/>
            <a:ext cx="248125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salari erano bassissimi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103938" y="3559211"/>
            <a:ext cx="248126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sciopero era vietato dalla legge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6103937" y="4019070"/>
            <a:ext cx="248125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non potevano associarsi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103938" y="4501670"/>
            <a:ext cx="248126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non c’erano tutele per chi si ammalava o si infortunava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103938" y="5200170"/>
            <a:ext cx="248126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vivevano in quartieri squallidi, detti </a:t>
            </a:r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slum, </a:t>
            </a: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che sorgevano vicino alle fabbriche</a:t>
            </a:r>
          </a:p>
        </p:txBody>
      </p:sp>
      <p:cxnSp>
        <p:nvCxnSpPr>
          <p:cNvPr id="32" name="Connettore 1 31"/>
          <p:cNvCxnSpPr/>
          <p:nvPr/>
        </p:nvCxnSpPr>
        <p:spPr>
          <a:xfrm>
            <a:off x="5410200" y="2958083"/>
            <a:ext cx="0" cy="256641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30" idx="1"/>
          </p:cNvCxnSpPr>
          <p:nvPr/>
        </p:nvCxnSpPr>
        <p:spPr>
          <a:xfrm>
            <a:off x="5410200" y="5524501"/>
            <a:ext cx="693738" cy="76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29" idx="1"/>
          </p:cNvCxnSpPr>
          <p:nvPr/>
        </p:nvCxnSpPr>
        <p:spPr>
          <a:xfrm>
            <a:off x="5410200" y="4740033"/>
            <a:ext cx="6937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  <a:endCxn id="28" idx="1"/>
          </p:cNvCxnSpPr>
          <p:nvPr/>
        </p:nvCxnSpPr>
        <p:spPr>
          <a:xfrm>
            <a:off x="5410200" y="4163791"/>
            <a:ext cx="6937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endCxn id="27" idx="1"/>
          </p:cNvCxnSpPr>
          <p:nvPr/>
        </p:nvCxnSpPr>
        <p:spPr>
          <a:xfrm>
            <a:off x="5410200" y="3703932"/>
            <a:ext cx="6937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cxnSpLocks/>
            <a:endCxn id="25" idx="1"/>
          </p:cNvCxnSpPr>
          <p:nvPr/>
        </p:nvCxnSpPr>
        <p:spPr>
          <a:xfrm>
            <a:off x="5410200" y="3262091"/>
            <a:ext cx="6937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cxnSp>
        <p:nvCxnSpPr>
          <p:cNvPr id="10" name="Connettore 1 31">
            <a:extLst>
              <a:ext uri="{FF2B5EF4-FFF2-40B4-BE49-F238E27FC236}">
                <a16:creationId xmlns:a16="http://schemas.microsoft.com/office/drawing/2014/main" id="{50142E5F-3CA1-A822-186F-33D4C0BAB597}"/>
              </a:ext>
            </a:extLst>
          </p:cNvPr>
          <p:cNvCxnSpPr>
            <a:cxnSpLocks/>
          </p:cNvCxnSpPr>
          <p:nvPr/>
        </p:nvCxnSpPr>
        <p:spPr>
          <a:xfrm>
            <a:off x="2915254" y="1668706"/>
            <a:ext cx="7620" cy="95737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F349458E-3C9A-672C-9895-C03E2E631806}"/>
              </a:ext>
            </a:extLst>
          </p:cNvPr>
          <p:cNvCxnSpPr/>
          <p:nvPr/>
        </p:nvCxnSpPr>
        <p:spPr>
          <a:xfrm>
            <a:off x="2922874" y="1933943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8379D287-A3A6-D2AE-E4F4-BA48A892CA85}"/>
              </a:ext>
            </a:extLst>
          </p:cNvPr>
          <p:cNvCxnSpPr/>
          <p:nvPr/>
        </p:nvCxnSpPr>
        <p:spPr>
          <a:xfrm>
            <a:off x="2922874" y="2626077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2164C1E8-65D6-9F96-AA51-876C974B0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28" y="3605673"/>
            <a:ext cx="3153572" cy="26490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B3135EB4-BBF4-559C-8F9D-486E4D7F00B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C8767A6-3726-5D6E-BB8D-128082860FF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EE01693-42BD-C347-A328-F0D4664F79A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4BAC9C-74AE-9006-A929-FEB1BE8C2E97}"/>
              </a:ext>
            </a:extLst>
          </p:cNvPr>
          <p:cNvSpPr txBox="1"/>
          <p:nvPr/>
        </p:nvSpPr>
        <p:spPr>
          <a:xfrm>
            <a:off x="2193302" y="6233759"/>
            <a:ext cx="3153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Collezione privata/Opera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817412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8326" y="1176718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l’espansione del sistema di fabbrica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484438" y="1176718"/>
            <a:ext cx="207486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 molti casi le macchine si sostituirono ai lavoratori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484438" y="2053018"/>
            <a:ext cx="207486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si sentivano minacciati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2082800" y="1415081"/>
            <a:ext cx="4016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2"/>
            <a:endCxn id="9" idx="0"/>
          </p:cNvCxnSpPr>
          <p:nvPr/>
        </p:nvCxnSpPr>
        <p:spPr>
          <a:xfrm>
            <a:off x="3521869" y="1653444"/>
            <a:ext cx="0" cy="399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9" idx="2"/>
          </p:cNvCxnSpPr>
          <p:nvPr/>
        </p:nvCxnSpPr>
        <p:spPr>
          <a:xfrm>
            <a:off x="3521869" y="2342459"/>
            <a:ext cx="0" cy="5566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168400" y="2487179"/>
            <a:ext cx="15430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1779</a:t>
            </a:r>
            <a:r>
              <a:rPr lang="it-IT" dirty="0"/>
              <a:t> e il </a:t>
            </a:r>
            <a:r>
              <a:rPr lang="it-IT" b="1" dirty="0"/>
              <a:t>1816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484438" y="2899142"/>
            <a:ext cx="2074862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manifestò il LUDDISMO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5001926" y="2805500"/>
            <a:ext cx="312787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movimento di lavoratori che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DANNEGGIAVANO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le macchine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484438" y="3653218"/>
            <a:ext cx="207486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punito con leggi e pene severissime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1" idx="2"/>
            <a:endCxn id="24" idx="0"/>
          </p:cNvCxnSpPr>
          <p:nvPr/>
        </p:nvCxnSpPr>
        <p:spPr>
          <a:xfrm>
            <a:off x="3521869" y="3188583"/>
            <a:ext cx="0" cy="4646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e 27"/>
          <p:cNvSpPr>
            <a:spLocks noChangeAspect="1"/>
          </p:cNvSpPr>
          <p:nvPr/>
        </p:nvSpPr>
        <p:spPr>
          <a:xfrm>
            <a:off x="8460954" y="6165429"/>
            <a:ext cx="540171" cy="540171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cxnSp>
        <p:nvCxnSpPr>
          <p:cNvPr id="30" name="Connettore 2 29"/>
          <p:cNvCxnSpPr>
            <a:cxnSpLocks/>
            <a:stCxn id="21" idx="3"/>
            <a:endCxn id="23" idx="1"/>
          </p:cNvCxnSpPr>
          <p:nvPr/>
        </p:nvCxnSpPr>
        <p:spPr>
          <a:xfrm>
            <a:off x="4559300" y="3043863"/>
            <a:ext cx="4426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id="{38FCAA87-97E8-DD32-524E-A75D51D6B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926" y="3813201"/>
            <a:ext cx="3127877" cy="3051076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53486EF8-25AC-8D75-E464-F21D015F010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A4E1816-62C4-E698-0192-2D323BDCA0E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3BDC367-12CF-960D-E860-1DA7AF763A7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F1C51F-28C2-C276-2B05-CFE45BDF0C72}"/>
              </a:ext>
            </a:extLst>
          </p:cNvPr>
          <p:cNvSpPr txBox="1"/>
          <p:nvPr/>
        </p:nvSpPr>
        <p:spPr>
          <a:xfrm>
            <a:off x="3003161" y="6583309"/>
            <a:ext cx="2277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Londra, </a:t>
            </a:r>
            <a:r>
              <a:rPr lang="en-US" sz="800" dirty="0"/>
              <a:t>Mary Evans Picture Library/Opera in Publico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971943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000500" y="404813"/>
            <a:ext cx="366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rivoluzione industriale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95897" y="2081966"/>
            <a:ext cx="1825625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corso dell’Ottocento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09632" y="2550121"/>
            <a:ext cx="268446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dall’Inghilterra la Rivoluzione industriale si diffuse anche in altri Paesi dell’Europa e dell’America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070800" y="2643764"/>
            <a:ext cx="32022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Olanda, Belgio, Francia, Germania, parte dell’Italia settentrionale,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4694094" y="2882127"/>
            <a:ext cx="3767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853263" y="3788033"/>
            <a:ext cx="2997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divennero le potenze egemoni del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8" idx="2"/>
            <a:endCxn id="14" idx="0"/>
          </p:cNvCxnSpPr>
          <p:nvPr/>
        </p:nvCxnSpPr>
        <p:spPr>
          <a:xfrm>
            <a:off x="3351863" y="3214133"/>
            <a:ext cx="0" cy="5739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5291138" y="3600747"/>
            <a:ext cx="2925762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 grado di imporre la propria superiorità economica, politica e militare sugli altri continenti</a:t>
            </a:r>
          </a:p>
        </p:txBody>
      </p:sp>
      <p:cxnSp>
        <p:nvCxnSpPr>
          <p:cNvPr id="20" name="Connettore 2 19"/>
          <p:cNvCxnSpPr>
            <a:stCxn id="14" idx="3"/>
            <a:endCxn id="19" idx="1"/>
          </p:cNvCxnSpPr>
          <p:nvPr/>
        </p:nvCxnSpPr>
        <p:spPr>
          <a:xfrm flipV="1">
            <a:off x="4850463" y="3932753"/>
            <a:ext cx="440675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1312CD0-6623-AF2C-249F-331237E5D22A}"/>
              </a:ext>
            </a:extLst>
          </p:cNvPr>
          <p:cNvSpPr txBox="1"/>
          <p:nvPr/>
        </p:nvSpPr>
        <p:spPr>
          <a:xfrm>
            <a:off x="889000" y="1031681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6.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Dall’Inghilterra all’Europa, agli Stati Uniti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C9F5936A-BF9B-C63D-AE3B-410FE47BC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2" y="4234139"/>
            <a:ext cx="3960308" cy="2590041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75557683-928B-A47C-D85E-499EF1D98AC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37EB780-E554-7F28-2B18-378C6E45002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FE33551-A9D4-9E80-993E-6B50C9D5195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9C0498DD-D35A-E558-0BEC-ADB224C19DBC}"/>
              </a:ext>
            </a:extLst>
          </p:cNvPr>
          <p:cNvSpPr>
            <a:spLocks noChangeAspect="1"/>
          </p:cNvSpPr>
          <p:nvPr/>
        </p:nvSpPr>
        <p:spPr>
          <a:xfrm>
            <a:off x="8460954" y="6165429"/>
            <a:ext cx="540171" cy="540171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CA32B7-1FD9-2C6C-C373-4F6BA1C7520B}"/>
              </a:ext>
            </a:extLst>
          </p:cNvPr>
          <p:cNvSpPr txBox="1"/>
          <p:nvPr/>
        </p:nvSpPr>
        <p:spPr>
          <a:xfrm>
            <a:off x="3924064" y="6660333"/>
            <a:ext cx="27341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2927050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883</Words>
  <Application>Microsoft Office PowerPoint</Application>
  <PresentationFormat>Presentazione su schermo (4:3)</PresentationFormat>
  <Paragraphs>167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48</cp:revision>
  <dcterms:created xsi:type="dcterms:W3CDTF">2020-05-14T19:01:56Z</dcterms:created>
  <dcterms:modified xsi:type="dcterms:W3CDTF">2026-05-14T13:51:46Z</dcterms:modified>
</cp:coreProperties>
</file>