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59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66FDB8-E529-4B19-A4E0-FE3EFE68D31C}" v="6" dt="2026-05-13T08:31:21.6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43"/>
    <p:restoredTop sz="94652"/>
  </p:normalViewPr>
  <p:slideViewPr>
    <p:cSldViewPr snapToGrid="0" snapToObjects="1">
      <p:cViewPr varScale="1">
        <p:scale>
          <a:sx n="106" d="100"/>
          <a:sy n="106" d="100"/>
        </p:scale>
        <p:origin x="170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5-13T08:31:38.110" v="171" actId="1076"/>
      <pc:docMkLst>
        <pc:docMk/>
      </pc:docMkLst>
      <pc:sldChg chg="addSp modSp mod">
        <pc:chgData name="Silvana Gallone" userId="7a5114527312c558" providerId="LiveId" clId="{D634AA42-852E-4215-B5D9-52DE406B3105}" dt="2026-05-13T08:19:16.896" v="40" actId="14100"/>
        <pc:sldMkLst>
          <pc:docMk/>
          <pc:sldMk cId="553617937" sldId="256"/>
        </pc:sldMkLst>
        <pc:spChg chg="add mod">
          <ac:chgData name="Silvana Gallone" userId="7a5114527312c558" providerId="LiveId" clId="{D634AA42-852E-4215-B5D9-52DE406B3105}" dt="2026-05-13T08:19:16.896" v="40" actId="14100"/>
          <ac:spMkLst>
            <pc:docMk/>
            <pc:sldMk cId="553617937" sldId="256"/>
            <ac:spMk id="6" creationId="{18E00AD1-770E-07A4-C23B-506A0E0ED23F}"/>
          </ac:spMkLst>
        </pc:spChg>
        <pc:picChg chg="mod">
          <ac:chgData name="Silvana Gallone" userId="7a5114527312c558" providerId="LiveId" clId="{D634AA42-852E-4215-B5D9-52DE406B3105}" dt="2026-05-13T08:13:08.950" v="0" actId="1076"/>
          <ac:picMkLst>
            <pc:docMk/>
            <pc:sldMk cId="553617937" sldId="256"/>
            <ac:picMk id="7" creationId="{22A295A1-7A20-BDD4-D2C1-E28B08299574}"/>
          </ac:picMkLst>
        </pc:picChg>
      </pc:sldChg>
      <pc:sldChg chg="addSp modSp mod">
        <pc:chgData name="Silvana Gallone" userId="7a5114527312c558" providerId="LiveId" clId="{D634AA42-852E-4215-B5D9-52DE406B3105}" dt="2026-05-13T08:25:39.182" v="68" actId="1076"/>
        <pc:sldMkLst>
          <pc:docMk/>
          <pc:sldMk cId="324078864" sldId="257"/>
        </pc:sldMkLst>
        <pc:spChg chg="add mod">
          <ac:chgData name="Silvana Gallone" userId="7a5114527312c558" providerId="LiveId" clId="{D634AA42-852E-4215-B5D9-52DE406B3105}" dt="2026-05-13T08:25:39.182" v="68" actId="1076"/>
          <ac:spMkLst>
            <pc:docMk/>
            <pc:sldMk cId="324078864" sldId="257"/>
            <ac:spMk id="2" creationId="{A7AF2810-B793-2A2D-C12E-A4982B4729B3}"/>
          </ac:spMkLst>
        </pc:spChg>
      </pc:sldChg>
      <pc:sldChg chg="addSp modSp mod">
        <pc:chgData name="Silvana Gallone" userId="7a5114527312c558" providerId="LiveId" clId="{D634AA42-852E-4215-B5D9-52DE406B3105}" dt="2026-05-13T08:28:48.735" v="132" actId="1076"/>
        <pc:sldMkLst>
          <pc:docMk/>
          <pc:sldMk cId="2035158954" sldId="263"/>
        </pc:sldMkLst>
        <pc:spChg chg="add mod">
          <ac:chgData name="Silvana Gallone" userId="7a5114527312c558" providerId="LiveId" clId="{D634AA42-852E-4215-B5D9-52DE406B3105}" dt="2026-05-13T08:28:48.735" v="132" actId="1076"/>
          <ac:spMkLst>
            <pc:docMk/>
            <pc:sldMk cId="2035158954" sldId="263"/>
            <ac:spMk id="6" creationId="{C3619FCF-4F47-A868-43C2-076A41154EB6}"/>
          </ac:spMkLst>
        </pc:spChg>
      </pc:sldChg>
      <pc:sldChg chg="addSp modSp mod">
        <pc:chgData name="Silvana Gallone" userId="7a5114527312c558" providerId="LiveId" clId="{D634AA42-852E-4215-B5D9-52DE406B3105}" dt="2026-05-13T08:31:38.110" v="171" actId="1076"/>
        <pc:sldMkLst>
          <pc:docMk/>
          <pc:sldMk cId="735730563" sldId="269"/>
        </pc:sldMkLst>
        <pc:spChg chg="add mod">
          <ac:chgData name="Silvana Gallone" userId="7a5114527312c558" providerId="LiveId" clId="{D634AA42-852E-4215-B5D9-52DE406B3105}" dt="2026-05-13T08:31:38.110" v="171" actId="1076"/>
          <ac:spMkLst>
            <pc:docMk/>
            <pc:sldMk cId="735730563" sldId="269"/>
            <ac:spMk id="6" creationId="{9718D019-EEB3-36B7-8458-442E2B5C734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5EC56-838E-124F-9EAD-8F0CF096F2C3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67E9BC-17B8-2C48-A47D-2B3F1B62E1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4260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7E9BC-17B8-2C48-A47D-2B3F1B62E1D2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8688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BF0-7226-6146-B2DE-B5FDFAB77590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8541-7B43-0C45-8163-A545DD5A7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2304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BF0-7226-6146-B2DE-B5FDFAB77590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8541-7B43-0C45-8163-A545DD5A7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9953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BF0-7226-6146-B2DE-B5FDFAB77590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8541-7B43-0C45-8163-A545DD5A7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8775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BF0-7226-6146-B2DE-B5FDFAB77590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8541-7B43-0C45-8163-A545DD5A7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38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BF0-7226-6146-B2DE-B5FDFAB77590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8541-7B43-0C45-8163-A545DD5A7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5508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BF0-7226-6146-B2DE-B5FDFAB77590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8541-7B43-0C45-8163-A545DD5A7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9804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BF0-7226-6146-B2DE-B5FDFAB77590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8541-7B43-0C45-8163-A545DD5A7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8750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BF0-7226-6146-B2DE-B5FDFAB77590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8541-7B43-0C45-8163-A545DD5A7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0669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BF0-7226-6146-B2DE-B5FDFAB77590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8541-7B43-0C45-8163-A545DD5A7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3621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BF0-7226-6146-B2DE-B5FDFAB77590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8541-7B43-0C45-8163-A545DD5A7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5297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EBF0-7226-6146-B2DE-B5FDFAB77590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8541-7B43-0C45-8163-A545DD5A7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633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9EBF0-7226-6146-B2DE-B5FDFAB77590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08541-7B43-0C45-8163-A545DD5A7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6624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8" name="Ovale 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D88A6AA1-6EE9-ACD2-FA38-3F656DA2094E}"/>
              </a:ext>
            </a:extLst>
          </p:cNvPr>
          <p:cNvSpPr/>
          <p:nvPr/>
        </p:nvSpPr>
        <p:spPr>
          <a:xfrm>
            <a:off x="0" y="961372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3A1599C-8778-306B-26E6-0A87D46E3365}"/>
              </a:ext>
            </a:extLst>
          </p:cNvPr>
          <p:cNvSpPr txBox="1"/>
          <p:nvPr/>
        </p:nvSpPr>
        <p:spPr>
          <a:xfrm>
            <a:off x="-445939" y="1236549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3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C0FB385-DC33-983F-0E5B-7829B54D3BD9}"/>
              </a:ext>
            </a:extLst>
          </p:cNvPr>
          <p:cNvSpPr txBox="1"/>
          <p:nvPr/>
        </p:nvSpPr>
        <p:spPr>
          <a:xfrm>
            <a:off x="2103831" y="2360174"/>
            <a:ext cx="5862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L’Europa nel Settecento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2A295A1-7A20-BDD4-D2C1-E28B08299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831" y="3176169"/>
            <a:ext cx="5563794" cy="313255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18E00AD1-770E-07A4-C23B-506A0E0ED23F}"/>
              </a:ext>
            </a:extLst>
          </p:cNvPr>
          <p:cNvSpPr txBox="1"/>
          <p:nvPr/>
        </p:nvSpPr>
        <p:spPr>
          <a:xfrm>
            <a:off x="4897924" y="6308725"/>
            <a:ext cx="30684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Parigi, Musée du Louvre/Wikimedia Commons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553617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6" name="Rettangolo 5"/>
          <p:cNvSpPr/>
          <p:nvPr/>
        </p:nvSpPr>
        <p:spPr>
          <a:xfrm>
            <a:off x="5038151" y="404813"/>
            <a:ext cx="26294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Settecento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Il quadro generale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13752" y="1913973"/>
            <a:ext cx="203574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politica del Settecento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720125" y="1820331"/>
            <a:ext cx="2077596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si basò sul PRINCIPIO DELL’EQUILIBRIO</a:t>
            </a: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2349500" y="2058694"/>
            <a:ext cx="3706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5152452" y="1820331"/>
            <a:ext cx="305174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quando un Paese diventava troppo potente, gli altri si alleavano per ridimensionarlo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6" name="Connettore 2 15"/>
          <p:cNvCxnSpPr>
            <a:cxnSpLocks/>
            <a:stCxn id="9" idx="3"/>
            <a:endCxn id="15" idx="1"/>
          </p:cNvCxnSpPr>
          <p:nvPr/>
        </p:nvCxnSpPr>
        <p:spPr>
          <a:xfrm>
            <a:off x="4797721" y="2058694"/>
            <a:ext cx="35473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313752" y="2612473"/>
            <a:ext cx="203574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vide alcuni scontri principali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9" name="Connettore 2 18"/>
          <p:cNvCxnSpPr>
            <a:stCxn id="8" idx="2"/>
            <a:endCxn id="18" idx="0"/>
          </p:cNvCxnSpPr>
          <p:nvPr/>
        </p:nvCxnSpPr>
        <p:spPr>
          <a:xfrm>
            <a:off x="1331626" y="2203414"/>
            <a:ext cx="0" cy="4090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1793076" y="3259096"/>
            <a:ext cx="1684972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guerre di successione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4392110" y="2951609"/>
            <a:ext cx="2245135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SPAGNOLA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4392111" y="3330966"/>
            <a:ext cx="224514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POLACCA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4392110" y="3738803"/>
            <a:ext cx="2245147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AUSTRIACA, finita nel 1748)</a:t>
            </a:r>
          </a:p>
        </p:txBody>
      </p:sp>
      <p:cxnSp>
        <p:nvCxnSpPr>
          <p:cNvPr id="27" name="Connettore 2 26"/>
          <p:cNvCxnSpPr>
            <a:cxnSpLocks/>
            <a:stCxn id="23" idx="3"/>
            <a:endCxn id="24" idx="1"/>
          </p:cNvCxnSpPr>
          <p:nvPr/>
        </p:nvCxnSpPr>
        <p:spPr>
          <a:xfrm flipV="1">
            <a:off x="3478048" y="3096330"/>
            <a:ext cx="914062" cy="40112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cxnSpLocks/>
            <a:stCxn id="23" idx="3"/>
            <a:endCxn id="25" idx="1"/>
          </p:cNvCxnSpPr>
          <p:nvPr/>
        </p:nvCxnSpPr>
        <p:spPr>
          <a:xfrm flipV="1">
            <a:off x="3478048" y="3475687"/>
            <a:ext cx="914063" cy="2177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cxnSpLocks/>
            <a:stCxn id="23" idx="3"/>
            <a:endCxn id="26" idx="1"/>
          </p:cNvCxnSpPr>
          <p:nvPr/>
        </p:nvCxnSpPr>
        <p:spPr>
          <a:xfrm>
            <a:off x="3478048" y="3497459"/>
            <a:ext cx="914062" cy="38606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1838738" y="4056761"/>
            <a:ext cx="1639309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Guerra dei sette anni, finita nel 1763</a:t>
            </a:r>
          </a:p>
        </p:txBody>
      </p:sp>
      <p:cxnSp>
        <p:nvCxnSpPr>
          <p:cNvPr id="43" name="Connettore 1 42"/>
          <p:cNvCxnSpPr>
            <a:cxnSpLocks/>
            <a:stCxn id="18" idx="2"/>
          </p:cNvCxnSpPr>
          <p:nvPr/>
        </p:nvCxnSpPr>
        <p:spPr>
          <a:xfrm>
            <a:off x="1331626" y="2901914"/>
            <a:ext cx="0" cy="139321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cxnSpLocks/>
            <a:endCxn id="23" idx="1"/>
          </p:cNvCxnSpPr>
          <p:nvPr/>
        </p:nvCxnSpPr>
        <p:spPr>
          <a:xfrm>
            <a:off x="1331626" y="3497459"/>
            <a:ext cx="4614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>
            <a:cxnSpLocks/>
            <a:endCxn id="36" idx="1"/>
          </p:cNvCxnSpPr>
          <p:nvPr/>
        </p:nvCxnSpPr>
        <p:spPr>
          <a:xfrm>
            <a:off x="1331626" y="4295124"/>
            <a:ext cx="50711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magine 11">
            <a:extLst>
              <a:ext uri="{FF2B5EF4-FFF2-40B4-BE49-F238E27FC236}">
                <a16:creationId xmlns:a16="http://schemas.microsoft.com/office/drawing/2014/main" id="{F1B46D55-44EC-1323-F47F-E737121F6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9538" y="4315576"/>
            <a:ext cx="4634662" cy="2562876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3BB69865-4CBC-A78E-E539-4F7660C92820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18FDA32-BCB4-5046-224D-3C8614FD3BB4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31" name="Ovale 30">
            <a:extLst>
              <a:ext uri="{FF2B5EF4-FFF2-40B4-BE49-F238E27FC236}">
                <a16:creationId xmlns:a16="http://schemas.microsoft.com/office/drawing/2014/main" id="{558A3020-6B5B-B7F3-8477-0C48E4AED09C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7AF2810-B793-2A2D-C12E-A4982B4729B3}"/>
              </a:ext>
            </a:extLst>
          </p:cNvPr>
          <p:cNvSpPr txBox="1"/>
          <p:nvPr/>
        </p:nvSpPr>
        <p:spPr>
          <a:xfrm>
            <a:off x="2295770" y="6705600"/>
            <a:ext cx="16393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324078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59348" y="845869"/>
            <a:ext cx="153669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1748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621852" y="1041667"/>
            <a:ext cx="203574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alla fine della Guerra di successione austriaca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621852" y="1769253"/>
            <a:ext cx="203574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situazione dell’Europa era la seguente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8" idx="2"/>
            <a:endCxn id="9" idx="0"/>
          </p:cNvCxnSpPr>
          <p:nvPr/>
        </p:nvCxnSpPr>
        <p:spPr>
          <a:xfrm>
            <a:off x="2639726" y="1518393"/>
            <a:ext cx="0" cy="25086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2960556" y="2381214"/>
            <a:ext cx="207759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REGNO DEL PORTOGALLO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5304852" y="2381214"/>
            <a:ext cx="314064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indipendente ma vicino alla Gran Bretagna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2960556" y="2823055"/>
            <a:ext cx="2077596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REGNO DI GRAN BRETAGNA E IRLANDA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5304852" y="2823055"/>
            <a:ext cx="314064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monarchia parlamentare guidata dalla dinastia degli HANNOVER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7" name="Connettore 2 16"/>
          <p:cNvCxnSpPr>
            <a:cxnSpLocks/>
            <a:stCxn id="13" idx="3"/>
            <a:endCxn id="14" idx="1"/>
          </p:cNvCxnSpPr>
          <p:nvPr/>
        </p:nvCxnSpPr>
        <p:spPr>
          <a:xfrm>
            <a:off x="5038152" y="2525935"/>
            <a:ext cx="266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stCxn id="15" idx="3"/>
            <a:endCxn id="16" idx="1"/>
          </p:cNvCxnSpPr>
          <p:nvPr/>
        </p:nvCxnSpPr>
        <p:spPr>
          <a:xfrm>
            <a:off x="5038152" y="3061418"/>
            <a:ext cx="266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2960556" y="3452181"/>
            <a:ext cx="207759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REGNO DI SPAGNA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5304852" y="3452181"/>
            <a:ext cx="314064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attraversato da una profonda crisi interna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24"/>
          <p:cNvCxnSpPr>
            <a:stCxn id="23" idx="3"/>
            <a:endCxn id="24" idx="1"/>
          </p:cNvCxnSpPr>
          <p:nvPr/>
        </p:nvCxnSpPr>
        <p:spPr>
          <a:xfrm>
            <a:off x="5038152" y="3596902"/>
            <a:ext cx="266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2960556" y="3894022"/>
            <a:ext cx="2077596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REPUBBLICA DELLE PROVINCE UNITE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5304852" y="3894022"/>
            <a:ext cx="314064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capo dello Stato era eletto dal Parlamento. Era molto tollerante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2960556" y="4569781"/>
            <a:ext cx="207759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REGNO DI FRANCIA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5304852" y="4569781"/>
            <a:ext cx="314064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 una monarchia assoluta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3" name="Connettore 2 32"/>
          <p:cNvCxnSpPr>
            <a:stCxn id="29" idx="3"/>
            <a:endCxn id="30" idx="1"/>
          </p:cNvCxnSpPr>
          <p:nvPr/>
        </p:nvCxnSpPr>
        <p:spPr>
          <a:xfrm>
            <a:off x="5038152" y="4132385"/>
            <a:ext cx="266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>
            <a:stCxn id="31" idx="3"/>
            <a:endCxn id="32" idx="1"/>
          </p:cNvCxnSpPr>
          <p:nvPr/>
        </p:nvCxnSpPr>
        <p:spPr>
          <a:xfrm>
            <a:off x="5038152" y="4714502"/>
            <a:ext cx="266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>
            <a:off x="2960556" y="5011622"/>
            <a:ext cx="207759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ITALIA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5304852" y="5011622"/>
            <a:ext cx="314064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non era uno Stato unitario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1" name="Connettore 2 40"/>
          <p:cNvCxnSpPr>
            <a:stCxn id="39" idx="3"/>
            <a:endCxn id="40" idx="1"/>
          </p:cNvCxnSpPr>
          <p:nvPr/>
        </p:nvCxnSpPr>
        <p:spPr>
          <a:xfrm>
            <a:off x="5038152" y="5156343"/>
            <a:ext cx="266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/>
          <p:cNvSpPr txBox="1"/>
          <p:nvPr/>
        </p:nvSpPr>
        <p:spPr>
          <a:xfrm>
            <a:off x="2960556" y="5569088"/>
            <a:ext cx="207759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AUSTRIA</a:t>
            </a:r>
          </a:p>
        </p:txBody>
      </p:sp>
      <p:sp>
        <p:nvSpPr>
          <p:cNvPr id="45" name="CasellaDiTesto 44"/>
          <p:cNvSpPr txBox="1"/>
          <p:nvPr/>
        </p:nvSpPr>
        <p:spPr>
          <a:xfrm>
            <a:off x="5304852" y="5476489"/>
            <a:ext cx="314064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 una grande potenza, governata da MARIA TERESA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6" name="Connettore 2 45"/>
          <p:cNvCxnSpPr>
            <a:cxnSpLocks/>
            <a:stCxn id="44" idx="3"/>
            <a:endCxn id="45" idx="1"/>
          </p:cNvCxnSpPr>
          <p:nvPr/>
        </p:nvCxnSpPr>
        <p:spPr>
          <a:xfrm>
            <a:off x="5038152" y="5713809"/>
            <a:ext cx="266700" cy="10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CasellaDiTesto 48"/>
          <p:cNvSpPr txBox="1"/>
          <p:nvPr/>
        </p:nvSpPr>
        <p:spPr>
          <a:xfrm>
            <a:off x="2960556" y="6291963"/>
            <a:ext cx="207759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REGNO DI PRUSSIA</a:t>
            </a:r>
          </a:p>
        </p:txBody>
      </p:sp>
      <p:sp>
        <p:nvSpPr>
          <p:cNvPr id="50" name="CasellaDiTesto 49"/>
          <p:cNvSpPr txBox="1"/>
          <p:nvPr/>
        </p:nvSpPr>
        <p:spPr>
          <a:xfrm>
            <a:off x="5304852" y="6104678"/>
            <a:ext cx="3140648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 uno Stato in ascesa: FEDERICO GUGLIELMO I rafforzò l’esercito; FEDERICO II fu un grande genio militare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1" name="Connettore 2 50"/>
          <p:cNvCxnSpPr>
            <a:stCxn id="49" idx="3"/>
            <a:endCxn id="50" idx="1"/>
          </p:cNvCxnSpPr>
          <p:nvPr/>
        </p:nvCxnSpPr>
        <p:spPr>
          <a:xfrm>
            <a:off x="5038152" y="6436684"/>
            <a:ext cx="266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Ovale 56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cxnSp>
        <p:nvCxnSpPr>
          <p:cNvPr id="59" name="Connettore 1 58"/>
          <p:cNvCxnSpPr>
            <a:cxnSpLocks/>
            <a:stCxn id="9" idx="2"/>
          </p:cNvCxnSpPr>
          <p:nvPr/>
        </p:nvCxnSpPr>
        <p:spPr>
          <a:xfrm>
            <a:off x="2639726" y="2245979"/>
            <a:ext cx="0" cy="4190705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/>
          <p:cNvCxnSpPr>
            <a:endCxn id="49" idx="1"/>
          </p:cNvCxnSpPr>
          <p:nvPr/>
        </p:nvCxnSpPr>
        <p:spPr>
          <a:xfrm>
            <a:off x="2639726" y="6436684"/>
            <a:ext cx="32083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ttore 2 63"/>
          <p:cNvCxnSpPr>
            <a:endCxn id="44" idx="1"/>
          </p:cNvCxnSpPr>
          <p:nvPr/>
        </p:nvCxnSpPr>
        <p:spPr>
          <a:xfrm>
            <a:off x="2639726" y="5713809"/>
            <a:ext cx="32083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ttore 2 66"/>
          <p:cNvCxnSpPr>
            <a:endCxn id="39" idx="1"/>
          </p:cNvCxnSpPr>
          <p:nvPr/>
        </p:nvCxnSpPr>
        <p:spPr>
          <a:xfrm>
            <a:off x="2639726" y="5156343"/>
            <a:ext cx="32083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2 69"/>
          <p:cNvCxnSpPr>
            <a:endCxn id="31" idx="1"/>
          </p:cNvCxnSpPr>
          <p:nvPr/>
        </p:nvCxnSpPr>
        <p:spPr>
          <a:xfrm>
            <a:off x="2639726" y="4714502"/>
            <a:ext cx="32083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ttore 2 72"/>
          <p:cNvCxnSpPr>
            <a:endCxn id="29" idx="1"/>
          </p:cNvCxnSpPr>
          <p:nvPr/>
        </p:nvCxnSpPr>
        <p:spPr>
          <a:xfrm>
            <a:off x="2639726" y="4132385"/>
            <a:ext cx="32083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ttore 2 75"/>
          <p:cNvCxnSpPr>
            <a:endCxn id="23" idx="1"/>
          </p:cNvCxnSpPr>
          <p:nvPr/>
        </p:nvCxnSpPr>
        <p:spPr>
          <a:xfrm>
            <a:off x="2639726" y="3596902"/>
            <a:ext cx="32083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ttore 2 78"/>
          <p:cNvCxnSpPr>
            <a:endCxn id="15" idx="1"/>
          </p:cNvCxnSpPr>
          <p:nvPr/>
        </p:nvCxnSpPr>
        <p:spPr>
          <a:xfrm>
            <a:off x="2639726" y="3061418"/>
            <a:ext cx="32083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ttore 2 81"/>
          <p:cNvCxnSpPr>
            <a:endCxn id="13" idx="1"/>
          </p:cNvCxnSpPr>
          <p:nvPr/>
        </p:nvCxnSpPr>
        <p:spPr>
          <a:xfrm>
            <a:off x="2639726" y="2525935"/>
            <a:ext cx="32083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ttangolo 1">
            <a:extLst>
              <a:ext uri="{FF2B5EF4-FFF2-40B4-BE49-F238E27FC236}">
                <a16:creationId xmlns:a16="http://schemas.microsoft.com/office/drawing/2014/main" id="{6EAAC7A9-C317-7C19-269A-7D7AA154D6CC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1B2C619-0D03-8F3C-0830-828E4D664FAA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0AD2656-1224-5A81-6BA9-85AC42A02CAC}"/>
              </a:ext>
            </a:extLst>
          </p:cNvPr>
          <p:cNvSpPr/>
          <p:nvPr/>
        </p:nvSpPr>
        <p:spPr>
          <a:xfrm>
            <a:off x="5038151" y="404813"/>
            <a:ext cx="26294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Settecento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10765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476560" y="1089826"/>
            <a:ext cx="207759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POLONIA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027076" y="1089826"/>
            <a:ext cx="353882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suo territorio fu spartito tra Austria, Prussia e Russia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76560" y="1528701"/>
            <a:ext cx="207759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RUSSIA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027076" y="1526634"/>
            <a:ext cx="441571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dal 1762 al 1796 fu governata dalla zarina CATERINA LA GRANDE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7" idx="3"/>
            <a:endCxn id="8" idx="1"/>
          </p:cNvCxnSpPr>
          <p:nvPr/>
        </p:nvCxnSpPr>
        <p:spPr>
          <a:xfrm>
            <a:off x="2554156" y="1234547"/>
            <a:ext cx="47292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cxnSpLocks/>
            <a:stCxn id="9" idx="3"/>
            <a:endCxn id="10" idx="1"/>
          </p:cNvCxnSpPr>
          <p:nvPr/>
        </p:nvCxnSpPr>
        <p:spPr>
          <a:xfrm flipV="1">
            <a:off x="2554156" y="1671355"/>
            <a:ext cx="472920" cy="206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e 1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265EC439-0869-845E-B410-814FD955B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918" y="2493613"/>
            <a:ext cx="6151475" cy="436474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DE5AEDA5-B3E0-CB0B-9A3C-02FA5C4CF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918" y="2493613"/>
            <a:ext cx="310389" cy="1980769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7E3391EB-C7AB-BD07-0B98-062FB4E6DAD2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14185CB8-FFA4-2004-5BAC-BFD6FB37B991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A513FF1-D189-78A8-DBFD-9F177639E9EC}"/>
              </a:ext>
            </a:extLst>
          </p:cNvPr>
          <p:cNvSpPr/>
          <p:nvPr/>
        </p:nvSpPr>
        <p:spPr>
          <a:xfrm>
            <a:off x="5038151" y="404813"/>
            <a:ext cx="26294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Settecento</a:t>
            </a:r>
            <a:endParaRPr lang="it-IT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C3AF834-BFAD-9D5E-A599-F7F71B11A504}"/>
              </a:ext>
            </a:extLst>
          </p:cNvPr>
          <p:cNvSpPr txBox="1"/>
          <p:nvPr/>
        </p:nvSpPr>
        <p:spPr>
          <a:xfrm>
            <a:off x="3027076" y="2195004"/>
            <a:ext cx="2839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accent5">
                    <a:lumMod val="50000"/>
                  </a:schemeClr>
                </a:solidFill>
              </a:rPr>
              <a:t>L’Europa nel 1748</a:t>
            </a:r>
            <a:endParaRPr lang="it-IT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156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L’Europa oltre i propri confini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994348" y="1595169"/>
            <a:ext cx="153669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1763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345752" y="1697325"/>
            <a:ext cx="203574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alla fine della Guerra dei sette anni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345752" y="2446625"/>
            <a:ext cx="203574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possedimenti coloniali europei erano così ripartiti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9" idx="2"/>
            <a:endCxn id="10" idx="0"/>
          </p:cNvCxnSpPr>
          <p:nvPr/>
        </p:nvCxnSpPr>
        <p:spPr>
          <a:xfrm>
            <a:off x="3363626" y="2174051"/>
            <a:ext cx="0" cy="2725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3662231" y="3202876"/>
            <a:ext cx="110344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SPAGNA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5210175" y="3109234"/>
            <a:ext cx="34417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aveva possedimenti molto estesi soprattutto in America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6" name="Connettore 2 15"/>
          <p:cNvCxnSpPr>
            <a:stCxn id="14" idx="3"/>
            <a:endCxn id="15" idx="1"/>
          </p:cNvCxnSpPr>
          <p:nvPr/>
        </p:nvCxnSpPr>
        <p:spPr>
          <a:xfrm>
            <a:off x="4765675" y="3347597"/>
            <a:ext cx="4445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3662231" y="3787915"/>
            <a:ext cx="1281244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GRAN BRETAGNA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5210175" y="3694414"/>
            <a:ext cx="344170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possedeva buona parte dell’America settentrionale, parte delle Antille, la costa del Senegal, l’India e dalla fine del XVIII secolo l’Australia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3" name="Connettore 2 22"/>
          <p:cNvCxnSpPr>
            <a:stCxn id="21" idx="3"/>
            <a:endCxn id="22" idx="1"/>
          </p:cNvCxnSpPr>
          <p:nvPr/>
        </p:nvCxnSpPr>
        <p:spPr>
          <a:xfrm>
            <a:off x="4943475" y="4026278"/>
            <a:ext cx="266700" cy="1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3662231" y="4482367"/>
            <a:ext cx="128124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PORTOGALLO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5210174" y="4482367"/>
            <a:ext cx="3049243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controllava il Brasile e alcuni territori in Africa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0" name="Connettore 2 29"/>
          <p:cNvCxnSpPr>
            <a:cxnSpLocks/>
            <a:stCxn id="27" idx="3"/>
            <a:endCxn id="28" idx="1"/>
          </p:cNvCxnSpPr>
          <p:nvPr/>
        </p:nvCxnSpPr>
        <p:spPr>
          <a:xfrm>
            <a:off x="4943475" y="4627088"/>
            <a:ext cx="2666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3662231" y="4924207"/>
            <a:ext cx="128124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FRANCIA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5229225" y="4924207"/>
            <a:ext cx="37719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controllava parte delle Antille e aveva alcune basi in India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6" name="Connettore 2 35"/>
          <p:cNvCxnSpPr>
            <a:stCxn id="33" idx="3"/>
          </p:cNvCxnSpPr>
          <p:nvPr/>
        </p:nvCxnSpPr>
        <p:spPr>
          <a:xfrm>
            <a:off x="4943475" y="5068928"/>
            <a:ext cx="266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>
            <a:off x="3662231" y="5361473"/>
            <a:ext cx="128124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OLANDA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5210176" y="5357637"/>
            <a:ext cx="195593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aveva colonie in Indonesia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1" name="Connettore 2 40"/>
          <p:cNvCxnSpPr>
            <a:cxnSpLocks/>
            <a:stCxn id="39" idx="3"/>
            <a:endCxn id="40" idx="1"/>
          </p:cNvCxnSpPr>
          <p:nvPr/>
        </p:nvCxnSpPr>
        <p:spPr>
          <a:xfrm flipV="1">
            <a:off x="4943475" y="5502358"/>
            <a:ext cx="266701" cy="383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/>
          <p:cNvSpPr txBox="1"/>
          <p:nvPr/>
        </p:nvSpPr>
        <p:spPr>
          <a:xfrm>
            <a:off x="3640006" y="5805826"/>
            <a:ext cx="128124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RUSSIA</a:t>
            </a:r>
          </a:p>
        </p:txBody>
      </p:sp>
      <p:sp>
        <p:nvSpPr>
          <p:cNvPr id="45" name="CasellaDiTesto 44"/>
          <p:cNvSpPr txBox="1"/>
          <p:nvPr/>
        </p:nvSpPr>
        <p:spPr>
          <a:xfrm>
            <a:off x="5243381" y="5805826"/>
            <a:ext cx="2608532" cy="300220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conquistò tutti i territori fino al Pacifico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7" name="Connettore 2 46"/>
          <p:cNvCxnSpPr/>
          <p:nvPr/>
        </p:nvCxnSpPr>
        <p:spPr>
          <a:xfrm flipV="1">
            <a:off x="4932842" y="5946709"/>
            <a:ext cx="299906" cy="38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Ovale 4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cxnSp>
        <p:nvCxnSpPr>
          <p:cNvPr id="55" name="Connettore 1 54"/>
          <p:cNvCxnSpPr>
            <a:stCxn id="10" idx="2"/>
          </p:cNvCxnSpPr>
          <p:nvPr/>
        </p:nvCxnSpPr>
        <p:spPr>
          <a:xfrm>
            <a:off x="3363626" y="2923351"/>
            <a:ext cx="0" cy="302719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/>
          <p:cNvCxnSpPr>
            <a:endCxn id="14" idx="1"/>
          </p:cNvCxnSpPr>
          <p:nvPr/>
        </p:nvCxnSpPr>
        <p:spPr>
          <a:xfrm>
            <a:off x="3363626" y="3347597"/>
            <a:ext cx="29860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/>
          <p:cNvCxnSpPr>
            <a:endCxn id="44" idx="1"/>
          </p:cNvCxnSpPr>
          <p:nvPr/>
        </p:nvCxnSpPr>
        <p:spPr>
          <a:xfrm>
            <a:off x="3363626" y="5946709"/>
            <a:ext cx="276380" cy="38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ttore 2 63"/>
          <p:cNvCxnSpPr>
            <a:cxnSpLocks/>
            <a:endCxn id="21" idx="1"/>
          </p:cNvCxnSpPr>
          <p:nvPr/>
        </p:nvCxnSpPr>
        <p:spPr>
          <a:xfrm>
            <a:off x="3363626" y="4026278"/>
            <a:ext cx="29860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ttore 2 66"/>
          <p:cNvCxnSpPr>
            <a:endCxn id="27" idx="1"/>
          </p:cNvCxnSpPr>
          <p:nvPr/>
        </p:nvCxnSpPr>
        <p:spPr>
          <a:xfrm flipV="1">
            <a:off x="3363626" y="4627088"/>
            <a:ext cx="298605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2 69"/>
          <p:cNvCxnSpPr>
            <a:endCxn id="33" idx="1"/>
          </p:cNvCxnSpPr>
          <p:nvPr/>
        </p:nvCxnSpPr>
        <p:spPr>
          <a:xfrm>
            <a:off x="3363626" y="5068928"/>
            <a:ext cx="29860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ttore 2 72"/>
          <p:cNvCxnSpPr>
            <a:endCxn id="39" idx="1"/>
          </p:cNvCxnSpPr>
          <p:nvPr/>
        </p:nvCxnSpPr>
        <p:spPr>
          <a:xfrm flipV="1">
            <a:off x="3363626" y="5506194"/>
            <a:ext cx="298605" cy="47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ttangolo 1">
            <a:extLst>
              <a:ext uri="{FF2B5EF4-FFF2-40B4-BE49-F238E27FC236}">
                <a16:creationId xmlns:a16="http://schemas.microsoft.com/office/drawing/2014/main" id="{AF3BCD40-F7B7-5F2D-F714-5211E13D43BD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1280412-F1E9-9D08-CE0B-91AB2B22F08F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75A616D-1F7D-0244-761E-36AFE3722655}"/>
              </a:ext>
            </a:extLst>
          </p:cNvPr>
          <p:cNvSpPr/>
          <p:nvPr/>
        </p:nvSpPr>
        <p:spPr>
          <a:xfrm>
            <a:off x="5038151" y="404813"/>
            <a:ext cx="26294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Settecento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97317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C995643-59F5-8639-56F2-7244E3987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1247"/>
            <a:ext cx="9144000" cy="474079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7F132B83-9520-87C7-773D-1E79FF83C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0305" y="6033879"/>
            <a:ext cx="5982679" cy="828791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F12E35E7-B342-E70F-7C5B-BEA62C027570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017FD71-9200-DEF5-B29B-5C328D4A9488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2D2A9F4F-053B-97CA-FD83-A3FEB6008654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14DD8F6-A86C-7905-CD94-5404C95E2797}"/>
              </a:ext>
            </a:extLst>
          </p:cNvPr>
          <p:cNvSpPr txBox="1"/>
          <p:nvPr/>
        </p:nvSpPr>
        <p:spPr>
          <a:xfrm>
            <a:off x="889000" y="1758100"/>
            <a:ext cx="777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accent5">
                    <a:lumMod val="50000"/>
                  </a:schemeClr>
                </a:solidFill>
              </a:rPr>
              <a:t>I </a:t>
            </a:r>
            <a:r>
              <a:rPr lang="it-IT" sz="1600" b="1" dirty="0">
                <a:solidFill>
                  <a:schemeClr val="accent5">
                    <a:lumMod val="50000"/>
                  </a:schemeClr>
                </a:solidFill>
              </a:rPr>
              <a:t>possedimenti</a:t>
            </a:r>
            <a:r>
              <a:rPr lang="it-IT" sz="1400" b="1" dirty="0">
                <a:solidFill>
                  <a:schemeClr val="accent5">
                    <a:lumMod val="50000"/>
                  </a:schemeClr>
                </a:solidFill>
              </a:rPr>
              <a:t> europei nel mondo nel 1763</a:t>
            </a:r>
            <a:endParaRPr lang="it-IT" sz="1400" b="1" dirty="0">
              <a:solidFill>
                <a:srgbClr val="FF0000"/>
              </a:solidFill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76797B1-8DB3-9A0B-5E38-2A200DCE2119}"/>
              </a:ext>
            </a:extLst>
          </p:cNvPr>
          <p:cNvSpPr/>
          <p:nvPr/>
        </p:nvSpPr>
        <p:spPr>
          <a:xfrm>
            <a:off x="5038151" y="404813"/>
            <a:ext cx="26294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Settecento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9830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21248" y="1254650"/>
            <a:ext cx="1536699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1768 </a:t>
            </a:r>
            <a:r>
              <a:rPr lang="it-IT" dirty="0"/>
              <a:t>e il </a:t>
            </a:r>
            <a:r>
              <a:rPr lang="it-IT" b="1" dirty="0"/>
              <a:t>1779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515358" y="1688811"/>
            <a:ext cx="2077596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l’esploratore inglese JAMES COOK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592954" y="1820832"/>
            <a:ext cx="6954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giunse in 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597400" y="1410003"/>
            <a:ext cx="19050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Nuova Zelanda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597400" y="1803634"/>
            <a:ext cx="19050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Australia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4597400" y="2165537"/>
            <a:ext cx="19050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Hawaii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3" name="Connettore 2 12"/>
          <p:cNvCxnSpPr>
            <a:stCxn id="9" idx="3"/>
            <a:endCxn id="10" idx="1"/>
          </p:cNvCxnSpPr>
          <p:nvPr/>
        </p:nvCxnSpPr>
        <p:spPr>
          <a:xfrm flipV="1">
            <a:off x="4288358" y="1554724"/>
            <a:ext cx="309042" cy="39691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endCxn id="12" idx="1"/>
          </p:cNvCxnSpPr>
          <p:nvPr/>
        </p:nvCxnSpPr>
        <p:spPr>
          <a:xfrm>
            <a:off x="4288358" y="1951637"/>
            <a:ext cx="309042" cy="3586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9" idx="3"/>
            <a:endCxn id="11" idx="1"/>
          </p:cNvCxnSpPr>
          <p:nvPr/>
        </p:nvCxnSpPr>
        <p:spPr>
          <a:xfrm flipV="1">
            <a:off x="4288358" y="1948355"/>
            <a:ext cx="309042" cy="328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e 22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1B8C2385-2FD2-E05E-E193-64A59F30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857" y="2905788"/>
            <a:ext cx="6729446" cy="3950048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57EA3321-7BBA-58C3-621D-46BE1DD67250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93538694-4B7A-9470-16F1-509B292ADB3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D5F2FA9-4F37-8533-0F8C-AC1EFDB78C5F}"/>
              </a:ext>
            </a:extLst>
          </p:cNvPr>
          <p:cNvSpPr txBox="1"/>
          <p:nvPr/>
        </p:nvSpPr>
        <p:spPr>
          <a:xfrm>
            <a:off x="6881107" y="1522097"/>
            <a:ext cx="1905000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governo inglese la usò come colonia penale; dal 1840 vi giunsero anche contadini e allevatori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18">
            <a:extLst>
              <a:ext uri="{FF2B5EF4-FFF2-40B4-BE49-F238E27FC236}">
                <a16:creationId xmlns:a16="http://schemas.microsoft.com/office/drawing/2014/main" id="{07386E85-8BB0-B99D-DDD4-1F61FDB2C5BC}"/>
              </a:ext>
            </a:extLst>
          </p:cNvPr>
          <p:cNvCxnSpPr>
            <a:cxnSpLocks/>
            <a:stCxn id="11" idx="3"/>
            <a:endCxn id="20" idx="1"/>
          </p:cNvCxnSpPr>
          <p:nvPr/>
        </p:nvCxnSpPr>
        <p:spPr>
          <a:xfrm flipV="1">
            <a:off x="6502400" y="1947746"/>
            <a:ext cx="378707" cy="6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ttangolo 2">
            <a:extLst>
              <a:ext uri="{FF2B5EF4-FFF2-40B4-BE49-F238E27FC236}">
                <a16:creationId xmlns:a16="http://schemas.microsoft.com/office/drawing/2014/main" id="{D37D49C1-8026-0F57-D1BB-D80CDBC45426}"/>
              </a:ext>
            </a:extLst>
          </p:cNvPr>
          <p:cNvSpPr/>
          <p:nvPr/>
        </p:nvSpPr>
        <p:spPr>
          <a:xfrm>
            <a:off x="5038151" y="404813"/>
            <a:ext cx="26294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Settecento</a:t>
            </a:r>
            <a:endParaRPr lang="it-IT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476651C-E929-43D5-FD47-A75A6F470359}"/>
              </a:ext>
            </a:extLst>
          </p:cNvPr>
          <p:cNvSpPr txBox="1"/>
          <p:nvPr/>
        </p:nvSpPr>
        <p:spPr>
          <a:xfrm>
            <a:off x="1419780" y="2621709"/>
            <a:ext cx="6197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215968"/>
                </a:solidFill>
              </a:rPr>
              <a:t>I viaggi di Cook e la scoperta dell’Australia (1768-79)</a:t>
            </a:r>
          </a:p>
        </p:txBody>
      </p:sp>
    </p:spTree>
    <p:extLst>
      <p:ext uri="{BB962C8B-B14F-4D97-AF65-F5344CB8AC3E}">
        <p14:creationId xmlns:p14="http://schemas.microsoft.com/office/powerpoint/2010/main" val="4246842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I grandi flussi del commercio mondiale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21248" y="1595169"/>
            <a:ext cx="153669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1750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600200" y="1790967"/>
            <a:ext cx="21209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mondo era dominato dall’uomo “bianco” europeo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114800" y="1595169"/>
            <a:ext cx="19050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superiorità tecnologica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114800" y="2122972"/>
            <a:ext cx="19050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desiderio di ricchezza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2" name="Connettore 2 11"/>
          <p:cNvCxnSpPr>
            <a:stCxn id="9" idx="3"/>
            <a:endCxn id="10" idx="1"/>
          </p:cNvCxnSpPr>
          <p:nvPr/>
        </p:nvCxnSpPr>
        <p:spPr>
          <a:xfrm flipV="1">
            <a:off x="3721100" y="1739890"/>
            <a:ext cx="393700" cy="28944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stCxn id="9" idx="3"/>
            <a:endCxn id="11" idx="1"/>
          </p:cNvCxnSpPr>
          <p:nvPr/>
        </p:nvCxnSpPr>
        <p:spPr>
          <a:xfrm>
            <a:off x="3721100" y="2029330"/>
            <a:ext cx="393700" cy="2383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1600200" y="2649244"/>
            <a:ext cx="2120900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sua intraprendenza portò alla nascita della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ECONOMIA MONDO</a:t>
            </a:r>
          </a:p>
        </p:txBody>
      </p:sp>
      <p:cxnSp>
        <p:nvCxnSpPr>
          <p:cNvPr id="19" name="Connettore 2 18"/>
          <p:cNvCxnSpPr>
            <a:stCxn id="9" idx="2"/>
            <a:endCxn id="18" idx="0"/>
          </p:cNvCxnSpPr>
          <p:nvPr/>
        </p:nvCxnSpPr>
        <p:spPr>
          <a:xfrm>
            <a:off x="2660650" y="2267693"/>
            <a:ext cx="0" cy="38155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4116569" y="2742887"/>
            <a:ext cx="25908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materie prime provenivano da una parte del globo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116569" y="3628348"/>
            <a:ext cx="25908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venivano lavorate in un’altra parte del globo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4116569" y="4508012"/>
            <a:ext cx="25908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prodotti finiti erano venduti in un’altra parte ancora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24"/>
          <p:cNvCxnSpPr>
            <a:stCxn id="18" idx="3"/>
            <a:endCxn id="22" idx="1"/>
          </p:cNvCxnSpPr>
          <p:nvPr/>
        </p:nvCxnSpPr>
        <p:spPr>
          <a:xfrm>
            <a:off x="3721100" y="2981250"/>
            <a:ext cx="39546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>
            <a:stCxn id="22" idx="2"/>
            <a:endCxn id="23" idx="0"/>
          </p:cNvCxnSpPr>
          <p:nvPr/>
        </p:nvCxnSpPr>
        <p:spPr>
          <a:xfrm>
            <a:off x="5411969" y="3219613"/>
            <a:ext cx="0" cy="40873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stCxn id="23" idx="2"/>
            <a:endCxn id="24" idx="0"/>
          </p:cNvCxnSpPr>
          <p:nvPr/>
        </p:nvCxnSpPr>
        <p:spPr>
          <a:xfrm>
            <a:off x="5411969" y="4105074"/>
            <a:ext cx="0" cy="4029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e 34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1600200" y="3628348"/>
            <a:ext cx="21209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un centro e una periferia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7" name="Connettore 2 36"/>
          <p:cNvCxnSpPr>
            <a:stCxn id="18" idx="2"/>
            <a:endCxn id="36" idx="0"/>
          </p:cNvCxnSpPr>
          <p:nvPr/>
        </p:nvCxnSpPr>
        <p:spPr>
          <a:xfrm>
            <a:off x="2660650" y="3313256"/>
            <a:ext cx="0" cy="31509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magine 13">
            <a:extLst>
              <a:ext uri="{FF2B5EF4-FFF2-40B4-BE49-F238E27FC236}">
                <a16:creationId xmlns:a16="http://schemas.microsoft.com/office/drawing/2014/main" id="{D71A7C13-F55F-4750-5223-465278CE9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075787"/>
            <a:ext cx="3296081" cy="2801669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82E5AFB-3DBE-E0F4-E840-20A86DD699F9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C8F57CE8-E219-8C9A-8E28-B33F24073465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196E2B8-0322-5050-622F-D0F7C0F5B3C1}"/>
              </a:ext>
            </a:extLst>
          </p:cNvPr>
          <p:cNvSpPr/>
          <p:nvPr/>
        </p:nvSpPr>
        <p:spPr>
          <a:xfrm>
            <a:off x="5038151" y="404813"/>
            <a:ext cx="26294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Settecento</a:t>
            </a: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3619FCF-4F47-A868-43C2-076A41154EB6}"/>
              </a:ext>
            </a:extLst>
          </p:cNvPr>
          <p:cNvSpPr txBox="1"/>
          <p:nvPr/>
        </p:nvSpPr>
        <p:spPr>
          <a:xfrm>
            <a:off x="3241278" y="6541663"/>
            <a:ext cx="2606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San Pietroburgo, Hermitage/Wikimedia Commons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2035158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21248" y="1254650"/>
            <a:ext cx="153669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1770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600200" y="1448067"/>
            <a:ext cx="21209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principali flussi del commercio mondiale erano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080478" y="2054669"/>
            <a:ext cx="1516922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FLUSSO DI MATERIE PRIME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965700" y="2054669"/>
            <a:ext cx="18288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dall’America e dall’Asia verso l’Europa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080478" y="2803969"/>
            <a:ext cx="1516922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FLUSSO DI MANUFATTI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965700" y="2803969"/>
            <a:ext cx="18288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dall’Europa verso America e Africa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3080478" y="3591369"/>
            <a:ext cx="1516922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FLUSSO DI SCHIAVI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4965700" y="3408561"/>
            <a:ext cx="1828800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dall’Africa verso l’America e, in misura minore, dall’Africa all’Asia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3080478" y="4378769"/>
            <a:ext cx="1516922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FLUSSO MISTO</a:t>
            </a:r>
          </a:p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(materie prime e manufatti)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4965700" y="4566054"/>
            <a:ext cx="18288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dall’Asia verso l’Europa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7" name="Connettore 2 16"/>
          <p:cNvCxnSpPr>
            <a:stCxn id="15" idx="3"/>
            <a:endCxn id="16" idx="1"/>
          </p:cNvCxnSpPr>
          <p:nvPr/>
        </p:nvCxnSpPr>
        <p:spPr>
          <a:xfrm>
            <a:off x="4597400" y="4710775"/>
            <a:ext cx="3683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stCxn id="13" idx="3"/>
            <a:endCxn id="14" idx="1"/>
          </p:cNvCxnSpPr>
          <p:nvPr/>
        </p:nvCxnSpPr>
        <p:spPr>
          <a:xfrm>
            <a:off x="4597400" y="3829732"/>
            <a:ext cx="368300" cy="447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stCxn id="11" idx="3"/>
            <a:endCxn id="12" idx="1"/>
          </p:cNvCxnSpPr>
          <p:nvPr/>
        </p:nvCxnSpPr>
        <p:spPr>
          <a:xfrm>
            <a:off x="4597400" y="3042332"/>
            <a:ext cx="3683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stCxn id="9" idx="3"/>
            <a:endCxn id="10" idx="1"/>
          </p:cNvCxnSpPr>
          <p:nvPr/>
        </p:nvCxnSpPr>
        <p:spPr>
          <a:xfrm>
            <a:off x="4597400" y="2293032"/>
            <a:ext cx="3683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>
            <a:stCxn id="8" idx="2"/>
          </p:cNvCxnSpPr>
          <p:nvPr/>
        </p:nvCxnSpPr>
        <p:spPr>
          <a:xfrm>
            <a:off x="2660650" y="1924793"/>
            <a:ext cx="0" cy="278598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>
            <a:off x="2660650" y="4710776"/>
            <a:ext cx="41982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endCxn id="13" idx="1"/>
          </p:cNvCxnSpPr>
          <p:nvPr/>
        </p:nvCxnSpPr>
        <p:spPr>
          <a:xfrm>
            <a:off x="2660650" y="3829732"/>
            <a:ext cx="41982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endCxn id="11" idx="1"/>
          </p:cNvCxnSpPr>
          <p:nvPr/>
        </p:nvCxnSpPr>
        <p:spPr>
          <a:xfrm>
            <a:off x="2660650" y="3042332"/>
            <a:ext cx="41982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>
            <a:endCxn id="9" idx="1"/>
          </p:cNvCxnSpPr>
          <p:nvPr/>
        </p:nvCxnSpPr>
        <p:spPr>
          <a:xfrm>
            <a:off x="2660650" y="2293032"/>
            <a:ext cx="41982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Ovale 4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8FA6AE6-A6A9-4814-22FB-949B2429750A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98FF4334-8E64-96F3-56AA-012C9CB180C3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0361CE0-3980-F201-006A-C605D64DF126}"/>
              </a:ext>
            </a:extLst>
          </p:cNvPr>
          <p:cNvSpPr/>
          <p:nvPr/>
        </p:nvSpPr>
        <p:spPr>
          <a:xfrm>
            <a:off x="5038151" y="404813"/>
            <a:ext cx="26294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Settecento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81746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79400" y="1073265"/>
            <a:ext cx="2120900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diffuse anche il cosiddetto COMMERCIO TRIANGOLARE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660650" y="1166908"/>
            <a:ext cx="21209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nel quale le navi non viaggiavano mai vuote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2400300" y="1405271"/>
            <a:ext cx="2603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1689100" y="1914969"/>
            <a:ext cx="1730011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PRIMO VIAGGIO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3721100" y="1924938"/>
            <a:ext cx="46355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manufatti europei erano venduti in Africa in cambio di  schiavi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1689100" y="2361389"/>
            <a:ext cx="1730011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SECONDO VIAGGIO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3721100" y="2361389"/>
            <a:ext cx="46355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schiavi comprati in Africa erano portati in America e venduti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1689100" y="2889490"/>
            <a:ext cx="1730011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TERZO VIAGGIO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3727450" y="2795848"/>
            <a:ext cx="46355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i ricavi della vendita degli schiavi, si compravano nelle Antille zucchero, caffè e cotone e venduti in Europa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9" name="Connettore 2 18"/>
          <p:cNvCxnSpPr>
            <a:stCxn id="13" idx="3"/>
            <a:endCxn id="14" idx="1"/>
          </p:cNvCxnSpPr>
          <p:nvPr/>
        </p:nvCxnSpPr>
        <p:spPr>
          <a:xfrm>
            <a:off x="3419111" y="2059690"/>
            <a:ext cx="301989" cy="996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stCxn id="15" idx="3"/>
            <a:endCxn id="16" idx="1"/>
          </p:cNvCxnSpPr>
          <p:nvPr/>
        </p:nvCxnSpPr>
        <p:spPr>
          <a:xfrm>
            <a:off x="3419111" y="2506110"/>
            <a:ext cx="30198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stCxn id="17" idx="3"/>
            <a:endCxn id="18" idx="1"/>
          </p:cNvCxnSpPr>
          <p:nvPr/>
        </p:nvCxnSpPr>
        <p:spPr>
          <a:xfrm>
            <a:off x="3419111" y="3034211"/>
            <a:ext cx="30833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/>
          <p:cNvCxnSpPr>
            <a:stCxn id="7" idx="2"/>
          </p:cNvCxnSpPr>
          <p:nvPr/>
        </p:nvCxnSpPr>
        <p:spPr>
          <a:xfrm>
            <a:off x="1339850" y="1737277"/>
            <a:ext cx="0" cy="1296934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endCxn id="17" idx="1"/>
          </p:cNvCxnSpPr>
          <p:nvPr/>
        </p:nvCxnSpPr>
        <p:spPr>
          <a:xfrm>
            <a:off x="1339850" y="3034211"/>
            <a:ext cx="3492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>
            <a:endCxn id="15" idx="1"/>
          </p:cNvCxnSpPr>
          <p:nvPr/>
        </p:nvCxnSpPr>
        <p:spPr>
          <a:xfrm>
            <a:off x="1339850" y="2506110"/>
            <a:ext cx="3492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>
            <a:endCxn id="13" idx="1"/>
          </p:cNvCxnSpPr>
          <p:nvPr/>
        </p:nvCxnSpPr>
        <p:spPr>
          <a:xfrm flipV="1">
            <a:off x="1339850" y="2059690"/>
            <a:ext cx="349250" cy="996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magine 10">
            <a:extLst>
              <a:ext uri="{FF2B5EF4-FFF2-40B4-BE49-F238E27FC236}">
                <a16:creationId xmlns:a16="http://schemas.microsoft.com/office/drawing/2014/main" id="{D932BA04-943F-6C4A-C624-C99E62E7A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183" y="3730830"/>
            <a:ext cx="4825538" cy="31425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E163ECD1-F4BD-8F0F-A34F-0A6DAF087CD9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7453AFB-6606-9950-F5EA-1158360CFBC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36FD28B6-942E-BCCA-8B3C-9B4026F98BC0}"/>
              </a:ext>
            </a:extLst>
          </p:cNvPr>
          <p:cNvSpPr>
            <a:spLocks noChangeAspect="1"/>
          </p:cNvSpPr>
          <p:nvPr/>
        </p:nvSpPr>
        <p:spPr>
          <a:xfrm>
            <a:off x="8445500" y="6149975"/>
            <a:ext cx="555625" cy="5556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FF3A608-3C31-2DC3-B6FC-0223844C997C}"/>
              </a:ext>
            </a:extLst>
          </p:cNvPr>
          <p:cNvSpPr/>
          <p:nvPr/>
        </p:nvSpPr>
        <p:spPr>
          <a:xfrm>
            <a:off x="5038151" y="404813"/>
            <a:ext cx="26294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Settecento</a:t>
            </a:r>
            <a:endParaRPr lang="it-IT" dirty="0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B242D145-70FB-D067-00BD-5701920F0D48}"/>
              </a:ext>
            </a:extLst>
          </p:cNvPr>
          <p:cNvSpPr txBox="1"/>
          <p:nvPr/>
        </p:nvSpPr>
        <p:spPr>
          <a:xfrm>
            <a:off x="3036657" y="3431538"/>
            <a:ext cx="32645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215968"/>
                </a:solidFill>
              </a:rPr>
              <a:t>Il commercio triangolare</a:t>
            </a:r>
          </a:p>
        </p:txBody>
      </p:sp>
    </p:spTree>
    <p:extLst>
      <p:ext uri="{BB962C8B-B14F-4D97-AF65-F5344CB8AC3E}">
        <p14:creationId xmlns:p14="http://schemas.microsoft.com/office/powerpoint/2010/main" val="286339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4.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L’Illuminismo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21104" y="1623578"/>
            <a:ext cx="1837752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1700</a:t>
            </a:r>
            <a:r>
              <a:rPr lang="it-IT" dirty="0"/>
              <a:t> e il </a:t>
            </a:r>
            <a:r>
              <a:rPr lang="it-IT" b="1" dirty="0"/>
              <a:t>1750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006600" y="1765428"/>
            <a:ext cx="21209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sviluppò l’ILLUMINISMO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475371" y="1578143"/>
            <a:ext cx="212090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prima in Francia, poi in Europa e in America settentrionale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9" idx="3"/>
            <a:endCxn id="10" idx="1"/>
          </p:cNvCxnSpPr>
          <p:nvPr/>
        </p:nvCxnSpPr>
        <p:spPr>
          <a:xfrm>
            <a:off x="4127500" y="1910149"/>
            <a:ext cx="34787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>
            <a:off x="3067050" y="2054869"/>
            <a:ext cx="0" cy="3013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2058856" y="2356177"/>
            <a:ext cx="2068644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movimento culturale basato sulla FIDUCIA NELLA RAGIONE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058856" y="3565485"/>
            <a:ext cx="2068644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contro SUPERZTIZIONE E IGNORANZA</a:t>
            </a:r>
          </a:p>
        </p:txBody>
      </p:sp>
      <p:cxnSp>
        <p:nvCxnSpPr>
          <p:cNvPr id="18" name="Connettore 2 17"/>
          <p:cNvCxnSpPr>
            <a:stCxn id="16" idx="2"/>
            <a:endCxn id="17" idx="0"/>
          </p:cNvCxnSpPr>
          <p:nvPr/>
        </p:nvCxnSpPr>
        <p:spPr>
          <a:xfrm>
            <a:off x="3093178" y="3020189"/>
            <a:ext cx="0" cy="54529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4457700" y="2543462"/>
            <a:ext cx="21209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ebbe come massimi esponenti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6097456" y="2944039"/>
            <a:ext cx="206864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MONTESQUIEU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6097456" y="3350995"/>
            <a:ext cx="206864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VOLTAIRE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6097456" y="3752770"/>
            <a:ext cx="206864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DIDEROT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6097456" y="4170065"/>
            <a:ext cx="206864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D’ALEMBERT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6097456" y="4595039"/>
            <a:ext cx="206864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ROUSSEAU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6097456" y="5036880"/>
            <a:ext cx="206864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BECCARIA</a:t>
            </a:r>
          </a:p>
        </p:txBody>
      </p:sp>
      <p:cxnSp>
        <p:nvCxnSpPr>
          <p:cNvPr id="30" name="Connettore 1 29"/>
          <p:cNvCxnSpPr>
            <a:stCxn id="21" idx="2"/>
          </p:cNvCxnSpPr>
          <p:nvPr/>
        </p:nvCxnSpPr>
        <p:spPr>
          <a:xfrm>
            <a:off x="5518150" y="2832903"/>
            <a:ext cx="0" cy="234046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endCxn id="28" idx="1"/>
          </p:cNvCxnSpPr>
          <p:nvPr/>
        </p:nvCxnSpPr>
        <p:spPr>
          <a:xfrm>
            <a:off x="5518150" y="5173365"/>
            <a:ext cx="579306" cy="823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/>
          <p:nvPr/>
        </p:nvCxnSpPr>
        <p:spPr>
          <a:xfrm>
            <a:off x="5518150" y="4728865"/>
            <a:ext cx="579306" cy="823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/>
          <p:nvPr/>
        </p:nvCxnSpPr>
        <p:spPr>
          <a:xfrm>
            <a:off x="5518150" y="4309765"/>
            <a:ext cx="579306" cy="823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/>
          <p:nvPr/>
        </p:nvCxnSpPr>
        <p:spPr>
          <a:xfrm>
            <a:off x="5518150" y="3889255"/>
            <a:ext cx="579306" cy="823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/>
          <p:nvPr/>
        </p:nvCxnSpPr>
        <p:spPr>
          <a:xfrm>
            <a:off x="5518150" y="3509665"/>
            <a:ext cx="579306" cy="823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/>
          <p:nvPr/>
        </p:nvCxnSpPr>
        <p:spPr>
          <a:xfrm>
            <a:off x="5518150" y="3075454"/>
            <a:ext cx="579306" cy="823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>
            <a:stCxn id="16" idx="3"/>
            <a:endCxn id="21" idx="1"/>
          </p:cNvCxnSpPr>
          <p:nvPr/>
        </p:nvCxnSpPr>
        <p:spPr>
          <a:xfrm>
            <a:off x="4127500" y="2688183"/>
            <a:ext cx="3302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asellaDiTesto 45"/>
          <p:cNvSpPr txBox="1"/>
          <p:nvPr/>
        </p:nvSpPr>
        <p:spPr>
          <a:xfrm>
            <a:off x="2032728" y="4579808"/>
            <a:ext cx="2120900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l’opera simbolo dell’Illuminismo fu l’ENCICLOPEDIA</a:t>
            </a:r>
          </a:p>
        </p:txBody>
      </p:sp>
      <p:cxnSp>
        <p:nvCxnSpPr>
          <p:cNvPr id="47" name="Connettore 2 46"/>
          <p:cNvCxnSpPr>
            <a:stCxn id="17" idx="2"/>
            <a:endCxn id="46" idx="0"/>
          </p:cNvCxnSpPr>
          <p:nvPr/>
        </p:nvCxnSpPr>
        <p:spPr>
          <a:xfrm>
            <a:off x="3093178" y="4042211"/>
            <a:ext cx="0" cy="53759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CasellaDiTesto 50"/>
          <p:cNvSpPr txBox="1"/>
          <p:nvPr/>
        </p:nvSpPr>
        <p:spPr>
          <a:xfrm>
            <a:off x="2032728" y="5578643"/>
            <a:ext cx="21209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28 volumi pubblicata tra il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1751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e il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1772</a:t>
            </a:r>
          </a:p>
        </p:txBody>
      </p:sp>
      <p:cxnSp>
        <p:nvCxnSpPr>
          <p:cNvPr id="52" name="Connettore 2 51"/>
          <p:cNvCxnSpPr>
            <a:stCxn id="46" idx="2"/>
            <a:endCxn id="51" idx="0"/>
          </p:cNvCxnSpPr>
          <p:nvPr/>
        </p:nvCxnSpPr>
        <p:spPr>
          <a:xfrm>
            <a:off x="3093178" y="5243820"/>
            <a:ext cx="0" cy="3348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CasellaDiTesto 55"/>
          <p:cNvSpPr txBox="1"/>
          <p:nvPr/>
        </p:nvSpPr>
        <p:spPr>
          <a:xfrm>
            <a:off x="4566104" y="5578643"/>
            <a:ext cx="2590072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basata sull’idea che il sapere NON È MAI DEFINITIVO</a:t>
            </a:r>
          </a:p>
        </p:txBody>
      </p:sp>
      <p:cxnSp>
        <p:nvCxnSpPr>
          <p:cNvPr id="57" name="Connettore 2 56"/>
          <p:cNvCxnSpPr>
            <a:stCxn id="51" idx="3"/>
            <a:endCxn id="56" idx="1"/>
          </p:cNvCxnSpPr>
          <p:nvPr/>
        </p:nvCxnSpPr>
        <p:spPr>
          <a:xfrm>
            <a:off x="4153628" y="5817006"/>
            <a:ext cx="41247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Ovale 59"/>
          <p:cNvSpPr>
            <a:spLocks noChangeAspect="1"/>
          </p:cNvSpPr>
          <p:nvPr/>
        </p:nvSpPr>
        <p:spPr>
          <a:xfrm>
            <a:off x="8445500" y="6149975"/>
            <a:ext cx="555625" cy="5556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EF15E07-F1BC-4C0C-4D24-26AE82EB16E2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4F93005-802E-DF50-21A1-2EDF8177237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9DAFFEE-6F95-BE0A-96D9-E5622D7F3DB4}"/>
              </a:ext>
            </a:extLst>
          </p:cNvPr>
          <p:cNvSpPr/>
          <p:nvPr/>
        </p:nvSpPr>
        <p:spPr>
          <a:xfrm>
            <a:off x="5038151" y="404813"/>
            <a:ext cx="26294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Settecento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6988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04800" y="1070143"/>
            <a:ext cx="21209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principali bersagli dell’Illuminismo furono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639756" y="1686739"/>
            <a:ext cx="206864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lo Stato assoluto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639756" y="2105839"/>
            <a:ext cx="206864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 privilegi di alcuni ceti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639756" y="2524939"/>
            <a:ext cx="2068644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le superstizioni promosse dalla Chiesa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639756" y="3088759"/>
            <a:ext cx="206864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lo strapotere della Chiesa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1639756" y="3515539"/>
            <a:ext cx="2068644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le politiche di aggressione verso altri Stati 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1639756" y="4125139"/>
            <a:ext cx="206864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la tortura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1639756" y="4531539"/>
            <a:ext cx="206864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lo schiavismo</a:t>
            </a:r>
          </a:p>
        </p:txBody>
      </p:sp>
      <p:cxnSp>
        <p:nvCxnSpPr>
          <p:cNvPr id="16" name="Connettore 1 15"/>
          <p:cNvCxnSpPr>
            <a:stCxn id="7" idx="2"/>
          </p:cNvCxnSpPr>
          <p:nvPr/>
        </p:nvCxnSpPr>
        <p:spPr>
          <a:xfrm>
            <a:off x="1365250" y="1546869"/>
            <a:ext cx="0" cy="3126731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endCxn id="14" idx="1"/>
          </p:cNvCxnSpPr>
          <p:nvPr/>
        </p:nvCxnSpPr>
        <p:spPr>
          <a:xfrm>
            <a:off x="1365250" y="4673600"/>
            <a:ext cx="274506" cy="266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/>
          <p:nvPr/>
        </p:nvCxnSpPr>
        <p:spPr>
          <a:xfrm>
            <a:off x="1392106" y="4279900"/>
            <a:ext cx="274506" cy="266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>
            <a:off x="1392106" y="3759200"/>
            <a:ext cx="274506" cy="266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/>
          <p:nvPr/>
        </p:nvCxnSpPr>
        <p:spPr>
          <a:xfrm>
            <a:off x="1392106" y="3238500"/>
            <a:ext cx="274506" cy="266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/>
          <p:nvPr/>
        </p:nvCxnSpPr>
        <p:spPr>
          <a:xfrm>
            <a:off x="1380397" y="2768600"/>
            <a:ext cx="274506" cy="266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4114800" y="1070143"/>
            <a:ext cx="21209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valori proposti dall’Illuminismo erano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5716456" y="3688876"/>
            <a:ext cx="2068644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miravano al </a:t>
            </a:r>
          </a:p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PROGRESSO CIVILE</a:t>
            </a:r>
          </a:p>
        </p:txBody>
      </p:sp>
      <p:cxnSp>
        <p:nvCxnSpPr>
          <p:cNvPr id="28" name="Connettore 2 27"/>
          <p:cNvCxnSpPr/>
          <p:nvPr/>
        </p:nvCxnSpPr>
        <p:spPr>
          <a:xfrm>
            <a:off x="1380397" y="2247900"/>
            <a:ext cx="274506" cy="266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>
            <a:off x="1365250" y="1841500"/>
            <a:ext cx="274506" cy="266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>
            <a:off x="6736590" y="3429278"/>
            <a:ext cx="0" cy="24898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5702268" y="1629113"/>
            <a:ext cx="2068644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ricerca della pubblica felicità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5716456" y="2286576"/>
            <a:ext cx="2068644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cosmopolitismo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5716456" y="2718654"/>
            <a:ext cx="2068644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tolleranza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5716456" y="3139837"/>
            <a:ext cx="2068644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diffusione dell’istruzione</a:t>
            </a:r>
          </a:p>
        </p:txBody>
      </p:sp>
      <p:cxnSp>
        <p:nvCxnSpPr>
          <p:cNvPr id="36" name="Connettore 1 35"/>
          <p:cNvCxnSpPr>
            <a:stCxn id="26" idx="2"/>
          </p:cNvCxnSpPr>
          <p:nvPr/>
        </p:nvCxnSpPr>
        <p:spPr>
          <a:xfrm>
            <a:off x="5175250" y="1546869"/>
            <a:ext cx="0" cy="1737689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endCxn id="35" idx="1"/>
          </p:cNvCxnSpPr>
          <p:nvPr/>
        </p:nvCxnSpPr>
        <p:spPr>
          <a:xfrm>
            <a:off x="5175250" y="3284558"/>
            <a:ext cx="54120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endCxn id="34" idx="1"/>
          </p:cNvCxnSpPr>
          <p:nvPr/>
        </p:nvCxnSpPr>
        <p:spPr>
          <a:xfrm>
            <a:off x="5175250" y="2863375"/>
            <a:ext cx="54120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>
            <a:endCxn id="33" idx="1"/>
          </p:cNvCxnSpPr>
          <p:nvPr/>
        </p:nvCxnSpPr>
        <p:spPr>
          <a:xfrm>
            <a:off x="5181600" y="2431297"/>
            <a:ext cx="53485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2 51"/>
          <p:cNvCxnSpPr>
            <a:endCxn id="31" idx="1"/>
          </p:cNvCxnSpPr>
          <p:nvPr/>
        </p:nvCxnSpPr>
        <p:spPr>
          <a:xfrm>
            <a:off x="5167412" y="1867476"/>
            <a:ext cx="53485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Ovale 55"/>
          <p:cNvSpPr>
            <a:spLocks noChangeAspect="1"/>
          </p:cNvSpPr>
          <p:nvPr/>
        </p:nvSpPr>
        <p:spPr>
          <a:xfrm>
            <a:off x="8445500" y="6149975"/>
            <a:ext cx="555625" cy="5556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A62C6D4-B220-130D-83EB-083CB523C260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AF2A40A4-953D-683D-8FCD-458DF9CB929F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D34785A-F225-0F0D-D47C-7BA3CE709CBF}"/>
              </a:ext>
            </a:extLst>
          </p:cNvPr>
          <p:cNvSpPr/>
          <p:nvPr/>
        </p:nvSpPr>
        <p:spPr>
          <a:xfrm>
            <a:off x="5038151" y="404813"/>
            <a:ext cx="26294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Settecento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60175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04800" y="1070143"/>
            <a:ext cx="227330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lang="it-IT" sz="1100">
                <a:solidFill>
                  <a:srgbClr val="000000"/>
                </a:solidFill>
                <a:latin typeface="Arial"/>
                <a:cs typeface="Arial"/>
              </a:rPr>
              <a:t>lcuni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sovrani europei favorirono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leggi e riforme ispirate dall’illuminismo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04800" y="2449891"/>
            <a:ext cx="22733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parlò di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DISPOTISMO ILLUMINATO 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959100" y="2335292"/>
            <a:ext cx="4013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DISPOTISMO perché le riforme erano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concesse dall’alto 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959100" y="2730541"/>
            <a:ext cx="48641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ILLUMINATO perché i sovrani si ispiravano ai principi dell’illuminismo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7" idx="2"/>
            <a:endCxn id="8" idx="0"/>
          </p:cNvCxnSpPr>
          <p:nvPr/>
        </p:nvCxnSpPr>
        <p:spPr>
          <a:xfrm>
            <a:off x="1441450" y="1734155"/>
            <a:ext cx="0" cy="71573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8" idx="3"/>
            <a:endCxn id="9" idx="1"/>
          </p:cNvCxnSpPr>
          <p:nvPr/>
        </p:nvCxnSpPr>
        <p:spPr>
          <a:xfrm flipV="1">
            <a:off x="2578100" y="2480013"/>
            <a:ext cx="381000" cy="20824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stCxn id="8" idx="3"/>
            <a:endCxn id="10" idx="1"/>
          </p:cNvCxnSpPr>
          <p:nvPr/>
        </p:nvCxnSpPr>
        <p:spPr>
          <a:xfrm>
            <a:off x="2578100" y="2688254"/>
            <a:ext cx="381000" cy="1870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e 20"/>
          <p:cNvSpPr>
            <a:spLocks noChangeAspect="1"/>
          </p:cNvSpPr>
          <p:nvPr/>
        </p:nvSpPr>
        <p:spPr>
          <a:xfrm>
            <a:off x="8445500" y="6149975"/>
            <a:ext cx="555625" cy="5556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2959100" y="1070143"/>
            <a:ext cx="3606800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Maria Tersa d’Austria e il figlio Giuseppe II, Federico II di Prussia, Caterina la Grande di Russia, il Granduca Pietro Leopoldo in Toscana</a:t>
            </a:r>
          </a:p>
        </p:txBody>
      </p:sp>
      <p:cxnSp>
        <p:nvCxnSpPr>
          <p:cNvPr id="23" name="Connettore 2 22"/>
          <p:cNvCxnSpPr>
            <a:stCxn id="7" idx="3"/>
            <a:endCxn id="22" idx="1"/>
          </p:cNvCxnSpPr>
          <p:nvPr/>
        </p:nvCxnSpPr>
        <p:spPr>
          <a:xfrm>
            <a:off x="2578100" y="1402149"/>
            <a:ext cx="3810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magine 12">
            <a:extLst>
              <a:ext uri="{FF2B5EF4-FFF2-40B4-BE49-F238E27FC236}">
                <a16:creationId xmlns:a16="http://schemas.microsoft.com/office/drawing/2014/main" id="{656ABDD2-0228-2E04-2085-F0C969514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9100" y="3342892"/>
            <a:ext cx="2719973" cy="3362708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09F4C718-ADA8-49D5-3DED-4C05E3E81C8D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125E733-8BA9-B3B8-FF6A-0890248E7706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A906B68-DEB1-AF00-C417-F0C3981F1F3F}"/>
              </a:ext>
            </a:extLst>
          </p:cNvPr>
          <p:cNvSpPr/>
          <p:nvPr/>
        </p:nvSpPr>
        <p:spPr>
          <a:xfrm>
            <a:off x="5038151" y="404813"/>
            <a:ext cx="26294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Settecento</a:t>
            </a: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718D019-EEB3-36B7-8458-442E2B5C734A}"/>
              </a:ext>
            </a:extLst>
          </p:cNvPr>
          <p:cNvSpPr txBox="1"/>
          <p:nvPr/>
        </p:nvSpPr>
        <p:spPr>
          <a:xfrm>
            <a:off x="5633805" y="6445934"/>
            <a:ext cx="2353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Mosca, Tretyakov Gallery/Wikimedia Commons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7357305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857</Words>
  <Application>Microsoft Office PowerPoint</Application>
  <PresentationFormat>Presentazione su schermo (4:3)</PresentationFormat>
  <Paragraphs>198</Paragraphs>
  <Slides>13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67</cp:revision>
  <dcterms:created xsi:type="dcterms:W3CDTF">2020-05-13T19:34:58Z</dcterms:created>
  <dcterms:modified xsi:type="dcterms:W3CDTF">2026-05-13T08:31:38Z</dcterms:modified>
</cp:coreProperties>
</file>