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4627CF-946B-4ACE-91AA-07A46EC0B334}" v="3" dt="2026-05-13T08:09:17.4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59"/>
    <p:restoredTop sz="94700"/>
  </p:normalViewPr>
  <p:slideViewPr>
    <p:cSldViewPr snapToGrid="0" snapToObjects="1">
      <p:cViewPr varScale="1">
        <p:scale>
          <a:sx n="106" d="100"/>
          <a:sy n="106" d="100"/>
        </p:scale>
        <p:origin x="200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3T08:09:42.547" v="20" actId="1076"/>
      <pc:docMkLst>
        <pc:docMk/>
      </pc:docMkLst>
      <pc:sldChg chg="addSp modSp mod">
        <pc:chgData name="Silvana Gallone" userId="7a5114527312c558" providerId="LiveId" clId="{D634AA42-852E-4215-B5D9-52DE406B3105}" dt="2026-05-13T08:09:42.547" v="20" actId="1076"/>
        <pc:sldMkLst>
          <pc:docMk/>
          <pc:sldMk cId="2850016216" sldId="256"/>
        </pc:sldMkLst>
        <pc:spChg chg="add mod">
          <ac:chgData name="Silvana Gallone" userId="7a5114527312c558" providerId="LiveId" clId="{D634AA42-852E-4215-B5D9-52DE406B3105}" dt="2026-05-13T08:09:42.547" v="20" actId="1076"/>
          <ac:spMkLst>
            <pc:docMk/>
            <pc:sldMk cId="2850016216" sldId="256"/>
            <ac:spMk id="6" creationId="{9C87F1A0-C7C7-7975-EA51-E2ADB4791861}"/>
          </ac:spMkLst>
        </pc:spChg>
        <pc:picChg chg="mod">
          <ac:chgData name="Silvana Gallone" userId="7a5114527312c558" providerId="LiveId" clId="{D634AA42-852E-4215-B5D9-52DE406B3105}" dt="2026-05-13T08:09:07.582" v="4" actId="14100"/>
          <ac:picMkLst>
            <pc:docMk/>
            <pc:sldMk cId="2850016216" sldId="256"/>
            <ac:picMk id="8" creationId="{53D28703-4CD8-7ACD-4178-CEC0D8A85EE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9359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949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3777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0482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6171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8035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526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0750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017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2044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27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6E17D-0E5C-5D45-B30C-B74DBC0AB345}" type="datetimeFigureOut">
              <a:rPr lang="it-IT" smtClean="0"/>
              <a:t>13/05/2026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0AA76-38A5-B34E-871E-AE7DF8299C2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2990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F610564B-DD03-2013-8D7A-83D024791822}"/>
              </a:ext>
            </a:extLst>
          </p:cNvPr>
          <p:cNvSpPr/>
          <p:nvPr/>
        </p:nvSpPr>
        <p:spPr>
          <a:xfrm>
            <a:off x="0" y="961372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1C2E1A3-C1FD-6888-A832-2F665A506FDC}"/>
              </a:ext>
            </a:extLst>
          </p:cNvPr>
          <p:cNvSpPr txBox="1"/>
          <p:nvPr/>
        </p:nvSpPr>
        <p:spPr>
          <a:xfrm>
            <a:off x="-461427" y="1225967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2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5221966-F190-B4D3-00A6-8BC0AC5B7F2E}"/>
              </a:ext>
            </a:extLst>
          </p:cNvPr>
          <p:cNvSpPr txBox="1"/>
          <p:nvPr/>
        </p:nvSpPr>
        <p:spPr>
          <a:xfrm>
            <a:off x="2158680" y="2340103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decadenza italiana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3D28703-4CD8-7ACD-4178-CEC0D8A85E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35050" y="3109543"/>
            <a:ext cx="4573156" cy="3156329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C87F1A0-C7C7-7975-EA51-E2ADB4791861}"/>
              </a:ext>
            </a:extLst>
          </p:cNvPr>
          <p:cNvSpPr txBox="1"/>
          <p:nvPr/>
        </p:nvSpPr>
        <p:spPr>
          <a:xfrm>
            <a:off x="5767057" y="6234668"/>
            <a:ext cx="43547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Vitold </a:t>
            </a:r>
            <a:r>
              <a:rPr lang="it-IT" sz="800" dirty="0" err="1"/>
              <a:t>Drutel</a:t>
            </a:r>
            <a:r>
              <a:rPr lang="it-IT" sz="800" dirty="0"/>
              <a:t>/iStock</a:t>
            </a:r>
          </a:p>
        </p:txBody>
      </p:sp>
    </p:spTree>
    <p:extLst>
      <p:ext uri="{BB962C8B-B14F-4D97-AF65-F5344CB8AC3E}">
        <p14:creationId xmlns:p14="http://schemas.microsoft.com/office/powerpoint/2010/main" val="2850016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5199321" y="404813"/>
            <a:ext cx="2468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decadenza italiana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384550" y="793205"/>
            <a:ext cx="2374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L’Italia divisa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95080" y="1206623"/>
            <a:ext cx="109146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1550 al 1750</a:t>
            </a:r>
            <a:endParaRPr lang="it-IT" b="1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635404" y="1719001"/>
            <a:ext cx="1625600" cy="851297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l’Italia rimase DIVISA e sotto L’EGEMONIA SPAGNOLA</a:t>
            </a:r>
          </a:p>
        </p:txBody>
      </p:sp>
      <p:cxnSp>
        <p:nvCxnSpPr>
          <p:cNvPr id="15" name="Connettore 2 14"/>
          <p:cNvCxnSpPr>
            <a:cxnSpLocks/>
            <a:stCxn id="14" idx="2"/>
            <a:endCxn id="41" idx="0"/>
          </p:cNvCxnSpPr>
          <p:nvPr/>
        </p:nvCxnSpPr>
        <p:spPr>
          <a:xfrm flipH="1">
            <a:off x="1443979" y="2570298"/>
            <a:ext cx="4225" cy="36015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e 3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A97FB681-3456-1D2D-24C6-8A723F11B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596" y="2598477"/>
            <a:ext cx="6247404" cy="3114819"/>
          </a:xfrm>
          <a:prstGeom prst="rect">
            <a:avLst/>
          </a:prstGeom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9B9B023D-572B-AFED-EF0A-98DDD08AACC1}"/>
              </a:ext>
            </a:extLst>
          </p:cNvPr>
          <p:cNvSpPr txBox="1"/>
          <p:nvPr/>
        </p:nvSpPr>
        <p:spPr>
          <a:xfrm>
            <a:off x="2813790" y="2259923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chemeClr val="accent5">
                    <a:lumMod val="75000"/>
                  </a:schemeClr>
                </a:solidFill>
              </a:rPr>
              <a:t>1559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1592ABA-6113-112E-C7C9-BA6A9AD8A6EC}"/>
              </a:ext>
            </a:extLst>
          </p:cNvPr>
          <p:cNvSpPr txBox="1"/>
          <p:nvPr/>
        </p:nvSpPr>
        <p:spPr>
          <a:xfrm>
            <a:off x="5978895" y="2259923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dirty="0">
                <a:solidFill>
                  <a:schemeClr val="accent5">
                    <a:lumMod val="75000"/>
                  </a:schemeClr>
                </a:solidFill>
              </a:rPr>
              <a:t>1748</a:t>
            </a:r>
          </a:p>
        </p:txBody>
      </p:sp>
      <p:pic>
        <p:nvPicPr>
          <p:cNvPr id="40" name="Immagine 39">
            <a:extLst>
              <a:ext uri="{FF2B5EF4-FFF2-40B4-BE49-F238E27FC236}">
                <a16:creationId xmlns:a16="http://schemas.microsoft.com/office/drawing/2014/main" id="{5E3C3790-738C-376B-58E4-26A78C4AD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596" y="3803650"/>
            <a:ext cx="710204" cy="1511300"/>
          </a:xfrm>
          <a:prstGeom prst="rect">
            <a:avLst/>
          </a:prstGeom>
        </p:spPr>
      </p:pic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6FB7B802-13E0-9600-5D04-79A128803D3F}"/>
              </a:ext>
            </a:extLst>
          </p:cNvPr>
          <p:cNvSpPr txBox="1"/>
          <p:nvPr/>
        </p:nvSpPr>
        <p:spPr>
          <a:xfrm>
            <a:off x="362605" y="2930453"/>
            <a:ext cx="2162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tre tipi di Stato</a:t>
            </a:r>
          </a:p>
        </p:txBody>
      </p:sp>
      <p:cxnSp>
        <p:nvCxnSpPr>
          <p:cNvPr id="42" name="Connettore 1 61">
            <a:extLst>
              <a:ext uri="{FF2B5EF4-FFF2-40B4-BE49-F238E27FC236}">
                <a16:creationId xmlns:a16="http://schemas.microsoft.com/office/drawing/2014/main" id="{8756AB8E-02C0-1D73-BA2A-8735468294DE}"/>
              </a:ext>
            </a:extLst>
          </p:cNvPr>
          <p:cNvCxnSpPr>
            <a:cxnSpLocks/>
          </p:cNvCxnSpPr>
          <p:nvPr/>
        </p:nvCxnSpPr>
        <p:spPr>
          <a:xfrm>
            <a:off x="555949" y="3230529"/>
            <a:ext cx="0" cy="248005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528A60B2-115C-18B7-3952-CD5A11E47764}"/>
              </a:ext>
            </a:extLst>
          </p:cNvPr>
          <p:cNvSpPr txBox="1"/>
          <p:nvPr/>
        </p:nvSpPr>
        <p:spPr>
          <a:xfrm>
            <a:off x="916928" y="3741938"/>
            <a:ext cx="1377863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possedimenti stranieri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8A702B27-47A8-4C4A-41FA-FA9931E7A01D}"/>
              </a:ext>
            </a:extLst>
          </p:cNvPr>
          <p:cNvSpPr txBox="1"/>
          <p:nvPr/>
        </p:nvSpPr>
        <p:spPr>
          <a:xfrm>
            <a:off x="888999" y="4422758"/>
            <a:ext cx="1405791" cy="8512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gli Stati regionali, di dimensioni limitate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844E4267-2BD8-636B-5BAA-AEFC8E98F1E7}"/>
              </a:ext>
            </a:extLst>
          </p:cNvPr>
          <p:cNvSpPr txBox="1"/>
          <p:nvPr/>
        </p:nvSpPr>
        <p:spPr>
          <a:xfrm>
            <a:off x="916928" y="5477354"/>
            <a:ext cx="137785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lo Stato della Chiesa</a:t>
            </a:r>
          </a:p>
        </p:txBody>
      </p: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AC84E6A2-99CC-5D0D-9DB7-259AEF809000}"/>
              </a:ext>
            </a:extLst>
          </p:cNvPr>
          <p:cNvCxnSpPr>
            <a:cxnSpLocks/>
          </p:cNvCxnSpPr>
          <p:nvPr/>
        </p:nvCxnSpPr>
        <p:spPr>
          <a:xfrm>
            <a:off x="555949" y="3972642"/>
            <a:ext cx="3609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>
            <a:extLst>
              <a:ext uri="{FF2B5EF4-FFF2-40B4-BE49-F238E27FC236}">
                <a16:creationId xmlns:a16="http://schemas.microsoft.com/office/drawing/2014/main" id="{F67C73A1-8A33-B560-3DF1-FF284F0EB8BA}"/>
              </a:ext>
            </a:extLst>
          </p:cNvPr>
          <p:cNvCxnSpPr>
            <a:cxnSpLocks/>
          </p:cNvCxnSpPr>
          <p:nvPr/>
        </p:nvCxnSpPr>
        <p:spPr>
          <a:xfrm>
            <a:off x="555949" y="4846011"/>
            <a:ext cx="3330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>
            <a:extLst>
              <a:ext uri="{FF2B5EF4-FFF2-40B4-BE49-F238E27FC236}">
                <a16:creationId xmlns:a16="http://schemas.microsoft.com/office/drawing/2014/main" id="{52006799-9C1F-8672-3080-1F23A1AAFFF7}"/>
              </a:ext>
            </a:extLst>
          </p:cNvPr>
          <p:cNvCxnSpPr>
            <a:cxnSpLocks/>
          </p:cNvCxnSpPr>
          <p:nvPr/>
        </p:nvCxnSpPr>
        <p:spPr>
          <a:xfrm>
            <a:off x="562708" y="5706824"/>
            <a:ext cx="354220" cy="37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44FD3B23-FB8B-0632-0BB6-9DBEE4CC9F57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</p:spTree>
    <p:extLst>
      <p:ext uri="{BB962C8B-B14F-4D97-AF65-F5344CB8AC3E}">
        <p14:creationId xmlns:p14="http://schemas.microsoft.com/office/powerpoint/2010/main" val="2342940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65FE4-6F47-8DE5-E6DF-B68523EAF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9285CC21-8E8B-18A8-2CC2-EF2F288DC06B}"/>
              </a:ext>
            </a:extLst>
          </p:cNvPr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E63DD2E-8BC6-6CE8-CC5B-55AFE44919F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E977054-2FFA-96B1-D31F-96AFB59D6C0A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D7339795-48E2-F72C-D115-E7B902D14CFA}"/>
              </a:ext>
            </a:extLst>
          </p:cNvPr>
          <p:cNvSpPr txBox="1"/>
          <p:nvPr/>
        </p:nvSpPr>
        <p:spPr>
          <a:xfrm>
            <a:off x="291041" y="2112424"/>
            <a:ext cx="873839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1559</a:t>
            </a:r>
            <a:endParaRPr lang="it-IT" b="1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483EE0B-D4CC-A8FE-2DA2-A20B9EF30CCF}"/>
              </a:ext>
            </a:extLst>
          </p:cNvPr>
          <p:cNvSpPr txBox="1"/>
          <p:nvPr/>
        </p:nvSpPr>
        <p:spPr>
          <a:xfrm>
            <a:off x="3727333" y="2116828"/>
            <a:ext cx="16256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SPAGNA controlla</a:t>
            </a:r>
          </a:p>
        </p:txBody>
      </p:sp>
      <p:cxnSp>
        <p:nvCxnSpPr>
          <p:cNvPr id="15" name="Connettore 2 14">
            <a:extLst>
              <a:ext uri="{FF2B5EF4-FFF2-40B4-BE49-F238E27FC236}">
                <a16:creationId xmlns:a16="http://schemas.microsoft.com/office/drawing/2014/main" id="{AC5BA609-7CB3-7EFA-FD9D-F5BBCD3120AF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2975750" y="2261549"/>
            <a:ext cx="751583" cy="3415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Ovale 35">
            <a:extLst>
              <a:ext uri="{FF2B5EF4-FFF2-40B4-BE49-F238E27FC236}">
                <a16:creationId xmlns:a16="http://schemas.microsoft.com/office/drawing/2014/main" id="{53EE4EA7-C90F-FB36-3381-823E51FC4A80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9375D800-4DD0-B58E-FAE6-DA533A922232}"/>
              </a:ext>
            </a:extLst>
          </p:cNvPr>
          <p:cNvSpPr txBox="1"/>
          <p:nvPr/>
        </p:nvSpPr>
        <p:spPr>
          <a:xfrm>
            <a:off x="856002" y="2424335"/>
            <a:ext cx="21197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pace di Cateau-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Cambrésis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19A2DD3D-2A24-BBCD-95A3-616AF4D28DB2}"/>
              </a:ext>
            </a:extLst>
          </p:cNvPr>
          <p:cNvSpPr txBox="1"/>
          <p:nvPr/>
        </p:nvSpPr>
        <p:spPr>
          <a:xfrm>
            <a:off x="2842222" y="828710"/>
            <a:ext cx="3854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dominazione straniera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AB6D0B7-15E3-C8FB-1EC6-ED2268722C4D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cxnSp>
        <p:nvCxnSpPr>
          <p:cNvPr id="12" name="Connettore 2 14">
            <a:extLst>
              <a:ext uri="{FF2B5EF4-FFF2-40B4-BE49-F238E27FC236}">
                <a16:creationId xmlns:a16="http://schemas.microsoft.com/office/drawing/2014/main" id="{BD1CC073-02F8-B4C3-3B60-5CF38273B0AE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2975750" y="2594085"/>
            <a:ext cx="751583" cy="25381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D2E5E2A-F54C-034A-3EDC-19F5165389E0}"/>
              </a:ext>
            </a:extLst>
          </p:cNvPr>
          <p:cNvSpPr txBox="1"/>
          <p:nvPr/>
        </p:nvSpPr>
        <p:spPr>
          <a:xfrm>
            <a:off x="3727333" y="2703176"/>
            <a:ext cx="16256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FRANCIA controlla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2824211E-BDCA-B153-A61A-371FC56803AC}"/>
              </a:ext>
            </a:extLst>
          </p:cNvPr>
          <p:cNvSpPr txBox="1"/>
          <p:nvPr/>
        </p:nvSpPr>
        <p:spPr>
          <a:xfrm>
            <a:off x="5709586" y="1930073"/>
            <a:ext cx="2439739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Ducato di Milano, Regno di Napoli (con la Sicilia e la Sardegna), lo Stato dei Presìdi in Toscana</a:t>
            </a:r>
          </a:p>
        </p:txBody>
      </p:sp>
      <p:cxnSp>
        <p:nvCxnSpPr>
          <p:cNvPr id="19" name="Connettore 2 45">
            <a:extLst>
              <a:ext uri="{FF2B5EF4-FFF2-40B4-BE49-F238E27FC236}">
                <a16:creationId xmlns:a16="http://schemas.microsoft.com/office/drawing/2014/main" id="{6EED13D5-1CF3-825D-91A8-FEED5BE0BE6A}"/>
              </a:ext>
            </a:extLst>
          </p:cNvPr>
          <p:cNvCxnSpPr>
            <a:cxnSpLocks/>
          </p:cNvCxnSpPr>
          <p:nvPr/>
        </p:nvCxnSpPr>
        <p:spPr>
          <a:xfrm>
            <a:off x="5352933" y="2250522"/>
            <a:ext cx="3609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4C113197-FAA9-44F6-0E8C-560F28F1DB92}"/>
              </a:ext>
            </a:extLst>
          </p:cNvPr>
          <p:cNvSpPr txBox="1"/>
          <p:nvPr/>
        </p:nvSpPr>
        <p:spPr>
          <a:xfrm>
            <a:off x="5709585" y="2715019"/>
            <a:ext cx="24397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Marchesato di Saluzzo in Piemonte</a:t>
            </a:r>
          </a:p>
        </p:txBody>
      </p:sp>
      <p:cxnSp>
        <p:nvCxnSpPr>
          <p:cNvPr id="21" name="Connettore 2 45">
            <a:extLst>
              <a:ext uri="{FF2B5EF4-FFF2-40B4-BE49-F238E27FC236}">
                <a16:creationId xmlns:a16="http://schemas.microsoft.com/office/drawing/2014/main" id="{404B1D51-75E8-6817-36E7-25313BCA11D5}"/>
              </a:ext>
            </a:extLst>
          </p:cNvPr>
          <p:cNvCxnSpPr>
            <a:cxnSpLocks/>
          </p:cNvCxnSpPr>
          <p:nvPr/>
        </p:nvCxnSpPr>
        <p:spPr>
          <a:xfrm>
            <a:off x="5352933" y="2847896"/>
            <a:ext cx="3609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1C3A4212-FC57-BF61-71D9-38BDD553562D}"/>
              </a:ext>
            </a:extLst>
          </p:cNvPr>
          <p:cNvSpPr txBox="1"/>
          <p:nvPr/>
        </p:nvSpPr>
        <p:spPr>
          <a:xfrm>
            <a:off x="291041" y="4074213"/>
            <a:ext cx="120938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1720 e 1748</a:t>
            </a:r>
            <a:endParaRPr lang="it-IT" b="1" dirty="0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F23A0D0-FD08-8A55-A92C-503F813553CF}"/>
              </a:ext>
            </a:extLst>
          </p:cNvPr>
          <p:cNvSpPr txBox="1"/>
          <p:nvPr/>
        </p:nvSpPr>
        <p:spPr>
          <a:xfrm>
            <a:off x="3727333" y="3778380"/>
            <a:ext cx="16256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gli ASBURGO (austriaci) controllano</a:t>
            </a:r>
          </a:p>
        </p:txBody>
      </p:sp>
      <p:cxnSp>
        <p:nvCxnSpPr>
          <p:cNvPr id="28" name="Connettore 2 14">
            <a:extLst>
              <a:ext uri="{FF2B5EF4-FFF2-40B4-BE49-F238E27FC236}">
                <a16:creationId xmlns:a16="http://schemas.microsoft.com/office/drawing/2014/main" id="{6412AF7C-B713-B5F8-2776-3FF159E01DD8}"/>
              </a:ext>
            </a:extLst>
          </p:cNvPr>
          <p:cNvCxnSpPr>
            <a:cxnSpLocks/>
            <a:stCxn id="29" idx="3"/>
            <a:endCxn id="27" idx="1"/>
          </p:cNvCxnSpPr>
          <p:nvPr/>
        </p:nvCxnSpPr>
        <p:spPr>
          <a:xfrm flipV="1">
            <a:off x="2481602" y="4110386"/>
            <a:ext cx="1245731" cy="6776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A6F54CE7-F0FE-6123-7445-914BBDAC0A2F}"/>
              </a:ext>
            </a:extLst>
          </p:cNvPr>
          <p:cNvSpPr txBox="1"/>
          <p:nvPr/>
        </p:nvSpPr>
        <p:spPr>
          <a:xfrm>
            <a:off x="856002" y="4362337"/>
            <a:ext cx="162560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due guerre combattute tra Francia, Spagna e Austria</a:t>
            </a:r>
          </a:p>
        </p:txBody>
      </p:sp>
      <p:cxnSp>
        <p:nvCxnSpPr>
          <p:cNvPr id="30" name="Connettore 2 14">
            <a:extLst>
              <a:ext uri="{FF2B5EF4-FFF2-40B4-BE49-F238E27FC236}">
                <a16:creationId xmlns:a16="http://schemas.microsoft.com/office/drawing/2014/main" id="{2CF1BAEC-DE30-8E49-BC3C-5EBA687FBCF4}"/>
              </a:ext>
            </a:extLst>
          </p:cNvPr>
          <p:cNvCxnSpPr>
            <a:cxnSpLocks/>
            <a:stCxn id="29" idx="3"/>
            <a:endCxn id="31" idx="1"/>
          </p:cNvCxnSpPr>
          <p:nvPr/>
        </p:nvCxnSpPr>
        <p:spPr>
          <a:xfrm>
            <a:off x="2481602" y="4787986"/>
            <a:ext cx="1245731" cy="64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07E6BA18-FD25-4293-A853-6B41A9790E1A}"/>
              </a:ext>
            </a:extLst>
          </p:cNvPr>
          <p:cNvSpPr txBox="1"/>
          <p:nvPr/>
        </p:nvSpPr>
        <p:spPr>
          <a:xfrm>
            <a:off x="3727333" y="4556117"/>
            <a:ext cx="16256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 Borbone (spagnoli) controllano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0122D3BA-3811-7A40-2EB1-8820673679F8}"/>
              </a:ext>
            </a:extLst>
          </p:cNvPr>
          <p:cNvSpPr txBox="1"/>
          <p:nvPr/>
        </p:nvSpPr>
        <p:spPr>
          <a:xfrm>
            <a:off x="5709586" y="3778380"/>
            <a:ext cx="2439739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Ducato di Milano, Ducato di Mantova e Granducato di Toscana</a:t>
            </a:r>
          </a:p>
        </p:txBody>
      </p:sp>
      <p:cxnSp>
        <p:nvCxnSpPr>
          <p:cNvPr id="34" name="Connettore 2 45">
            <a:extLst>
              <a:ext uri="{FF2B5EF4-FFF2-40B4-BE49-F238E27FC236}">
                <a16:creationId xmlns:a16="http://schemas.microsoft.com/office/drawing/2014/main" id="{7640DC68-E623-B5D1-BE8D-B508DA7B1E96}"/>
              </a:ext>
            </a:extLst>
          </p:cNvPr>
          <p:cNvCxnSpPr>
            <a:cxnSpLocks/>
          </p:cNvCxnSpPr>
          <p:nvPr/>
        </p:nvCxnSpPr>
        <p:spPr>
          <a:xfrm>
            <a:off x="5352933" y="4098829"/>
            <a:ext cx="3609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FEB2AF52-AA72-874A-CD8F-D06359530057}"/>
              </a:ext>
            </a:extLst>
          </p:cNvPr>
          <p:cNvSpPr txBox="1"/>
          <p:nvPr/>
        </p:nvSpPr>
        <p:spPr>
          <a:xfrm>
            <a:off x="5709586" y="4649759"/>
            <a:ext cx="24397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Regno di Napoli</a:t>
            </a:r>
          </a:p>
        </p:txBody>
      </p:sp>
      <p:cxnSp>
        <p:nvCxnSpPr>
          <p:cNvPr id="37" name="Connettore 2 45">
            <a:extLst>
              <a:ext uri="{FF2B5EF4-FFF2-40B4-BE49-F238E27FC236}">
                <a16:creationId xmlns:a16="http://schemas.microsoft.com/office/drawing/2014/main" id="{CB4B3B0B-59B4-A98B-28C9-5B18025D44AB}"/>
              </a:ext>
            </a:extLst>
          </p:cNvPr>
          <p:cNvCxnSpPr>
            <a:cxnSpLocks/>
          </p:cNvCxnSpPr>
          <p:nvPr/>
        </p:nvCxnSpPr>
        <p:spPr>
          <a:xfrm>
            <a:off x="5352934" y="4782636"/>
            <a:ext cx="3609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A0597A93-1FD1-2673-98F0-98BD9F7F13CC}"/>
              </a:ext>
            </a:extLst>
          </p:cNvPr>
          <p:cNvSpPr txBox="1"/>
          <p:nvPr/>
        </p:nvSpPr>
        <p:spPr>
          <a:xfrm>
            <a:off x="3727333" y="5205042"/>
            <a:ext cx="16256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sono indipendenti</a:t>
            </a:r>
          </a:p>
        </p:txBody>
      </p:sp>
      <p:cxnSp>
        <p:nvCxnSpPr>
          <p:cNvPr id="54" name="Connettore 2 14">
            <a:extLst>
              <a:ext uri="{FF2B5EF4-FFF2-40B4-BE49-F238E27FC236}">
                <a16:creationId xmlns:a16="http://schemas.microsoft.com/office/drawing/2014/main" id="{B9822037-E7B2-02ED-3CC0-697D245584F6}"/>
              </a:ext>
            </a:extLst>
          </p:cNvPr>
          <p:cNvCxnSpPr>
            <a:cxnSpLocks/>
            <a:stCxn id="29" idx="3"/>
          </p:cNvCxnSpPr>
          <p:nvPr/>
        </p:nvCxnSpPr>
        <p:spPr>
          <a:xfrm>
            <a:off x="2481602" y="4787986"/>
            <a:ext cx="1245731" cy="60637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FA32D6EB-2A05-B211-3B13-A9F0EB5B07C5}"/>
              </a:ext>
            </a:extLst>
          </p:cNvPr>
          <p:cNvSpPr txBox="1"/>
          <p:nvPr/>
        </p:nvSpPr>
        <p:spPr>
          <a:xfrm>
            <a:off x="5709586" y="5187635"/>
            <a:ext cx="243973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1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Piemonte, Repubblica di Venezia</a:t>
            </a:r>
          </a:p>
        </p:txBody>
      </p:sp>
      <p:cxnSp>
        <p:nvCxnSpPr>
          <p:cNvPr id="56" name="Connettore 2 45">
            <a:extLst>
              <a:ext uri="{FF2B5EF4-FFF2-40B4-BE49-F238E27FC236}">
                <a16:creationId xmlns:a16="http://schemas.microsoft.com/office/drawing/2014/main" id="{8B00ED29-29F6-EF2D-935B-AACF60CBBE57}"/>
              </a:ext>
            </a:extLst>
          </p:cNvPr>
          <p:cNvCxnSpPr>
            <a:cxnSpLocks/>
          </p:cNvCxnSpPr>
          <p:nvPr/>
        </p:nvCxnSpPr>
        <p:spPr>
          <a:xfrm>
            <a:off x="5352934" y="5331145"/>
            <a:ext cx="36097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ettangolo 62">
            <a:extLst>
              <a:ext uri="{FF2B5EF4-FFF2-40B4-BE49-F238E27FC236}">
                <a16:creationId xmlns:a16="http://schemas.microsoft.com/office/drawing/2014/main" id="{E8782FAF-7BD6-5E9A-FC74-8DB97B042EBA}"/>
              </a:ext>
            </a:extLst>
          </p:cNvPr>
          <p:cNvSpPr/>
          <p:nvPr/>
        </p:nvSpPr>
        <p:spPr>
          <a:xfrm>
            <a:off x="5199321" y="404813"/>
            <a:ext cx="2468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decadenza italiana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86492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404813"/>
            <a:ext cx="7667625" cy="40481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endParaRPr lang="it-IT" sz="1900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/>
              <a:ea typeface="ＭＳ Ｐゴシック" charset="0"/>
              <a:cs typeface="Times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2</a:t>
            </a:r>
          </a:p>
        </p:txBody>
      </p:sp>
      <p:sp>
        <p:nvSpPr>
          <p:cNvPr id="6" name="Rettangolo 5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889000" y="884535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crisi, la decadenza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50252" y="1532974"/>
            <a:ext cx="1807148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Elementi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decadenza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dell’Italia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730948" y="2304963"/>
            <a:ext cx="1333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POLITICHE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488752" y="2304963"/>
            <a:ext cx="39915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Paese diviso era debole e esposto alle aggressioni esterne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730948" y="3059632"/>
            <a:ext cx="1333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ECONOMICHE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488752" y="2813609"/>
            <a:ext cx="55028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dopo la scoperta dell’America, l’Italia era rimasta ai margini dei commerci mondiali 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488751" y="3255450"/>
            <a:ext cx="551237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gli Stati italiani subivano la concorrenza dell’Europa nord-occidentale</a:t>
            </a:r>
          </a:p>
        </p:txBody>
      </p:sp>
      <p:cxnSp>
        <p:nvCxnSpPr>
          <p:cNvPr id="14" name="Connettore 2 13"/>
          <p:cNvCxnSpPr>
            <a:cxnSpLocks/>
            <a:stCxn id="9" idx="3"/>
            <a:endCxn id="10" idx="1"/>
          </p:cNvCxnSpPr>
          <p:nvPr/>
        </p:nvCxnSpPr>
        <p:spPr>
          <a:xfrm>
            <a:off x="3064448" y="2449684"/>
            <a:ext cx="42430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stCxn id="11" idx="3"/>
            <a:endCxn id="12" idx="1"/>
          </p:cNvCxnSpPr>
          <p:nvPr/>
        </p:nvCxnSpPr>
        <p:spPr>
          <a:xfrm flipV="1">
            <a:off x="3064448" y="2958330"/>
            <a:ext cx="424304" cy="2460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cxnSpLocks/>
            <a:stCxn id="11" idx="3"/>
            <a:endCxn id="13" idx="1"/>
          </p:cNvCxnSpPr>
          <p:nvPr/>
        </p:nvCxnSpPr>
        <p:spPr>
          <a:xfrm>
            <a:off x="3064448" y="3204353"/>
            <a:ext cx="424303" cy="1958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1730948" y="4067359"/>
            <a:ext cx="1333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CULTURALI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488752" y="3786428"/>
            <a:ext cx="48932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Chiesa esercitava un controllo opprimente sul sapere e sulla cultura</a:t>
            </a:r>
          </a:p>
        </p:txBody>
      </p:sp>
      <p:sp>
        <p:nvSpPr>
          <p:cNvPr id="25" name="CasellaDiTesto 24"/>
          <p:cNvSpPr txBox="1"/>
          <p:nvPr/>
        </p:nvSpPr>
        <p:spPr>
          <a:xfrm>
            <a:off x="3488752" y="4285621"/>
            <a:ext cx="4178873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diffuse la pratica di perseguitare e segregare gli ebrei</a:t>
            </a:r>
          </a:p>
        </p:txBody>
      </p:sp>
      <p:cxnSp>
        <p:nvCxnSpPr>
          <p:cNvPr id="26" name="Connettore 2 25"/>
          <p:cNvCxnSpPr>
            <a:stCxn id="23" idx="3"/>
            <a:endCxn id="24" idx="1"/>
          </p:cNvCxnSpPr>
          <p:nvPr/>
        </p:nvCxnSpPr>
        <p:spPr>
          <a:xfrm flipV="1">
            <a:off x="3064448" y="3931149"/>
            <a:ext cx="424304" cy="2809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stCxn id="23" idx="3"/>
            <a:endCxn id="25" idx="1"/>
          </p:cNvCxnSpPr>
          <p:nvPr/>
        </p:nvCxnSpPr>
        <p:spPr>
          <a:xfrm>
            <a:off x="3064448" y="4212080"/>
            <a:ext cx="424304" cy="2182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1730948" y="4791259"/>
            <a:ext cx="14478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hangingPunct="1"/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DEMOGRAFICHE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3488752" y="4791259"/>
            <a:ext cx="4893248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popolazione diminuì a causa di epidemie, carestie e basso tenore di vita</a:t>
            </a:r>
          </a:p>
        </p:txBody>
      </p:sp>
      <p:cxnSp>
        <p:nvCxnSpPr>
          <p:cNvPr id="41" name="Connettore 2 40"/>
          <p:cNvCxnSpPr>
            <a:endCxn id="39" idx="1"/>
          </p:cNvCxnSpPr>
          <p:nvPr/>
        </p:nvCxnSpPr>
        <p:spPr>
          <a:xfrm flipV="1">
            <a:off x="3178748" y="4935980"/>
            <a:ext cx="310004" cy="432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e 5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cxnSp>
        <p:nvCxnSpPr>
          <p:cNvPr id="62" name="Connettore 1 61"/>
          <p:cNvCxnSpPr>
            <a:cxnSpLocks/>
            <a:stCxn id="8" idx="2"/>
          </p:cNvCxnSpPr>
          <p:nvPr/>
        </p:nvCxnSpPr>
        <p:spPr>
          <a:xfrm flipH="1">
            <a:off x="1151952" y="2009700"/>
            <a:ext cx="1874" cy="293102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67"/>
          <p:cNvCxnSpPr/>
          <p:nvPr/>
        </p:nvCxnSpPr>
        <p:spPr>
          <a:xfrm>
            <a:off x="1177352" y="4940722"/>
            <a:ext cx="5771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ttore 2 68"/>
          <p:cNvCxnSpPr/>
          <p:nvPr/>
        </p:nvCxnSpPr>
        <p:spPr>
          <a:xfrm>
            <a:off x="1153826" y="4237902"/>
            <a:ext cx="5771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ttore 2 69"/>
          <p:cNvCxnSpPr/>
          <p:nvPr/>
        </p:nvCxnSpPr>
        <p:spPr>
          <a:xfrm>
            <a:off x="1153826" y="3217475"/>
            <a:ext cx="5771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ttore 2 70"/>
          <p:cNvCxnSpPr/>
          <p:nvPr/>
        </p:nvCxnSpPr>
        <p:spPr>
          <a:xfrm>
            <a:off x="1151952" y="2449684"/>
            <a:ext cx="57712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ttangolo 14">
            <a:extLst>
              <a:ext uri="{FF2B5EF4-FFF2-40B4-BE49-F238E27FC236}">
                <a16:creationId xmlns:a16="http://schemas.microsoft.com/office/drawing/2014/main" id="{A327D1AE-D07C-E84A-C6F2-98CC07231831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Dall’assolutismo all’età napoleonica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AA1A1F6-5053-3E04-E88C-1C3870EAEAD0}"/>
              </a:ext>
            </a:extLst>
          </p:cNvPr>
          <p:cNvSpPr/>
          <p:nvPr/>
        </p:nvSpPr>
        <p:spPr>
          <a:xfrm>
            <a:off x="5199321" y="404813"/>
            <a:ext cx="2468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La decadenza italiana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6251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253</Words>
  <Application>Microsoft Office PowerPoint</Application>
  <PresentationFormat>Presentazione su schermo (4:3)</PresentationFormat>
  <Paragraphs>58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28</cp:revision>
  <dcterms:created xsi:type="dcterms:W3CDTF">2020-05-13T10:16:01Z</dcterms:created>
  <dcterms:modified xsi:type="dcterms:W3CDTF">2026-05-13T08:09:47Z</dcterms:modified>
</cp:coreProperties>
</file>