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B80F84-9562-4CFB-80F4-30D7806140EA}" v="9" dt="2026-05-18T08:26:06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5"/>
    <p:restoredTop sz="94671"/>
  </p:normalViewPr>
  <p:slideViewPr>
    <p:cSldViewPr snapToGrid="0" snapToObjects="1">
      <p:cViewPr varScale="1">
        <p:scale>
          <a:sx n="106" d="100"/>
          <a:sy n="106" d="100"/>
        </p:scale>
        <p:origin x="20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8T08:26:41.444" v="107" actId="1076"/>
      <pc:docMkLst>
        <pc:docMk/>
      </pc:docMkLst>
      <pc:sldChg chg="addSp modSp mod">
        <pc:chgData name="Silvana Gallone" userId="7a5114527312c558" providerId="LiveId" clId="{D634AA42-852E-4215-B5D9-52DE406B3105}" dt="2026-05-18T08:19:24.049" v="6" actId="1076"/>
        <pc:sldMkLst>
          <pc:docMk/>
          <pc:sldMk cId="875276476" sldId="256"/>
        </pc:sldMkLst>
        <pc:spChg chg="add mod">
          <ac:chgData name="Silvana Gallone" userId="7a5114527312c558" providerId="LiveId" clId="{D634AA42-852E-4215-B5D9-52DE406B3105}" dt="2026-05-18T08:19:24.049" v="6" actId="1076"/>
          <ac:spMkLst>
            <pc:docMk/>
            <pc:sldMk cId="875276476" sldId="256"/>
            <ac:spMk id="4" creationId="{4B23F996-179F-48FB-D83A-3A8AE6AB2808}"/>
          </ac:spMkLst>
        </pc:spChg>
      </pc:sldChg>
      <pc:sldChg chg="addSp modSp mod">
        <pc:chgData name="Silvana Gallone" userId="7a5114527312c558" providerId="LiveId" clId="{D634AA42-852E-4215-B5D9-52DE406B3105}" dt="2026-05-18T08:25:21.252" v="71" actId="1076"/>
        <pc:sldMkLst>
          <pc:docMk/>
          <pc:sldMk cId="2502483111" sldId="257"/>
        </pc:sldMkLst>
        <pc:spChg chg="add mod">
          <ac:chgData name="Silvana Gallone" userId="7a5114527312c558" providerId="LiveId" clId="{D634AA42-852E-4215-B5D9-52DE406B3105}" dt="2026-05-18T08:25:21.252" v="71" actId="1076"/>
          <ac:spMkLst>
            <pc:docMk/>
            <pc:sldMk cId="2502483111" sldId="257"/>
            <ac:spMk id="2" creationId="{733D6E50-DDC3-2F8C-5308-586551DED38D}"/>
          </ac:spMkLst>
        </pc:spChg>
        <pc:picChg chg="mod">
          <ac:chgData name="Silvana Gallone" userId="7a5114527312c558" providerId="LiveId" clId="{D634AA42-852E-4215-B5D9-52DE406B3105}" dt="2026-05-18T08:25:15.045" v="70" actId="1076"/>
          <ac:picMkLst>
            <pc:docMk/>
            <pc:sldMk cId="2502483111" sldId="257"/>
            <ac:picMk id="18" creationId="{60624B66-1CCB-083D-3AE1-D4ECEB277B9B}"/>
          </ac:picMkLst>
        </pc:picChg>
      </pc:sldChg>
      <pc:sldChg chg="addSp modSp mod">
        <pc:chgData name="Silvana Gallone" userId="7a5114527312c558" providerId="LiveId" clId="{D634AA42-852E-4215-B5D9-52DE406B3105}" dt="2026-05-18T08:24:04.715" v="65" actId="1076"/>
        <pc:sldMkLst>
          <pc:docMk/>
          <pc:sldMk cId="2225556566" sldId="258"/>
        </pc:sldMkLst>
        <pc:spChg chg="add mod">
          <ac:chgData name="Silvana Gallone" userId="7a5114527312c558" providerId="LiveId" clId="{D634AA42-852E-4215-B5D9-52DE406B3105}" dt="2026-05-18T08:24:04.715" v="65" actId="1076"/>
          <ac:spMkLst>
            <pc:docMk/>
            <pc:sldMk cId="2225556566" sldId="258"/>
            <ac:spMk id="5" creationId="{604751AA-C2CD-E7C0-6D5A-454893565C62}"/>
          </ac:spMkLst>
        </pc:spChg>
      </pc:sldChg>
      <pc:sldChg chg="addSp modSp mod">
        <pc:chgData name="Silvana Gallone" userId="7a5114527312c558" providerId="LiveId" clId="{D634AA42-852E-4215-B5D9-52DE406B3105}" dt="2026-05-18T08:26:41.444" v="107" actId="1076"/>
        <pc:sldMkLst>
          <pc:docMk/>
          <pc:sldMk cId="742602704" sldId="260"/>
        </pc:sldMkLst>
        <pc:spChg chg="add mod">
          <ac:chgData name="Silvana Gallone" userId="7a5114527312c558" providerId="LiveId" clId="{D634AA42-852E-4215-B5D9-52DE406B3105}" dt="2026-05-18T08:26:41.444" v="107" actId="1076"/>
          <ac:spMkLst>
            <pc:docMk/>
            <pc:sldMk cId="742602704" sldId="260"/>
            <ac:spMk id="5" creationId="{F566C969-66C8-DAB3-E630-76910598F26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04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06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69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88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45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63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85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32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58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38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DF005-DF70-534B-98B8-E9A9B4DD3CE9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0464E-3A00-264B-800B-EF6BF7E327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341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8C8AE62-5421-77F5-AD9C-E7B8FE730AF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83D774D-99A3-8583-F4C5-95DE1A34798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0" name="Freccia a pentagono 9">
            <a:extLst>
              <a:ext uri="{FF2B5EF4-FFF2-40B4-BE49-F238E27FC236}">
                <a16:creationId xmlns:a16="http://schemas.microsoft.com/office/drawing/2014/main" id="{708DC243-9BEF-A218-310F-73EB5452FEC2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B043478-6F7C-3FDB-D45C-DAD1BE42F91A}"/>
              </a:ext>
            </a:extLst>
          </p:cNvPr>
          <p:cNvSpPr txBox="1"/>
          <p:nvPr/>
        </p:nvSpPr>
        <p:spPr>
          <a:xfrm>
            <a:off x="-490466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13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3F65027-573B-E499-78CB-B2BC09632BDE}"/>
              </a:ext>
            </a:extLst>
          </p:cNvPr>
          <p:cNvSpPr txBox="1"/>
          <p:nvPr/>
        </p:nvSpPr>
        <p:spPr>
          <a:xfrm>
            <a:off x="2264188" y="1665927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L’Unità d’Italia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AFE7834-2754-DF88-9CBC-7F4A5FF67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91" y="2769059"/>
            <a:ext cx="5621216" cy="330714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23F996-179F-48FB-D83A-3A8AE6AB2808}"/>
              </a:ext>
            </a:extLst>
          </p:cNvPr>
          <p:cNvSpPr txBox="1"/>
          <p:nvPr/>
        </p:nvSpPr>
        <p:spPr>
          <a:xfrm>
            <a:off x="6358173" y="6076207"/>
            <a:ext cx="26429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Claudio Divizia/Shutterstock</a:t>
            </a:r>
          </a:p>
        </p:txBody>
      </p:sp>
    </p:spTree>
    <p:extLst>
      <p:ext uri="{BB962C8B-B14F-4D97-AF65-F5344CB8AC3E}">
        <p14:creationId xmlns:p14="http://schemas.microsoft.com/office/powerpoint/2010/main" val="87527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143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modello Piemonte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4800" y="1513320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1849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307631" y="1669837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era tornata quella della Restaurazione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901701" y="2406437"/>
            <a:ext cx="269239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le speranze per l’indipendenza e l’unità erano ancora vive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2"/>
          </p:cNvCxnSpPr>
          <p:nvPr/>
        </p:nvCxnSpPr>
        <p:spPr>
          <a:xfrm>
            <a:off x="2266716" y="2146563"/>
            <a:ext cx="0" cy="272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920750" y="3107874"/>
            <a:ext cx="265429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Piemonte divenne il punto di riferimento di molti patrioti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10" idx="2"/>
            <a:endCxn id="12" idx="0"/>
          </p:cNvCxnSpPr>
          <p:nvPr/>
        </p:nvCxnSpPr>
        <p:spPr>
          <a:xfrm>
            <a:off x="2247900" y="2883163"/>
            <a:ext cx="0" cy="2247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17500" y="3695451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1852 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288815" y="3854757"/>
            <a:ext cx="1918169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Vittorio Emanuele II nominò primo ministro CAMILLO BENSO CONTE DI CAVOUR</a:t>
            </a:r>
          </a:p>
        </p:txBody>
      </p:sp>
      <p:cxnSp>
        <p:nvCxnSpPr>
          <p:cNvPr id="25" name="Connettore 2 24"/>
          <p:cNvCxnSpPr>
            <a:stCxn id="12" idx="2"/>
            <a:endCxn id="24" idx="0"/>
          </p:cNvCxnSpPr>
          <p:nvPr/>
        </p:nvCxnSpPr>
        <p:spPr>
          <a:xfrm>
            <a:off x="2247900" y="3584600"/>
            <a:ext cx="0" cy="2701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047531" y="4832588"/>
            <a:ext cx="34548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promosse l’attività delle banche e il commercio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3060231" y="5224816"/>
            <a:ext cx="34548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modernizzò agricoltura e industria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47531" y="5617798"/>
            <a:ext cx="38358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partecipò con Francia e Inghilterra alla guerra di Crimea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3047531" y="6034239"/>
            <a:ext cx="34548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offrì rifugio ai patrioti italiani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060231" y="6418818"/>
            <a:ext cx="34548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seguì il principio “libera Chiesa in libero Stato”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1 36"/>
          <p:cNvCxnSpPr>
            <a:stCxn id="24" idx="2"/>
          </p:cNvCxnSpPr>
          <p:nvPr/>
        </p:nvCxnSpPr>
        <p:spPr>
          <a:xfrm>
            <a:off x="2247900" y="4706054"/>
            <a:ext cx="18816" cy="184714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33" idx="1"/>
          </p:cNvCxnSpPr>
          <p:nvPr/>
        </p:nvCxnSpPr>
        <p:spPr>
          <a:xfrm>
            <a:off x="2266716" y="6553201"/>
            <a:ext cx="793515" cy="10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2266716" y="6159501"/>
            <a:ext cx="793515" cy="10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2254016" y="5765801"/>
            <a:ext cx="793515" cy="10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2266716" y="5372101"/>
            <a:ext cx="793515" cy="10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cxnSpLocks/>
            <a:endCxn id="28" idx="1"/>
          </p:cNvCxnSpPr>
          <p:nvPr/>
        </p:nvCxnSpPr>
        <p:spPr>
          <a:xfrm flipV="1">
            <a:off x="2266716" y="4977309"/>
            <a:ext cx="780815" cy="10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e 4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3812329" y="2925121"/>
            <a:ext cx="1772477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mantenuto in vigore la Costituzione (Statuto Albertino, 1848)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cxnSpLocks/>
            <a:stCxn id="12" idx="3"/>
            <a:endCxn id="32" idx="1"/>
          </p:cNvCxnSpPr>
          <p:nvPr/>
        </p:nvCxnSpPr>
        <p:spPr>
          <a:xfrm>
            <a:off x="3575049" y="3346237"/>
            <a:ext cx="237280" cy="453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4C689264-F588-55D9-D5A9-EDC8A7F240A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12CF8D2-9F48-B63B-3C78-C1B0E0BF711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0624B66-1CCB-083D-3AE1-D4ECEB277B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22901" y="1361666"/>
            <a:ext cx="2338499" cy="3106889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A7AAD751-7CF5-FA07-6045-0BC166ABCD64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33D6E50-DDC3-2F8C-5308-586551DED38D}"/>
              </a:ext>
            </a:extLst>
          </p:cNvPr>
          <p:cNvSpPr txBox="1"/>
          <p:nvPr/>
        </p:nvSpPr>
        <p:spPr>
          <a:xfrm>
            <a:off x="6883400" y="4455129"/>
            <a:ext cx="2099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Torino, Museo del Risorgimento/Opera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502483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143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Seconda guerra d’indipendenza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04800" y="1470411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1858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307631" y="1669837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Cavour incontrò Napoleone III a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Plombières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57131" y="1669837"/>
            <a:ext cx="39120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Francia e Piemonte avrebbero combattuto insieme l’Austria, ma solo se l’iniziativa fosse partita dall’Austria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10" idx="3"/>
            <a:endCxn id="11" idx="1"/>
          </p:cNvCxnSpPr>
          <p:nvPr/>
        </p:nvCxnSpPr>
        <p:spPr>
          <a:xfrm>
            <a:off x="3225800" y="1908200"/>
            <a:ext cx="4313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971800" y="2419137"/>
            <a:ext cx="3060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Piemonte avrebbe annesso Lombardia, Veneto, Emilia e Romagna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971800" y="3048263"/>
            <a:ext cx="30607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sarebbe sorto un Regno dell’Italia centrale formato da Toscana e Marche, governato da un cugino di Napoleone III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971800" y="3866937"/>
            <a:ext cx="3060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Roma e il Lazio sarebbero rimasti in mano al papa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971800" y="4501937"/>
            <a:ext cx="30607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Regno delle Due Sicilie sarebbe stato assegnato a un sovrano scelto da Napoleone III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971800" y="5314737"/>
            <a:ext cx="3060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Piemonte avrebbe ceduto alla Francia Nizza e la Savoia</a:t>
            </a:r>
          </a:p>
        </p:txBody>
      </p:sp>
      <p:cxnSp>
        <p:nvCxnSpPr>
          <p:cNvPr id="22" name="Connettore 1 21"/>
          <p:cNvCxnSpPr>
            <a:stCxn id="10" idx="2"/>
          </p:cNvCxnSpPr>
          <p:nvPr/>
        </p:nvCxnSpPr>
        <p:spPr>
          <a:xfrm>
            <a:off x="2266716" y="2146563"/>
            <a:ext cx="6584" cy="340333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endCxn id="20" idx="1"/>
          </p:cNvCxnSpPr>
          <p:nvPr/>
        </p:nvCxnSpPr>
        <p:spPr>
          <a:xfrm>
            <a:off x="2273300" y="5549900"/>
            <a:ext cx="698500" cy="3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>
            <a:off x="2266716" y="4813300"/>
            <a:ext cx="698500" cy="3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2266716" y="4127500"/>
            <a:ext cx="698500" cy="3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2266716" y="3378200"/>
            <a:ext cx="698500" cy="3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266716" y="2667000"/>
            <a:ext cx="698500" cy="3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B15FA2B-BA15-76CC-FC58-4B4BA4E2235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9396A40-3C29-A7A4-DA5E-0B32AA809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896" y="2419137"/>
            <a:ext cx="2558213" cy="3403337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5DB3C13-F298-11EB-32CD-C7655302AC4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4173290-FC4B-B547-D749-2E7E6E90929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D5733D2-F759-17AD-C20B-C64BE99F72C6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04751AA-C2CD-E7C0-6D5A-454893565C62}"/>
              </a:ext>
            </a:extLst>
          </p:cNvPr>
          <p:cNvSpPr txBox="1"/>
          <p:nvPr/>
        </p:nvSpPr>
        <p:spPr>
          <a:xfrm>
            <a:off x="7161291" y="5756494"/>
            <a:ext cx="2190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Torino, Museo Nazionale del Risorgimento Italiano/Opera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22555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105399" y="404813"/>
            <a:ext cx="2562226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82131" y="1193111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Cavour cercò di provocare 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68131" y="1193111"/>
            <a:ext cx="2337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spostando truppe verso il confine del Lombardo Veneto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400300" y="1431474"/>
            <a:ext cx="3678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768131" y="2000037"/>
            <a:ext cx="23372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l’Austria dichiarò guerra al Piemonte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173978" y="2750131"/>
            <a:ext cx="120015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vinta delle forze franco-piemontesi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8" idx="2"/>
            <a:endCxn id="12" idx="0"/>
          </p:cNvCxnSpPr>
          <p:nvPr/>
        </p:nvCxnSpPr>
        <p:spPr>
          <a:xfrm>
            <a:off x="3936766" y="1669837"/>
            <a:ext cx="0" cy="330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stCxn id="12" idx="2"/>
            <a:endCxn id="22" idx="0"/>
          </p:cNvCxnSpPr>
          <p:nvPr/>
        </p:nvCxnSpPr>
        <p:spPr>
          <a:xfrm>
            <a:off x="3936766" y="2476763"/>
            <a:ext cx="516" cy="2749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7322184" y="2375798"/>
            <a:ext cx="17176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4 giugno 1859</a:t>
            </a:r>
            <a:endParaRPr lang="it-IT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773477" y="2683218"/>
            <a:ext cx="116275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Magenta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333614" y="3432701"/>
            <a:ext cx="17176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24 giugno 1859</a:t>
            </a:r>
            <a:endParaRPr lang="it-IT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6773477" y="3171955"/>
            <a:ext cx="187071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San Martino e Solferino</a:t>
            </a:r>
          </a:p>
        </p:txBody>
      </p:sp>
      <p:cxnSp>
        <p:nvCxnSpPr>
          <p:cNvPr id="26" name="Connettore 2 25"/>
          <p:cNvCxnSpPr>
            <a:cxnSpLocks/>
            <a:endCxn id="23" idx="1"/>
          </p:cNvCxnSpPr>
          <p:nvPr/>
        </p:nvCxnSpPr>
        <p:spPr>
          <a:xfrm flipV="1">
            <a:off x="6374129" y="2827939"/>
            <a:ext cx="399348" cy="2792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endCxn id="25" idx="1"/>
          </p:cNvCxnSpPr>
          <p:nvPr/>
        </p:nvCxnSpPr>
        <p:spPr>
          <a:xfrm>
            <a:off x="6374129" y="3107200"/>
            <a:ext cx="399348" cy="2094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768131" y="3716070"/>
            <a:ext cx="233726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Toscana, Emilia e Romagna insorsero e chiesero di essere annessi al Piemonte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cxnSpLocks/>
            <a:stCxn id="22" idx="2"/>
            <a:endCxn id="32" idx="0"/>
          </p:cNvCxnSpPr>
          <p:nvPr/>
        </p:nvCxnSpPr>
        <p:spPr>
          <a:xfrm flipH="1">
            <a:off x="3936766" y="3415677"/>
            <a:ext cx="516" cy="3003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949826" y="4454788"/>
            <a:ext cx="17176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l’11 luglio 1859</a:t>
            </a:r>
            <a:endParaRPr lang="it-IT" b="1" dirty="0"/>
          </a:p>
        </p:txBody>
      </p:sp>
      <p:sp>
        <p:nvSpPr>
          <p:cNvPr id="38" name="CasellaDiTesto 37"/>
          <p:cNvSpPr txBox="1"/>
          <p:nvPr/>
        </p:nvSpPr>
        <p:spPr>
          <a:xfrm>
            <a:off x="2768130" y="4625048"/>
            <a:ext cx="23372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Napoleone III firmò l’armistizio di VILLAFRANCA</a:t>
            </a:r>
          </a:p>
        </p:txBody>
      </p:sp>
      <p:cxnSp>
        <p:nvCxnSpPr>
          <p:cNvPr id="39" name="Connettore 2 38"/>
          <p:cNvCxnSpPr>
            <a:stCxn id="32" idx="2"/>
            <a:endCxn id="38" idx="0"/>
          </p:cNvCxnSpPr>
          <p:nvPr/>
        </p:nvCxnSpPr>
        <p:spPr>
          <a:xfrm flipH="1">
            <a:off x="3936765" y="4380082"/>
            <a:ext cx="1" cy="2449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4711230" y="5238537"/>
            <a:ext cx="417877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Piemonte annesse Lombardia, Toscana, Emilia e Romagna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711230" y="5680378"/>
            <a:ext cx="227377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l’Austria conservò il Veneto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711230" y="6089437"/>
            <a:ext cx="360727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Piemonte cedette Nizza e Savoia alla Francia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Ovale 4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55" name="Connettore 1 54"/>
          <p:cNvCxnSpPr>
            <a:stCxn id="38" idx="2"/>
          </p:cNvCxnSpPr>
          <p:nvPr/>
        </p:nvCxnSpPr>
        <p:spPr>
          <a:xfrm>
            <a:off x="3936765" y="5101774"/>
            <a:ext cx="1" cy="113238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4" idx="1"/>
          </p:cNvCxnSpPr>
          <p:nvPr/>
        </p:nvCxnSpPr>
        <p:spPr>
          <a:xfrm>
            <a:off x="3936766" y="6234158"/>
            <a:ext cx="77446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3936765" y="5827758"/>
            <a:ext cx="77446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>
            <a:off x="3936765" y="5395958"/>
            <a:ext cx="77446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08B01CB0-AAAA-CD74-4086-57F43BDECC7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D8C7867-6B4E-AF6D-ADA9-9A4A09A2989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0979B30-3B46-AC2D-4885-7722A0D7E26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43FADC0-9126-1213-157D-EA1A27FF50A3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24384CF-41B1-63A0-3FFA-BEBF88559C6B}"/>
              </a:ext>
            </a:extLst>
          </p:cNvPr>
          <p:cNvSpPr txBox="1"/>
          <p:nvPr/>
        </p:nvSpPr>
        <p:spPr>
          <a:xfrm>
            <a:off x="3001927" y="2751665"/>
            <a:ext cx="187071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scoppia 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SECONDA GUERRA D’INDIPENDENZA</a:t>
            </a:r>
          </a:p>
        </p:txBody>
      </p:sp>
      <p:cxnSp>
        <p:nvCxnSpPr>
          <p:cNvPr id="36" name="Connettore 2 62">
            <a:extLst>
              <a:ext uri="{FF2B5EF4-FFF2-40B4-BE49-F238E27FC236}">
                <a16:creationId xmlns:a16="http://schemas.microsoft.com/office/drawing/2014/main" id="{7CA1114D-84FA-7471-5BD7-B486E6D0439A}"/>
              </a:ext>
            </a:extLst>
          </p:cNvPr>
          <p:cNvCxnSpPr>
            <a:cxnSpLocks/>
            <a:stCxn id="22" idx="3"/>
            <a:endCxn id="13" idx="1"/>
          </p:cNvCxnSpPr>
          <p:nvPr/>
        </p:nvCxnSpPr>
        <p:spPr>
          <a:xfrm flipV="1">
            <a:off x="4872637" y="3082137"/>
            <a:ext cx="301341" cy="15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80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143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4" y="1361962"/>
            <a:ext cx="7218151" cy="509122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3B82898-6600-C38E-8ECF-D1544BBD48E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127CD8-45F1-7599-EECE-39AA916EA89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0E99509-63E2-58CD-84B5-C9EE1843939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DA699EA-F641-F7E5-EF03-4EBA0F71E39D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6EB1DAE-6545-ACFF-4AED-280B1D508855}"/>
              </a:ext>
            </a:extLst>
          </p:cNvPr>
          <p:cNvSpPr txBox="1"/>
          <p:nvPr/>
        </p:nvSpPr>
        <p:spPr>
          <a:xfrm>
            <a:off x="3058042" y="1018795"/>
            <a:ext cx="3027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La Seconda guerra d’Indipendenza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94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143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spedizione dei Mille: la conquista del Sud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15900" y="1504701"/>
            <a:ext cx="11684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5 e il 6 maggio 1860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18731" y="2083583"/>
            <a:ext cx="23372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Garibaldi e altri 1000 uomini partirono da Quarto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15900" y="2762001"/>
            <a:ext cx="11684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l’</a:t>
            </a:r>
            <a:r>
              <a:rPr lang="it-IT" b="1" dirty="0"/>
              <a:t>11 maggio 1860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218731" y="3391961"/>
            <a:ext cx="23372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sbarcarono a Marsala, in Sicilia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15900" y="3852603"/>
            <a:ext cx="11684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15 maggio 1860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218731" y="4431485"/>
            <a:ext cx="2337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sconfissero le truppe borboniche a Calatafimi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9" idx="2"/>
            <a:endCxn id="11" idx="0"/>
          </p:cNvCxnSpPr>
          <p:nvPr/>
        </p:nvCxnSpPr>
        <p:spPr>
          <a:xfrm>
            <a:off x="2387366" y="2560309"/>
            <a:ext cx="0" cy="8316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1" idx="2"/>
            <a:endCxn id="13" idx="0"/>
          </p:cNvCxnSpPr>
          <p:nvPr/>
        </p:nvCxnSpPr>
        <p:spPr>
          <a:xfrm>
            <a:off x="2387366" y="3681402"/>
            <a:ext cx="0" cy="750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581400" y="4539043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e poi a 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431831" y="4142167"/>
            <a:ext cx="1079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Palermo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431831" y="4900654"/>
            <a:ext cx="1079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Milazzo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20" idx="3"/>
            <a:endCxn id="21" idx="1"/>
          </p:cNvCxnSpPr>
          <p:nvPr/>
        </p:nvCxnSpPr>
        <p:spPr>
          <a:xfrm flipV="1">
            <a:off x="4150787" y="4286888"/>
            <a:ext cx="281044" cy="3829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20" idx="3"/>
            <a:endCxn id="22" idx="1"/>
          </p:cNvCxnSpPr>
          <p:nvPr/>
        </p:nvCxnSpPr>
        <p:spPr>
          <a:xfrm>
            <a:off x="4150787" y="4669848"/>
            <a:ext cx="281044" cy="3755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>
            <a:stCxn id="21" idx="3"/>
          </p:cNvCxnSpPr>
          <p:nvPr/>
        </p:nvCxnSpPr>
        <p:spPr>
          <a:xfrm>
            <a:off x="5511800" y="4286888"/>
            <a:ext cx="203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stCxn id="22" idx="3"/>
          </p:cNvCxnSpPr>
          <p:nvPr/>
        </p:nvCxnSpPr>
        <p:spPr>
          <a:xfrm>
            <a:off x="5511800" y="5045375"/>
            <a:ext cx="203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>
            <a:off x="5715000" y="4286888"/>
            <a:ext cx="0" cy="75848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5715001" y="4669848"/>
            <a:ext cx="2539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5969000" y="4538351"/>
            <a:ext cx="2311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Sicilia era in mano a Garibaldi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1218731" y="5498285"/>
            <a:ext cx="23372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siciliana rimase delusa dalla ridistribuzione delle terre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4087287" y="5685570"/>
            <a:ext cx="2337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repressa anche dai garibaldini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13" idx="2"/>
            <a:endCxn id="46" idx="0"/>
          </p:cNvCxnSpPr>
          <p:nvPr/>
        </p:nvCxnSpPr>
        <p:spPr>
          <a:xfrm>
            <a:off x="2387366" y="4908211"/>
            <a:ext cx="0" cy="590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46" idx="3"/>
            <a:endCxn id="47" idx="1"/>
          </p:cNvCxnSpPr>
          <p:nvPr/>
        </p:nvCxnSpPr>
        <p:spPr>
          <a:xfrm>
            <a:off x="3556000" y="5830291"/>
            <a:ext cx="5312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6806731" y="5685570"/>
            <a:ext cx="14736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BRONTE</a:t>
            </a:r>
          </a:p>
        </p:txBody>
      </p:sp>
      <p:cxnSp>
        <p:nvCxnSpPr>
          <p:cNvPr id="56" name="Connettore 2 55"/>
          <p:cNvCxnSpPr>
            <a:endCxn id="55" idx="1"/>
          </p:cNvCxnSpPr>
          <p:nvPr/>
        </p:nvCxnSpPr>
        <p:spPr>
          <a:xfrm>
            <a:off x="6424556" y="5830291"/>
            <a:ext cx="3821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e 5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39CBD0E-E68F-462B-FEE0-D0D494F0C8E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30643E49-3839-1361-B040-21456381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618" y="1448338"/>
            <a:ext cx="2989382" cy="250224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1C4123E-D383-71AB-6464-8915C336B2C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F5384F3-E971-FF62-D811-FD0FD4BA55C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6C5488C-99A3-519A-630D-21288C837DB6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66C969-66C8-DAB3-E630-76910598F26D}"/>
              </a:ext>
            </a:extLst>
          </p:cNvPr>
          <p:cNvSpPr txBox="1"/>
          <p:nvPr/>
        </p:nvSpPr>
        <p:spPr>
          <a:xfrm>
            <a:off x="7513627" y="3900530"/>
            <a:ext cx="176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Milano, Civica Raccolta Stampe Bertarelli/Opera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74260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419600" y="404813"/>
            <a:ext cx="32480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15900" y="1130368"/>
            <a:ext cx="14528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20 agosto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18731" y="1436597"/>
            <a:ext cx="2337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Garibaldi passò lo stretto di Messina e giunse in Calabria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5899" y="2037148"/>
            <a:ext cx="145286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7 settembre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218731" y="2320517"/>
            <a:ext cx="2337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entrò a Napoli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2"/>
            <a:endCxn id="10" idx="0"/>
          </p:cNvCxnSpPr>
          <p:nvPr/>
        </p:nvCxnSpPr>
        <p:spPr>
          <a:xfrm>
            <a:off x="2387366" y="1913323"/>
            <a:ext cx="0" cy="4071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10" idx="3"/>
          </p:cNvCxnSpPr>
          <p:nvPr/>
        </p:nvCxnSpPr>
        <p:spPr>
          <a:xfrm>
            <a:off x="3556000" y="2465238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5659119" y="1934278"/>
            <a:ext cx="146176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1° ottobre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873500" y="2226875"/>
            <a:ext cx="233727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sconfisse le truppe borboniche presso il fiume Volturno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218731" y="3022827"/>
            <a:ext cx="2337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Vittorio Emanuele II raggiunse il Sud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218731" y="3873291"/>
            <a:ext cx="23372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 Teano incontrò Garibaldi</a:t>
            </a:r>
          </a:p>
        </p:txBody>
      </p:sp>
      <p:cxnSp>
        <p:nvCxnSpPr>
          <p:cNvPr id="23" name="Connettore 2 22"/>
          <p:cNvCxnSpPr>
            <a:stCxn id="10" idx="2"/>
            <a:endCxn id="21" idx="0"/>
          </p:cNvCxnSpPr>
          <p:nvPr/>
        </p:nvCxnSpPr>
        <p:spPr>
          <a:xfrm>
            <a:off x="2387366" y="2609958"/>
            <a:ext cx="0" cy="4128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21" idx="2"/>
            <a:endCxn id="22" idx="0"/>
          </p:cNvCxnSpPr>
          <p:nvPr/>
        </p:nvCxnSpPr>
        <p:spPr>
          <a:xfrm>
            <a:off x="2387366" y="3499553"/>
            <a:ext cx="0" cy="3737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241591" y="4605585"/>
            <a:ext cx="22987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che gli consegnò i territori conquistati e lo salutò come “re d’Italia” </a:t>
            </a:r>
          </a:p>
        </p:txBody>
      </p:sp>
      <p:cxnSp>
        <p:nvCxnSpPr>
          <p:cNvPr id="30" name="Connettore 2 29"/>
          <p:cNvCxnSpPr>
            <a:stCxn id="22" idx="2"/>
            <a:endCxn id="29" idx="0"/>
          </p:cNvCxnSpPr>
          <p:nvPr/>
        </p:nvCxnSpPr>
        <p:spPr>
          <a:xfrm>
            <a:off x="2387366" y="4162732"/>
            <a:ext cx="3575" cy="4428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218731" y="5723681"/>
            <a:ext cx="233726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Regno delle Due Sicilie fu annesso al Regno d’Italia con un plebiscito</a:t>
            </a:r>
          </a:p>
        </p:txBody>
      </p:sp>
      <p:cxnSp>
        <p:nvCxnSpPr>
          <p:cNvPr id="35" name="Connettore 2 34"/>
          <p:cNvCxnSpPr>
            <a:stCxn id="29" idx="2"/>
            <a:endCxn id="33" idx="0"/>
          </p:cNvCxnSpPr>
          <p:nvPr/>
        </p:nvCxnSpPr>
        <p:spPr>
          <a:xfrm flipH="1">
            <a:off x="2387366" y="5269597"/>
            <a:ext cx="3575" cy="4540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D1EAAB9-F73F-2EF3-0828-B307EE4AC14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F24B3C2-A29E-5E11-B4A0-D65D41450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412" y="3054076"/>
            <a:ext cx="4258269" cy="381053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44D5033-14E3-2E0C-9577-0745F71B3AC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B76F598-0B3C-90A9-2694-72CA27BE84F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8BE83BB-B8A2-6A01-94B4-CDF327C20FB3}"/>
              </a:ext>
            </a:extLst>
          </p:cNvPr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0123AED-006D-0549-B33C-04561BB55EE1}"/>
              </a:ext>
            </a:extLst>
          </p:cNvPr>
          <p:cNvSpPr txBox="1"/>
          <p:nvPr/>
        </p:nvSpPr>
        <p:spPr>
          <a:xfrm>
            <a:off x="6745695" y="2746989"/>
            <a:ext cx="1778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L’impresa dei Mille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57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143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886450" y="404813"/>
            <a:ext cx="178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L’Unità d’Italia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L’Italia unita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800350" y="1704408"/>
            <a:ext cx="1698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17 marzo 1861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895256" y="2012839"/>
            <a:ext cx="233726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Parlamento nazionale dichiarò Vittorio Emanuele II RE D’ITALIA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806356" y="3011397"/>
            <a:ext cx="2514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però non era 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un Paese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10" idx="2"/>
            <a:endCxn id="11" idx="0"/>
          </p:cNvCxnSpPr>
          <p:nvPr/>
        </p:nvCxnSpPr>
        <p:spPr>
          <a:xfrm flipH="1">
            <a:off x="5063656" y="2676851"/>
            <a:ext cx="235" cy="3345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584824" y="3476555"/>
            <a:ext cx="292723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Veneto era ancora austriaco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584825" y="3925192"/>
            <a:ext cx="307634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Roma e il Lazio erano nelle mani del papa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584824" y="4352855"/>
            <a:ext cx="292746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c’era un unico sistema di leggi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584825" y="4759255"/>
            <a:ext cx="29281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c’era un unico sistema economico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5584825" y="5178355"/>
            <a:ext cx="292888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mancava l’unità culturale e linguistica </a:t>
            </a:r>
          </a:p>
        </p:txBody>
      </p:sp>
      <p:cxnSp>
        <p:nvCxnSpPr>
          <p:cNvPr id="23" name="Connettore 1 22"/>
          <p:cNvCxnSpPr>
            <a:stCxn id="11" idx="2"/>
          </p:cNvCxnSpPr>
          <p:nvPr/>
        </p:nvCxnSpPr>
        <p:spPr>
          <a:xfrm>
            <a:off x="5063656" y="3300838"/>
            <a:ext cx="235" cy="20204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  <a:endCxn id="21" idx="1"/>
          </p:cNvCxnSpPr>
          <p:nvPr/>
        </p:nvCxnSpPr>
        <p:spPr>
          <a:xfrm>
            <a:off x="5063891" y="5321301"/>
            <a:ext cx="520934" cy="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5063891" y="4927601"/>
            <a:ext cx="520934" cy="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5063891" y="4508501"/>
            <a:ext cx="520934" cy="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5063891" y="4089401"/>
            <a:ext cx="520934" cy="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5063656" y="3644901"/>
            <a:ext cx="520934" cy="1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EE660AE-FD1F-3E2A-FE6D-75D89962417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A9C2F78-F32A-BF80-3EE5-F758C0EBE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9228"/>
            <a:ext cx="3593583" cy="348877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56C4E51-E727-D1D0-913C-B6D9CE5733A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C43D83C-5AE4-9947-0D24-68ECD285882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875EEA3-CF82-6BE8-F32E-EC1AE4567C24}"/>
              </a:ext>
            </a:extLst>
          </p:cNvPr>
          <p:cNvSpPr txBox="1"/>
          <p:nvPr/>
        </p:nvSpPr>
        <p:spPr>
          <a:xfrm>
            <a:off x="-313230" y="3103511"/>
            <a:ext cx="1933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L’Italia nel 1861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90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605</Words>
  <Application>Microsoft Office PowerPoint</Application>
  <PresentationFormat>Presentazione su schermo (4:3)</PresentationFormat>
  <Paragraphs>119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40</cp:revision>
  <dcterms:created xsi:type="dcterms:W3CDTF">2020-05-18T16:47:32Z</dcterms:created>
  <dcterms:modified xsi:type="dcterms:W3CDTF">2026-05-18T08:26:45Z</dcterms:modified>
</cp:coreProperties>
</file>