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BBD09-3283-4E13-9E09-61AF061AE027}" v="7" dt="2026-05-18T08:16:40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7"/>
    <p:restoredTop sz="94712"/>
  </p:normalViewPr>
  <p:slideViewPr>
    <p:cSldViewPr snapToGrid="0" snapToObjects="1">
      <p:cViewPr varScale="1">
        <p:scale>
          <a:sx n="106" d="100"/>
          <a:sy n="106" d="100"/>
        </p:scale>
        <p:origin x="217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8T08:17:43.863" v="154" actId="20577"/>
      <pc:docMkLst>
        <pc:docMk/>
      </pc:docMkLst>
      <pc:sldChg chg="addSp modSp mod">
        <pc:chgData name="Silvana Gallone" userId="7a5114527312c558" providerId="LiveId" clId="{D634AA42-852E-4215-B5D9-52DE406B3105}" dt="2026-05-18T08:09:33.336" v="22" actId="1076"/>
        <pc:sldMkLst>
          <pc:docMk/>
          <pc:sldMk cId="677385764" sldId="256"/>
        </pc:sldMkLst>
        <pc:spChg chg="add mod">
          <ac:chgData name="Silvana Gallone" userId="7a5114527312c558" providerId="LiveId" clId="{D634AA42-852E-4215-B5D9-52DE406B3105}" dt="2026-05-18T08:09:33.336" v="22" actId="1076"/>
          <ac:spMkLst>
            <pc:docMk/>
            <pc:sldMk cId="677385764" sldId="256"/>
            <ac:spMk id="4" creationId="{FFC5518F-57F9-754C-2728-AC66F018D1C8}"/>
          </ac:spMkLst>
        </pc:spChg>
      </pc:sldChg>
      <pc:sldChg chg="addSp modSp mod">
        <pc:chgData name="Silvana Gallone" userId="7a5114527312c558" providerId="LiveId" clId="{D634AA42-852E-4215-B5D9-52DE406B3105}" dt="2026-05-18T08:11:39.298" v="62" actId="1076"/>
        <pc:sldMkLst>
          <pc:docMk/>
          <pc:sldMk cId="4090510424" sldId="258"/>
        </pc:sldMkLst>
        <pc:spChg chg="add mod">
          <ac:chgData name="Silvana Gallone" userId="7a5114527312c558" providerId="LiveId" clId="{D634AA42-852E-4215-B5D9-52DE406B3105}" dt="2026-05-18T08:11:39.298" v="62" actId="1076"/>
          <ac:spMkLst>
            <pc:docMk/>
            <pc:sldMk cId="4090510424" sldId="258"/>
            <ac:spMk id="4" creationId="{6B69BADC-D741-A62B-939B-9F89121FCA4B}"/>
          </ac:spMkLst>
        </pc:spChg>
      </pc:sldChg>
      <pc:sldChg chg="addSp modSp mod">
        <pc:chgData name="Silvana Gallone" userId="7a5114527312c558" providerId="LiveId" clId="{D634AA42-852E-4215-B5D9-52DE406B3105}" dt="2026-05-18T08:15:36.327" v="95" actId="1076"/>
        <pc:sldMkLst>
          <pc:docMk/>
          <pc:sldMk cId="1183202301" sldId="260"/>
        </pc:sldMkLst>
        <pc:spChg chg="add mod">
          <ac:chgData name="Silvana Gallone" userId="7a5114527312c558" providerId="LiveId" clId="{D634AA42-852E-4215-B5D9-52DE406B3105}" dt="2026-05-18T08:15:36.327" v="95" actId="1076"/>
          <ac:spMkLst>
            <pc:docMk/>
            <pc:sldMk cId="1183202301" sldId="260"/>
            <ac:spMk id="5" creationId="{7D6FD139-2E77-12B6-BD97-7113A18060CA}"/>
          </ac:spMkLst>
        </pc:spChg>
      </pc:sldChg>
      <pc:sldChg chg="addSp modSp mod">
        <pc:chgData name="Silvana Gallone" userId="7a5114527312c558" providerId="LiveId" clId="{D634AA42-852E-4215-B5D9-52DE406B3105}" dt="2026-05-18T08:17:43.863" v="154" actId="20577"/>
        <pc:sldMkLst>
          <pc:docMk/>
          <pc:sldMk cId="3933823890" sldId="263"/>
        </pc:sldMkLst>
        <pc:spChg chg="add mod">
          <ac:chgData name="Silvana Gallone" userId="7a5114527312c558" providerId="LiveId" clId="{D634AA42-852E-4215-B5D9-52DE406B3105}" dt="2026-05-18T08:17:43.863" v="154" actId="20577"/>
          <ac:spMkLst>
            <pc:docMk/>
            <pc:sldMk cId="3933823890" sldId="263"/>
            <ac:spMk id="5" creationId="{00FB7CC9-5CFE-4FAA-144D-BDC177A9A4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707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127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357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92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4402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310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631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2050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108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807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8026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8C57B-CB71-8145-8965-4F48C66097C1}" type="datetimeFigureOut">
              <a:rPr lang="it-IT" smtClean="0"/>
              <a:t>18/05/2026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51518-A9F7-B548-A8C0-F2F8C9849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79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0BB67E75-EC3E-A8B4-5AEE-3697BFFF28FC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31276F-795C-6741-0C46-EAA3A8EA7E08}"/>
              </a:ext>
            </a:extLst>
          </p:cNvPr>
          <p:cNvSpPr txBox="1"/>
          <p:nvPr/>
        </p:nvSpPr>
        <p:spPr>
          <a:xfrm>
            <a:off x="-490466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12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C94E66A-5B92-75D2-C7C6-02CFD3D1583F}"/>
              </a:ext>
            </a:extLst>
          </p:cNvPr>
          <p:cNvSpPr txBox="1"/>
          <p:nvPr/>
        </p:nvSpPr>
        <p:spPr>
          <a:xfrm>
            <a:off x="2264188" y="1665927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L’Europa, 1850-70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FA27C4B-3CC1-D38C-B64F-1781BC7F045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0B6F0A3-5525-DA1B-4D2E-ADF475F4085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DDD423B-78B6-E64D-AA3E-D32AD06EA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842" y="2611315"/>
            <a:ext cx="4744095" cy="382465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FC5518F-57F9-754C-2728-AC66F018D1C8}"/>
              </a:ext>
            </a:extLst>
          </p:cNvPr>
          <p:cNvSpPr txBox="1"/>
          <p:nvPr/>
        </p:nvSpPr>
        <p:spPr>
          <a:xfrm>
            <a:off x="4544840" y="6369081"/>
            <a:ext cx="3259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d'Orsay/Wikipedia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677385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6" name="Rettangolo 5"/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Francia dalla Repubblica al Secondo impero 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545752"/>
            <a:ext cx="14605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 dicembre 1851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294930" y="1882529"/>
            <a:ext cx="200937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Luigi Napoleone Bonaparte sciolse il Parlamento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619031" y="1979913"/>
            <a:ext cx="194198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l’aiuto dell’esercito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9" idx="3"/>
            <a:endCxn id="10" idx="1"/>
          </p:cNvCxnSpPr>
          <p:nvPr/>
        </p:nvCxnSpPr>
        <p:spPr>
          <a:xfrm>
            <a:off x="3304303" y="2120892"/>
            <a:ext cx="314728" cy="3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2295580" y="2357636"/>
            <a:ext cx="0" cy="3451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294931" y="2714336"/>
            <a:ext cx="20093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fece arrestare gli oppositori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294931" y="3537371"/>
            <a:ext cx="2009371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si trattò di un </a:t>
            </a:r>
          </a:p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COLPO DI STATO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cxnSpLocks/>
            <a:stCxn id="18" idx="2"/>
            <a:endCxn id="19" idx="0"/>
          </p:cNvCxnSpPr>
          <p:nvPr/>
        </p:nvCxnSpPr>
        <p:spPr>
          <a:xfrm>
            <a:off x="2299617" y="3191062"/>
            <a:ext cx="0" cy="3463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619031" y="3537371"/>
            <a:ext cx="253238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appoggiato da banchieri, industriali, grandi commercianti, clero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cxnSpLocks/>
            <a:stCxn id="19" idx="3"/>
            <a:endCxn id="23" idx="1"/>
          </p:cNvCxnSpPr>
          <p:nvPr/>
        </p:nvCxnSpPr>
        <p:spPr>
          <a:xfrm>
            <a:off x="3304302" y="3775734"/>
            <a:ext cx="3147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158750" y="4141170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1852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1294931" y="4420096"/>
            <a:ext cx="2009371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attraverso un PLEBISCITO Luigi Napoleone fu dichiarato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IMPERATORE</a:t>
            </a:r>
          </a:p>
        </p:txBody>
      </p:sp>
      <p:cxnSp>
        <p:nvCxnSpPr>
          <p:cNvPr id="29" name="Connettore 2 28"/>
          <p:cNvCxnSpPr>
            <a:cxnSpLocks/>
            <a:stCxn id="19" idx="2"/>
            <a:endCxn id="28" idx="0"/>
          </p:cNvCxnSpPr>
          <p:nvPr/>
        </p:nvCxnSpPr>
        <p:spPr>
          <a:xfrm>
            <a:off x="2299617" y="4014097"/>
            <a:ext cx="0" cy="4059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cxnSpLocks/>
            <a:stCxn id="28" idx="3"/>
            <a:endCxn id="35" idx="1"/>
          </p:cNvCxnSpPr>
          <p:nvPr/>
        </p:nvCxnSpPr>
        <p:spPr>
          <a:xfrm flipV="1">
            <a:off x="3304302" y="4749872"/>
            <a:ext cx="338541" cy="22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642843" y="4511509"/>
            <a:ext cx="1918169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il nome di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NAPOLEONE III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294931" y="5460752"/>
            <a:ext cx="2009371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iniziò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SECONDO IMPERO FRANCESE</a:t>
            </a:r>
          </a:p>
        </p:txBody>
      </p:sp>
      <p:cxnSp>
        <p:nvCxnSpPr>
          <p:cNvPr id="37" name="Connettore 2 36"/>
          <p:cNvCxnSpPr>
            <a:cxnSpLocks/>
            <a:stCxn id="28" idx="2"/>
            <a:endCxn id="36" idx="0"/>
          </p:cNvCxnSpPr>
          <p:nvPr/>
        </p:nvCxnSpPr>
        <p:spPr>
          <a:xfrm>
            <a:off x="2299617" y="5084108"/>
            <a:ext cx="0" cy="3766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619031" y="5462463"/>
            <a:ext cx="34548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Napoleone III esercitò un potere autoritario, ma popolare perché vicino alle esigenze del popolo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cxnSpLocks/>
            <a:stCxn id="36" idx="3"/>
            <a:endCxn id="40" idx="1"/>
          </p:cNvCxnSpPr>
          <p:nvPr/>
        </p:nvCxnSpPr>
        <p:spPr>
          <a:xfrm>
            <a:off x="3304302" y="5699115"/>
            <a:ext cx="314729" cy="17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e 4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22402A6-2268-9D61-9D55-5079FF2D4CC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0B3381D-04CA-7FBC-AEA0-CC37B39E78A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203657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92100" y="1113952"/>
            <a:ext cx="17780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Durante il Secondo impero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77531" y="1454471"/>
            <a:ext cx="1918169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la Francia visse una grande espansione economica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381031" y="1188013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rete ferroviaria fu estesa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381031" y="1548113"/>
            <a:ext cx="328659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sviluppò l’industria siderurgica e meccanica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381031" y="1924279"/>
            <a:ext cx="2299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realizzato il Canale di Suez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381031" y="2269354"/>
            <a:ext cx="2299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una fase di urbanizzazione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 flipV="1">
            <a:off x="3695700" y="1332734"/>
            <a:ext cx="685331" cy="453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3"/>
            <a:endCxn id="10" idx="1"/>
          </p:cNvCxnSpPr>
          <p:nvPr/>
        </p:nvCxnSpPr>
        <p:spPr>
          <a:xfrm flipV="1">
            <a:off x="3695700" y="1692834"/>
            <a:ext cx="685331" cy="936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11" idx="1"/>
          </p:cNvCxnSpPr>
          <p:nvPr/>
        </p:nvCxnSpPr>
        <p:spPr>
          <a:xfrm>
            <a:off x="3695700" y="1786477"/>
            <a:ext cx="685331" cy="2825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8" idx="3"/>
            <a:endCxn id="12" idx="1"/>
          </p:cNvCxnSpPr>
          <p:nvPr/>
        </p:nvCxnSpPr>
        <p:spPr>
          <a:xfrm>
            <a:off x="3695700" y="1786477"/>
            <a:ext cx="685331" cy="6275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777531" y="2902271"/>
            <a:ext cx="19181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proseguì anche la corsa ai territori d’oltremare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8" idx="2"/>
            <a:endCxn id="25" idx="0"/>
          </p:cNvCxnSpPr>
          <p:nvPr/>
        </p:nvCxnSpPr>
        <p:spPr>
          <a:xfrm>
            <a:off x="2736616" y="2118483"/>
            <a:ext cx="0" cy="7837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383846" y="3552054"/>
            <a:ext cx="25089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consolidò il suo dominio in Algeria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383846" y="3971154"/>
            <a:ext cx="25089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estese il suo controllo sul Senegal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3383846" y="4405315"/>
            <a:ext cx="25089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penetrò in Indocina e in Cambogia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3383846" y="4834754"/>
            <a:ext cx="25089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cercò di invadere il Messico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184431" y="4834754"/>
            <a:ext cx="10545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fallì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32" idx="3"/>
            <a:endCxn id="33" idx="1"/>
          </p:cNvCxnSpPr>
          <p:nvPr/>
        </p:nvCxnSpPr>
        <p:spPr>
          <a:xfrm>
            <a:off x="5892800" y="4979475"/>
            <a:ext cx="2916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>
            <a:stCxn id="25" idx="2"/>
          </p:cNvCxnSpPr>
          <p:nvPr/>
        </p:nvCxnSpPr>
        <p:spPr>
          <a:xfrm>
            <a:off x="2736616" y="3378997"/>
            <a:ext cx="0" cy="160047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32" idx="1"/>
          </p:cNvCxnSpPr>
          <p:nvPr/>
        </p:nvCxnSpPr>
        <p:spPr>
          <a:xfrm>
            <a:off x="2736616" y="4979475"/>
            <a:ext cx="6472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2736616" y="4547675"/>
            <a:ext cx="6472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2736616" y="4115875"/>
            <a:ext cx="6472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2736616" y="3722175"/>
            <a:ext cx="6472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904248C-FB08-7859-BF64-58E86787221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D900959-E4FF-C1B9-385C-91A9388F9152}"/>
              </a:ext>
            </a:extLst>
          </p:cNvPr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DC27D4A-4EAF-0334-87FF-688450D22361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8070DCFE-A93D-C13C-3F26-4DF05805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62" y="4343400"/>
            <a:ext cx="2558143" cy="250755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4962175-1B8C-78B7-AFC0-5DA36FB1EED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E7F8688-E984-139B-159D-3A588BB02F7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B69BADC-D741-A62B-939B-9F89121FCA4B}"/>
              </a:ext>
            </a:extLst>
          </p:cNvPr>
          <p:cNvSpPr txBox="1"/>
          <p:nvPr/>
        </p:nvSpPr>
        <p:spPr>
          <a:xfrm>
            <a:off x="2457337" y="6566338"/>
            <a:ext cx="31958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</a:t>
            </a:r>
            <a:r>
              <a:rPr lang="fr-FR" sz="800" dirty="0"/>
              <a:t>Centre Historique des Archives Nationales/Opera in </a:t>
            </a:r>
            <a:r>
              <a:rPr lang="fr-FR" sz="800" dirty="0" err="1"/>
              <a:t>Pubblico</a:t>
            </a:r>
            <a:r>
              <a:rPr lang="fr-FR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409051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L’unificazione della Germania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58750" y="1659496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1860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358431" y="1855294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c’erano 39 Stati di lingua tedesca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947555" y="1987315"/>
            <a:ext cx="10739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i più forti erano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420288" y="1676784"/>
            <a:ext cx="128316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AUSTRIA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415946" y="2230929"/>
            <a:ext cx="128316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PRUSSIA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cxnSpLocks/>
            <a:stCxn id="11" idx="3"/>
            <a:endCxn id="12" idx="1"/>
          </p:cNvCxnSpPr>
          <p:nvPr/>
        </p:nvCxnSpPr>
        <p:spPr>
          <a:xfrm flipV="1">
            <a:off x="4021518" y="1821505"/>
            <a:ext cx="398770" cy="2966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cxnSpLocks/>
            <a:stCxn id="11" idx="3"/>
            <a:endCxn id="13" idx="1"/>
          </p:cNvCxnSpPr>
          <p:nvPr/>
        </p:nvCxnSpPr>
        <p:spPr>
          <a:xfrm>
            <a:off x="4021518" y="2118120"/>
            <a:ext cx="394428" cy="257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58750" y="2815196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</a:t>
            </a:r>
            <a:r>
              <a:rPr lang="it-IT" b="1" dirty="0"/>
              <a:t>1834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358431" y="2917352"/>
            <a:ext cx="1537169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Stati avevano abolito le BARRIERE DOGANALI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0" idx="2"/>
            <a:endCxn id="22" idx="0"/>
          </p:cNvCxnSpPr>
          <p:nvPr/>
        </p:nvCxnSpPr>
        <p:spPr>
          <a:xfrm>
            <a:off x="2127016" y="2332020"/>
            <a:ext cx="0" cy="5853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22" idx="2"/>
            <a:endCxn id="35" idx="0"/>
          </p:cNvCxnSpPr>
          <p:nvPr/>
        </p:nvCxnSpPr>
        <p:spPr>
          <a:xfrm>
            <a:off x="2127016" y="3768649"/>
            <a:ext cx="0" cy="5974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481535" y="3198280"/>
            <a:ext cx="189172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creando un mercato unico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stCxn id="22" idx="3"/>
            <a:endCxn id="29" idx="1"/>
          </p:cNvCxnSpPr>
          <p:nvPr/>
        </p:nvCxnSpPr>
        <p:spPr>
          <a:xfrm>
            <a:off x="2895600" y="3343001"/>
            <a:ext cx="58593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158750" y="4076700"/>
            <a:ext cx="14605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1850 e 1860</a:t>
            </a:r>
            <a:endParaRPr lang="it-IT" b="1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1358431" y="4366141"/>
            <a:ext cx="15371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le spinte all’unità divennero più forti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8" name="Ovale 3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6917F9-3815-926F-FDF9-52F8BFC4C42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71C325D-8622-C4B1-A60B-AA093F84127E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014048D5-D790-C328-8FE0-40062FD1D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700" y="3806629"/>
            <a:ext cx="4055112" cy="3051371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C8F1182-FF5A-C82C-0874-75D324A9719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2057CA2-BCBF-D196-4953-021A0D4ADC4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5597C7A-71D0-786B-09B1-805FED179AA0}"/>
              </a:ext>
            </a:extLst>
          </p:cNvPr>
          <p:cNvSpPr txBox="1"/>
          <p:nvPr/>
        </p:nvSpPr>
        <p:spPr>
          <a:xfrm>
            <a:off x="6387309" y="3537791"/>
            <a:ext cx="2085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215968"/>
                </a:solidFill>
              </a:rPr>
              <a:t>Austria e Prussia nel 1860</a:t>
            </a:r>
          </a:p>
        </p:txBody>
      </p:sp>
    </p:spTree>
    <p:extLst>
      <p:ext uri="{BB962C8B-B14F-4D97-AF65-F5344CB8AC3E}">
        <p14:creationId xmlns:p14="http://schemas.microsoft.com/office/powerpoint/2010/main" val="292289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58750" y="1031916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1862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358431" y="1215552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di Prussia GUGLIELMO 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429470" y="1215552"/>
            <a:ext cx="1888183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nominò cancelliere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OTTO VON BISMARCK</a:t>
            </a: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2895600" y="1453915"/>
            <a:ext cx="5338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714531" y="1215552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esponente degli JUNKER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cxnSpLocks/>
            <a:stCxn id="9" idx="3"/>
            <a:endCxn id="13" idx="1"/>
          </p:cNvCxnSpPr>
          <p:nvPr/>
        </p:nvCxnSpPr>
        <p:spPr>
          <a:xfrm>
            <a:off x="5317653" y="1453915"/>
            <a:ext cx="39687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660900" y="2000293"/>
            <a:ext cx="18542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governò senza consultare il Parlamento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660900" y="2635293"/>
            <a:ext cx="19181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potenziò l’esercito</a:t>
            </a:r>
          </a:p>
        </p:txBody>
      </p:sp>
      <p:cxnSp>
        <p:nvCxnSpPr>
          <p:cNvPr id="20" name="Connettore 2 19"/>
          <p:cNvCxnSpPr>
            <a:cxnSpLocks/>
            <a:stCxn id="9" idx="2"/>
          </p:cNvCxnSpPr>
          <p:nvPr/>
        </p:nvCxnSpPr>
        <p:spPr>
          <a:xfrm flipH="1">
            <a:off x="4365153" y="1692278"/>
            <a:ext cx="8409" cy="17621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endCxn id="17" idx="1"/>
          </p:cNvCxnSpPr>
          <p:nvPr/>
        </p:nvCxnSpPr>
        <p:spPr>
          <a:xfrm>
            <a:off x="4368800" y="2238656"/>
            <a:ext cx="292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18" idx="1"/>
          </p:cNvCxnSpPr>
          <p:nvPr/>
        </p:nvCxnSpPr>
        <p:spPr>
          <a:xfrm>
            <a:off x="4381500" y="2780014"/>
            <a:ext cx="279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454400" y="3454400"/>
            <a:ext cx="18542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si preparò alla guerra con l’Austria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14531" y="3454400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la supremazia in area tedesca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30" idx="3"/>
            <a:endCxn id="31" idx="1"/>
          </p:cNvCxnSpPr>
          <p:nvPr/>
        </p:nvCxnSpPr>
        <p:spPr>
          <a:xfrm>
            <a:off x="5308600" y="3692763"/>
            <a:ext cx="4059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454400" y="4333299"/>
            <a:ext cx="1854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alleandosi con l’Italia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5714531" y="4255572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voleva sottrarre il Veneto all’Austria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/>
          <p:nvPr/>
        </p:nvCxnSpPr>
        <p:spPr>
          <a:xfrm>
            <a:off x="5308600" y="4478020"/>
            <a:ext cx="4059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30" idx="2"/>
            <a:endCxn id="35" idx="0"/>
          </p:cNvCxnSpPr>
          <p:nvPr/>
        </p:nvCxnSpPr>
        <p:spPr>
          <a:xfrm>
            <a:off x="4381500" y="3931126"/>
            <a:ext cx="0" cy="4021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2165350" y="4927241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1866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3454400" y="5074662"/>
            <a:ext cx="18542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Prussia sconfisse l’Austria a SADOWA </a:t>
            </a:r>
          </a:p>
        </p:txBody>
      </p:sp>
      <p:cxnSp>
        <p:nvCxnSpPr>
          <p:cNvPr id="43" name="Connettore 2 42"/>
          <p:cNvCxnSpPr>
            <a:stCxn id="35" idx="2"/>
            <a:endCxn id="42" idx="0"/>
          </p:cNvCxnSpPr>
          <p:nvPr/>
        </p:nvCxnSpPr>
        <p:spPr>
          <a:xfrm>
            <a:off x="4381500" y="4622740"/>
            <a:ext cx="0" cy="4519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5714530" y="5166201"/>
            <a:ext cx="22483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Prussia inglobò alcuni 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Ovale 5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58" name="Connettore 2 57"/>
          <p:cNvCxnSpPr>
            <a:stCxn id="42" idx="3"/>
            <a:endCxn id="47" idx="1"/>
          </p:cNvCxnSpPr>
          <p:nvPr/>
        </p:nvCxnSpPr>
        <p:spPr>
          <a:xfrm flipV="1">
            <a:off x="5308600" y="5310922"/>
            <a:ext cx="405930" cy="21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FC225FFE-0248-0E28-1450-7B65380A898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0CDA667-225D-FDFE-EBD2-DE4836E00F5C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38A6B9DE-8930-477A-97C5-2A739F84E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8" y="1870716"/>
            <a:ext cx="2369305" cy="294188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BDA2322-A18B-D62F-AEBD-849B2A2468C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9918814-7FD5-812A-D7A0-50756EEBAC7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D6FD139-2E77-12B6-BD97-7113A18060CA}"/>
              </a:ext>
            </a:extLst>
          </p:cNvPr>
          <p:cNvSpPr txBox="1"/>
          <p:nvPr/>
        </p:nvSpPr>
        <p:spPr>
          <a:xfrm>
            <a:off x="1165987" y="4743507"/>
            <a:ext cx="1311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183202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8931" y="977189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unificare la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184400" y="977189"/>
            <a:ext cx="29972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Bismarck capì che la Prussia doveva combattere contro una potenza straniera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84400" y="1906599"/>
            <a:ext cx="2997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indusse la Francia a dichiarare guerra alla Prussia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085850" y="2541984"/>
            <a:ext cx="14605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1° settembre 1870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184400" y="2882503"/>
            <a:ext cx="29972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Francia fu sconfitta a SEDAN</a:t>
            </a:r>
          </a:p>
        </p:txBody>
      </p:sp>
      <p:cxnSp>
        <p:nvCxnSpPr>
          <p:cNvPr id="12" name="Connettore 2 11"/>
          <p:cNvCxnSpPr>
            <a:stCxn id="8" idx="2"/>
            <a:endCxn id="9" idx="0"/>
          </p:cNvCxnSpPr>
          <p:nvPr/>
        </p:nvCxnSpPr>
        <p:spPr>
          <a:xfrm>
            <a:off x="3683000" y="1453915"/>
            <a:ext cx="0" cy="4526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9" idx="2"/>
            <a:endCxn id="11" idx="0"/>
          </p:cNvCxnSpPr>
          <p:nvPr/>
        </p:nvCxnSpPr>
        <p:spPr>
          <a:xfrm>
            <a:off x="3683000" y="2383325"/>
            <a:ext cx="0" cy="4991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7" idx="3"/>
            <a:endCxn id="8" idx="1"/>
          </p:cNvCxnSpPr>
          <p:nvPr/>
        </p:nvCxnSpPr>
        <p:spPr>
          <a:xfrm>
            <a:off x="1816100" y="1215552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1" idx="3"/>
          </p:cNvCxnSpPr>
          <p:nvPr/>
        </p:nvCxnSpPr>
        <p:spPr>
          <a:xfrm>
            <a:off x="5181600" y="3027224"/>
            <a:ext cx="3556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5537200" y="2882503"/>
            <a:ext cx="2997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fu costretta a una pace umiliante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085850" y="3395192"/>
            <a:ext cx="14605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18 gennaio 1871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184400" y="3829353"/>
            <a:ext cx="29972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re di Prussia GUGLIELMO I fu proclamato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KAISER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(imperatore) DEI TEDESCHI</a:t>
            </a:r>
          </a:p>
        </p:txBody>
      </p:sp>
      <p:cxnSp>
        <p:nvCxnSpPr>
          <p:cNvPr id="27" name="Connettore 2 26"/>
          <p:cNvCxnSpPr>
            <a:stCxn id="11" idx="2"/>
            <a:endCxn id="26" idx="0"/>
          </p:cNvCxnSpPr>
          <p:nvPr/>
        </p:nvCxnSpPr>
        <p:spPr>
          <a:xfrm>
            <a:off x="3683000" y="3171944"/>
            <a:ext cx="0" cy="6574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2184400" y="5115082"/>
            <a:ext cx="29972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lang="it-IT" sz="1100" b="1">
                <a:solidFill>
                  <a:schemeClr val="bg1"/>
                </a:solidFill>
                <a:latin typeface="Arial"/>
                <a:cs typeface="Arial"/>
              </a:rPr>
              <a:t>li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Stati tedeschi furono riuniti nel </a:t>
            </a:r>
            <a:r>
              <a:rPr lang="it-IT" sz="1100" b="1" i="1" dirty="0">
                <a:solidFill>
                  <a:schemeClr val="bg1"/>
                </a:solidFill>
                <a:latin typeface="Arial"/>
                <a:cs typeface="Arial"/>
              </a:rPr>
              <a:t>REICH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impero) DELLA GERMANIA</a:t>
            </a:r>
          </a:p>
        </p:txBody>
      </p:sp>
      <p:cxnSp>
        <p:nvCxnSpPr>
          <p:cNvPr id="31" name="Connettore 2 30"/>
          <p:cNvCxnSpPr>
            <a:stCxn id="26" idx="2"/>
            <a:endCxn id="30" idx="0"/>
          </p:cNvCxnSpPr>
          <p:nvPr/>
        </p:nvCxnSpPr>
        <p:spPr>
          <a:xfrm>
            <a:off x="3683000" y="4493365"/>
            <a:ext cx="0" cy="6217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e 3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D12294B-A931-386B-BFA6-04FCD2535E0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355B764-FD76-2948-343E-47FB46FCAA51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B80A89B-79FB-EBF1-F912-593F357759D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5545E7D-F459-ABD2-126F-842FB953EE6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312896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Comune di Parigi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23455" y="1453915"/>
            <a:ext cx="137044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sconfitta di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Sedan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450631" y="1453915"/>
            <a:ext cx="18927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fu occupata dalle truppe prussiane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89000" y="2197916"/>
            <a:ext cx="1752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18 marzo 1871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450631" y="2466191"/>
            <a:ext cx="189276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Parigi insorse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762411" y="2196792"/>
            <a:ext cx="30865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ribellione contro l’occupazione prussiana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736631" y="1453915"/>
            <a:ext cx="26674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fu proclamata la Repubblica, presieduta da Adolphe Thiers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cxnSpLocks/>
            <a:stCxn id="8" idx="3"/>
            <a:endCxn id="9" idx="1"/>
          </p:cNvCxnSpPr>
          <p:nvPr/>
        </p:nvCxnSpPr>
        <p:spPr>
          <a:xfrm>
            <a:off x="1993900" y="1692278"/>
            <a:ext cx="4567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9" idx="3"/>
            <a:endCxn id="16" idx="1"/>
          </p:cNvCxnSpPr>
          <p:nvPr/>
        </p:nvCxnSpPr>
        <p:spPr>
          <a:xfrm>
            <a:off x="4343400" y="1692278"/>
            <a:ext cx="3932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9" idx="2"/>
            <a:endCxn id="11" idx="0"/>
          </p:cNvCxnSpPr>
          <p:nvPr/>
        </p:nvCxnSpPr>
        <p:spPr>
          <a:xfrm>
            <a:off x="3397016" y="1930641"/>
            <a:ext cx="0" cy="5355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11" idx="3"/>
            <a:endCxn id="12" idx="1"/>
          </p:cNvCxnSpPr>
          <p:nvPr/>
        </p:nvCxnSpPr>
        <p:spPr>
          <a:xfrm flipV="1">
            <a:off x="4343400" y="2341513"/>
            <a:ext cx="419011" cy="2693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4762411" y="2703677"/>
            <a:ext cx="34952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rivoluzione della classe operaia contro la borghesia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cxnSpLocks/>
            <a:stCxn id="11" idx="3"/>
            <a:endCxn id="29" idx="1"/>
          </p:cNvCxnSpPr>
          <p:nvPr/>
        </p:nvCxnSpPr>
        <p:spPr>
          <a:xfrm>
            <a:off x="4343400" y="2610912"/>
            <a:ext cx="419011" cy="2374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2450631" y="3222431"/>
            <a:ext cx="18927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la COMUNE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2450631" y="3943115"/>
            <a:ext cx="18927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primo governo socialista d’Europa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11" idx="2"/>
            <a:endCxn id="33" idx="0"/>
          </p:cNvCxnSpPr>
          <p:nvPr/>
        </p:nvCxnSpPr>
        <p:spPr>
          <a:xfrm>
            <a:off x="3397016" y="2755632"/>
            <a:ext cx="0" cy="4667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33" idx="2"/>
            <a:endCxn id="34" idx="0"/>
          </p:cNvCxnSpPr>
          <p:nvPr/>
        </p:nvCxnSpPr>
        <p:spPr>
          <a:xfrm>
            <a:off x="3397016" y="3511872"/>
            <a:ext cx="0" cy="4312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4013200" y="4534745"/>
            <a:ext cx="283209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fabbriche furono date agli operai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013200" y="4947063"/>
            <a:ext cx="283209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cercò di abolire la proprietà privata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cxnSpLocks/>
            <a:stCxn id="34" idx="2"/>
            <a:endCxn id="56" idx="0"/>
          </p:cNvCxnSpPr>
          <p:nvPr/>
        </p:nvCxnSpPr>
        <p:spPr>
          <a:xfrm flipH="1">
            <a:off x="3392638" y="4419841"/>
            <a:ext cx="4378" cy="16858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endCxn id="42" idx="1"/>
          </p:cNvCxnSpPr>
          <p:nvPr/>
        </p:nvCxnSpPr>
        <p:spPr>
          <a:xfrm>
            <a:off x="3397016" y="4679466"/>
            <a:ext cx="6161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endCxn id="43" idx="1"/>
          </p:cNvCxnSpPr>
          <p:nvPr/>
        </p:nvCxnSpPr>
        <p:spPr>
          <a:xfrm>
            <a:off x="3397016" y="5091784"/>
            <a:ext cx="6161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2348356" y="6105735"/>
            <a:ext cx="208856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Thiers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raccolse un esercito e represse la Comune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" name="Ovale 5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DF7451F-ACEB-DA40-0C64-750815AA377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61C4EEE-F6BB-4678-FA04-E8B4BBFB8FEE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DC6EF5-99D6-8638-1D19-1FCD8D3F333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7B27AC-789C-68AC-F14D-83CFCF3FD01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8E4A83A-3ACB-21D8-454E-9B6CB6EFB7B5}"/>
              </a:ext>
            </a:extLst>
          </p:cNvPr>
          <p:cNvSpPr txBox="1"/>
          <p:nvPr/>
        </p:nvSpPr>
        <p:spPr>
          <a:xfrm>
            <a:off x="4013200" y="5334918"/>
            <a:ext cx="348651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aboliti esercito permanente e polizia politica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49">
            <a:extLst>
              <a:ext uri="{FF2B5EF4-FFF2-40B4-BE49-F238E27FC236}">
                <a16:creationId xmlns:a16="http://schemas.microsoft.com/office/drawing/2014/main" id="{66E58388-0993-E130-96D6-F4D4F3DB890E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3397016" y="5479639"/>
            <a:ext cx="6161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3AA0D7A-539C-9FE7-2850-0583C29644BF}"/>
              </a:ext>
            </a:extLst>
          </p:cNvPr>
          <p:cNvSpPr txBox="1"/>
          <p:nvPr/>
        </p:nvSpPr>
        <p:spPr>
          <a:xfrm>
            <a:off x="4013200" y="5722830"/>
            <a:ext cx="283209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garantita l’istruzione gratuita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49">
            <a:extLst>
              <a:ext uri="{FF2B5EF4-FFF2-40B4-BE49-F238E27FC236}">
                <a16:creationId xmlns:a16="http://schemas.microsoft.com/office/drawing/2014/main" id="{7CBD69DD-ECFD-B451-8B89-D2F4584D30B2}"/>
              </a:ext>
            </a:extLst>
          </p:cNvPr>
          <p:cNvCxnSpPr>
            <a:endCxn id="24" idx="1"/>
          </p:cNvCxnSpPr>
          <p:nvPr/>
        </p:nvCxnSpPr>
        <p:spPr>
          <a:xfrm>
            <a:off x="3397016" y="5867551"/>
            <a:ext cx="6161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426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Regno Unito e la supremazia sul mondo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474016"/>
            <a:ext cx="14605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1837 al 1901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504246" y="1814535"/>
            <a:ext cx="18927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sul trono inglese ci fu la REGINA VITTORIA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720631" y="1814535"/>
            <a:ext cx="1892769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periodo detto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ETÀ VITTORIANA</a:t>
            </a: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397015" y="2052898"/>
            <a:ext cx="3236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720631" y="2582409"/>
            <a:ext cx="18927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periodo giudicato glorioso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231932" y="3038600"/>
            <a:ext cx="26420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dominio in India, Australia, Africa del Sud e Nuova Zelanda fu consolidato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231932" y="3801609"/>
            <a:ext cx="26420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1876 la regina Vittoria divenne Imperatrice d’India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5" idx="2"/>
            <a:endCxn id="16" idx="0"/>
          </p:cNvCxnSpPr>
          <p:nvPr/>
        </p:nvCxnSpPr>
        <p:spPr>
          <a:xfrm>
            <a:off x="6552966" y="3515326"/>
            <a:ext cx="0" cy="2862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231932" y="4499100"/>
            <a:ext cx="26420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 la massima potenza economica e industriale al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231932" y="5172200"/>
            <a:ext cx="26420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sistema politico inglese era considerato il più avanzato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endCxn id="15" idx="1"/>
          </p:cNvCxnSpPr>
          <p:nvPr/>
        </p:nvCxnSpPr>
        <p:spPr>
          <a:xfrm>
            <a:off x="4667016" y="3276600"/>
            <a:ext cx="564916" cy="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endCxn id="16" idx="1"/>
          </p:cNvCxnSpPr>
          <p:nvPr/>
        </p:nvCxnSpPr>
        <p:spPr>
          <a:xfrm>
            <a:off x="4667016" y="4039972"/>
            <a:ext cx="5649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21" idx="1"/>
          </p:cNvCxnSpPr>
          <p:nvPr/>
        </p:nvCxnSpPr>
        <p:spPr>
          <a:xfrm>
            <a:off x="4667016" y="4737463"/>
            <a:ext cx="5649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22" idx="1"/>
          </p:cNvCxnSpPr>
          <p:nvPr/>
        </p:nvCxnSpPr>
        <p:spPr>
          <a:xfrm>
            <a:off x="4667016" y="5410563"/>
            <a:ext cx="5649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10" idx="2"/>
            <a:endCxn id="14" idx="0"/>
          </p:cNvCxnSpPr>
          <p:nvPr/>
        </p:nvCxnSpPr>
        <p:spPr>
          <a:xfrm>
            <a:off x="4667016" y="2291261"/>
            <a:ext cx="0" cy="2911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e 5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E1BE1CC-54DD-A8B3-73A5-C90CF1E0E58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CBE210A-CB93-08A8-4A64-B42EE71BBB28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C8E59217-3D6E-CB05-8688-FAFA0A556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4441"/>
            <a:ext cx="3780943" cy="2283584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2B86E8E-77DB-C4AA-D39F-79206E98B76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1841912-52A4-16BE-30B8-8FF8F8C58AF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cxnSp>
        <p:nvCxnSpPr>
          <p:cNvPr id="6" name="Connettore 1 37">
            <a:extLst>
              <a:ext uri="{FF2B5EF4-FFF2-40B4-BE49-F238E27FC236}">
                <a16:creationId xmlns:a16="http://schemas.microsoft.com/office/drawing/2014/main" id="{43E40EC8-5850-990B-A4B8-4DD50F7CAF63}"/>
              </a:ext>
            </a:extLst>
          </p:cNvPr>
          <p:cNvCxnSpPr>
            <a:cxnSpLocks/>
          </p:cNvCxnSpPr>
          <p:nvPr/>
        </p:nvCxnSpPr>
        <p:spPr>
          <a:xfrm>
            <a:off x="4660432" y="2871850"/>
            <a:ext cx="6584" cy="253871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0FB7CC9-5CFE-4FAA-144D-BDC177A9A433}"/>
              </a:ext>
            </a:extLst>
          </p:cNvPr>
          <p:cNvSpPr txBox="1"/>
          <p:nvPr/>
        </p:nvSpPr>
        <p:spPr>
          <a:xfrm>
            <a:off x="1450585" y="5447305"/>
            <a:ext cx="2642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Isola di Wight, East Cowes, Osborne House/Wikimedia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933823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391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Russia: uno Stato autoritario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225315" y="1712379"/>
            <a:ext cx="1537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157556" y="1525094"/>
            <a:ext cx="1892769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era governata da un repressivo REGIME ASSOLUTO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476010" y="1712379"/>
            <a:ext cx="14859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AUTOCRAZIA</a:t>
            </a: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>
            <a:off x="2762484" y="1857100"/>
            <a:ext cx="3950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3"/>
            <a:endCxn id="10" idx="1"/>
          </p:cNvCxnSpPr>
          <p:nvPr/>
        </p:nvCxnSpPr>
        <p:spPr>
          <a:xfrm>
            <a:off x="5050325" y="1857100"/>
            <a:ext cx="42568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3115992" y="2238663"/>
            <a:ext cx="20459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la società aveva questa struttura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755915" y="2705879"/>
            <a:ext cx="421028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zar governava senza alcun controllo appoggiato dalla Chiesa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755915" y="3089853"/>
            <a:ext cx="421028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nobiltà terriera aveva potere di vita e morte sui suoi servi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755916" y="3440687"/>
            <a:ext cx="249706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borghesia era poco numerosa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4755916" y="3850586"/>
            <a:ext cx="249706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contadini erano servi della gleba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1 25"/>
          <p:cNvCxnSpPr>
            <a:cxnSpLocks/>
          </p:cNvCxnSpPr>
          <p:nvPr/>
        </p:nvCxnSpPr>
        <p:spPr>
          <a:xfrm>
            <a:off x="4076700" y="2521055"/>
            <a:ext cx="0" cy="148174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20" idx="1"/>
          </p:cNvCxnSpPr>
          <p:nvPr/>
        </p:nvCxnSpPr>
        <p:spPr>
          <a:xfrm>
            <a:off x="4076700" y="2850600"/>
            <a:ext cx="67921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4076700" y="3323474"/>
            <a:ext cx="67921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4076700" y="3601607"/>
            <a:ext cx="67921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076700" y="3992407"/>
            <a:ext cx="67921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37968" y="4214394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XIX secolo</a:t>
            </a:r>
            <a:endParaRPr lang="it-IT" b="1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1225315" y="4527682"/>
            <a:ext cx="1537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espanse il suo territorio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stCxn id="8" idx="2"/>
            <a:endCxn id="37" idx="0"/>
          </p:cNvCxnSpPr>
          <p:nvPr/>
        </p:nvCxnSpPr>
        <p:spPr>
          <a:xfrm>
            <a:off x="1993900" y="2001820"/>
            <a:ext cx="0" cy="25258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3053646" y="4251820"/>
            <a:ext cx="259955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conquistò Kazakistan e Turkmenistan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3053647" y="4625390"/>
            <a:ext cx="14040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occupò la Siberia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3053646" y="4983802"/>
            <a:ext cx="204418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combatté la guerra di Crimea contro l’impero ottomano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5475539" y="5077444"/>
            <a:ext cx="11307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sconfitta</a:t>
            </a:r>
          </a:p>
        </p:txBody>
      </p:sp>
      <p:cxnSp>
        <p:nvCxnSpPr>
          <p:cNvPr id="47" name="Connettore 2 46"/>
          <p:cNvCxnSpPr>
            <a:cxnSpLocks/>
            <a:stCxn id="45" idx="3"/>
            <a:endCxn id="46" idx="1"/>
          </p:cNvCxnSpPr>
          <p:nvPr/>
        </p:nvCxnSpPr>
        <p:spPr>
          <a:xfrm>
            <a:off x="5097830" y="5222165"/>
            <a:ext cx="37770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cxnSpLocks/>
            <a:stCxn id="37" idx="3"/>
            <a:endCxn id="43" idx="1"/>
          </p:cNvCxnSpPr>
          <p:nvPr/>
        </p:nvCxnSpPr>
        <p:spPr>
          <a:xfrm flipV="1">
            <a:off x="2762484" y="4396541"/>
            <a:ext cx="291162" cy="3695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stCxn id="37" idx="3"/>
            <a:endCxn id="44" idx="1"/>
          </p:cNvCxnSpPr>
          <p:nvPr/>
        </p:nvCxnSpPr>
        <p:spPr>
          <a:xfrm>
            <a:off x="2762484" y="4766045"/>
            <a:ext cx="291163" cy="40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cxnSpLocks/>
            <a:stCxn id="37" idx="3"/>
            <a:endCxn id="45" idx="1"/>
          </p:cNvCxnSpPr>
          <p:nvPr/>
        </p:nvCxnSpPr>
        <p:spPr>
          <a:xfrm>
            <a:off x="2762484" y="4766045"/>
            <a:ext cx="291162" cy="4561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/>
          <p:cNvSpPr txBox="1"/>
          <p:nvPr/>
        </p:nvSpPr>
        <p:spPr>
          <a:xfrm>
            <a:off x="4974938" y="5627194"/>
            <a:ext cx="215335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lo zar Alessandro II cercò di svecchiare lo Stato</a:t>
            </a:r>
          </a:p>
        </p:txBody>
      </p:sp>
      <p:cxnSp>
        <p:nvCxnSpPr>
          <p:cNvPr id="66" name="Connettore 2 65"/>
          <p:cNvCxnSpPr>
            <a:stCxn id="46" idx="2"/>
            <a:endCxn id="65" idx="0"/>
          </p:cNvCxnSpPr>
          <p:nvPr/>
        </p:nvCxnSpPr>
        <p:spPr>
          <a:xfrm>
            <a:off x="6040924" y="5366885"/>
            <a:ext cx="10691" cy="2603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/>
          <p:cNvCxnSpPr>
            <a:cxnSpLocks/>
            <a:stCxn id="65" idx="3"/>
          </p:cNvCxnSpPr>
          <p:nvPr/>
        </p:nvCxnSpPr>
        <p:spPr>
          <a:xfrm>
            <a:off x="7128292" y="5865557"/>
            <a:ext cx="2837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CasellaDiTesto 72"/>
          <p:cNvSpPr txBox="1"/>
          <p:nvPr/>
        </p:nvSpPr>
        <p:spPr>
          <a:xfrm>
            <a:off x="4974939" y="6339786"/>
            <a:ext cx="21533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riforme diedero pochi risultati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5" name="Connettore 2 74"/>
          <p:cNvCxnSpPr>
            <a:stCxn id="65" idx="2"/>
            <a:endCxn id="73" idx="0"/>
          </p:cNvCxnSpPr>
          <p:nvPr/>
        </p:nvCxnSpPr>
        <p:spPr>
          <a:xfrm>
            <a:off x="6051615" y="6103920"/>
            <a:ext cx="1" cy="2358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Ovale 7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A2EB087-2AC2-2569-8381-F06444C86DF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90101D3-5E99-FB8B-56F6-AEE259CEC704}"/>
              </a:ext>
            </a:extLst>
          </p:cNvPr>
          <p:cNvSpPr/>
          <p:nvPr/>
        </p:nvSpPr>
        <p:spPr>
          <a:xfrm>
            <a:off x="5653210" y="440294"/>
            <a:ext cx="2014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L’Europa, 1850-70</a:t>
            </a:r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44BF87C-0E8C-8AF5-8D23-8EDBB8C53C4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576C84C-55DE-A05C-0E05-DF95F8B83D9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2431971-4BEC-2F7F-F1C2-DA7C800F4279}"/>
              </a:ext>
            </a:extLst>
          </p:cNvPr>
          <p:cNvSpPr txBox="1"/>
          <p:nvPr/>
        </p:nvSpPr>
        <p:spPr>
          <a:xfrm>
            <a:off x="7889305" y="5316388"/>
            <a:ext cx="106303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1861</a:t>
            </a:r>
            <a:endParaRPr lang="it-IT" b="1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1725D2E-3872-024A-AA44-3C958D19B08E}"/>
              </a:ext>
            </a:extLst>
          </p:cNvPr>
          <p:cNvSpPr txBox="1"/>
          <p:nvPr/>
        </p:nvSpPr>
        <p:spPr>
          <a:xfrm>
            <a:off x="7412055" y="5627194"/>
            <a:ext cx="120200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abolì la servitù della gleba</a:t>
            </a:r>
          </a:p>
        </p:txBody>
      </p:sp>
    </p:spTree>
    <p:extLst>
      <p:ext uri="{BB962C8B-B14F-4D97-AF65-F5344CB8AC3E}">
        <p14:creationId xmlns:p14="http://schemas.microsoft.com/office/powerpoint/2010/main" val="1777590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722</Words>
  <Application>Microsoft Office PowerPoint</Application>
  <PresentationFormat>Presentazione su schermo (4:3)</PresentationFormat>
  <Paragraphs>155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60</cp:revision>
  <dcterms:created xsi:type="dcterms:W3CDTF">2020-05-18T10:40:30Z</dcterms:created>
  <dcterms:modified xsi:type="dcterms:W3CDTF">2026-05-18T08:17:46Z</dcterms:modified>
</cp:coreProperties>
</file>