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58E0F4-F9BB-4982-9A39-7316C75BF261}" v="7" dt="2026-05-14T14:35:56.5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80"/>
    <p:restoredTop sz="94645"/>
  </p:normalViewPr>
  <p:slideViewPr>
    <p:cSldViewPr snapToGrid="0" snapToObjects="1">
      <p:cViewPr varScale="1">
        <p:scale>
          <a:sx n="106" d="100"/>
          <a:sy n="106" d="100"/>
        </p:scale>
        <p:origin x="2088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ana Gallone" userId="7a5114527312c558" providerId="LiveId" clId="{D634AA42-852E-4215-B5D9-52DE406B3105}"/>
    <pc:docChg chg="modSld">
      <pc:chgData name="Silvana Gallone" userId="7a5114527312c558" providerId="LiveId" clId="{D634AA42-852E-4215-B5D9-52DE406B3105}" dt="2026-05-14T14:36:22.252" v="136" actId="1076"/>
      <pc:docMkLst>
        <pc:docMk/>
      </pc:docMkLst>
      <pc:sldChg chg="addSp modSp mod">
        <pc:chgData name="Silvana Gallone" userId="7a5114527312c558" providerId="LiveId" clId="{D634AA42-852E-4215-B5D9-52DE406B3105}" dt="2026-05-14T14:32:37.654" v="27" actId="1076"/>
        <pc:sldMkLst>
          <pc:docMk/>
          <pc:sldMk cId="722312519" sldId="256"/>
        </pc:sldMkLst>
        <pc:spChg chg="add mod">
          <ac:chgData name="Silvana Gallone" userId="7a5114527312c558" providerId="LiveId" clId="{D634AA42-852E-4215-B5D9-52DE406B3105}" dt="2026-05-14T14:32:37.654" v="27" actId="1076"/>
          <ac:spMkLst>
            <pc:docMk/>
            <pc:sldMk cId="722312519" sldId="256"/>
            <ac:spMk id="5" creationId="{1640CFCB-331B-F9BC-240C-EB1C7B45EAC6}"/>
          </ac:spMkLst>
        </pc:spChg>
      </pc:sldChg>
      <pc:sldChg chg="addSp modSp mod">
        <pc:chgData name="Silvana Gallone" userId="7a5114527312c558" providerId="LiveId" clId="{D634AA42-852E-4215-B5D9-52DE406B3105}" dt="2026-05-14T14:34:22.264" v="57" actId="1076"/>
        <pc:sldMkLst>
          <pc:docMk/>
          <pc:sldMk cId="1062875582" sldId="258"/>
        </pc:sldMkLst>
        <pc:spChg chg="add mod">
          <ac:chgData name="Silvana Gallone" userId="7a5114527312c558" providerId="LiveId" clId="{D634AA42-852E-4215-B5D9-52DE406B3105}" dt="2026-05-14T14:34:22.264" v="57" actId="1076"/>
          <ac:spMkLst>
            <pc:docMk/>
            <pc:sldMk cId="1062875582" sldId="258"/>
            <ac:spMk id="5" creationId="{BDF16763-6896-BA7B-0B75-4A049A44A016}"/>
          </ac:spMkLst>
        </pc:spChg>
      </pc:sldChg>
      <pc:sldChg chg="addSp modSp mod">
        <pc:chgData name="Silvana Gallone" userId="7a5114527312c558" providerId="LiveId" clId="{D634AA42-852E-4215-B5D9-52DE406B3105}" dt="2026-05-14T14:35:18.979" v="102" actId="1076"/>
        <pc:sldMkLst>
          <pc:docMk/>
          <pc:sldMk cId="2463352070" sldId="260"/>
        </pc:sldMkLst>
        <pc:spChg chg="add mod">
          <ac:chgData name="Silvana Gallone" userId="7a5114527312c558" providerId="LiveId" clId="{D634AA42-852E-4215-B5D9-52DE406B3105}" dt="2026-05-14T14:35:18.979" v="102" actId="1076"/>
          <ac:spMkLst>
            <pc:docMk/>
            <pc:sldMk cId="2463352070" sldId="260"/>
            <ac:spMk id="5" creationId="{A7412137-26BF-4483-53BE-D058DA5E4854}"/>
          </ac:spMkLst>
        </pc:spChg>
      </pc:sldChg>
      <pc:sldChg chg="addSp modSp mod">
        <pc:chgData name="Silvana Gallone" userId="7a5114527312c558" providerId="LiveId" clId="{D634AA42-852E-4215-B5D9-52DE406B3105}" dt="2026-05-14T14:36:22.252" v="136" actId="1076"/>
        <pc:sldMkLst>
          <pc:docMk/>
          <pc:sldMk cId="1243189620" sldId="266"/>
        </pc:sldMkLst>
        <pc:spChg chg="add mod">
          <ac:chgData name="Silvana Gallone" userId="7a5114527312c558" providerId="LiveId" clId="{D634AA42-852E-4215-B5D9-52DE406B3105}" dt="2026-05-14T14:36:22.252" v="136" actId="1076"/>
          <ac:spMkLst>
            <pc:docMk/>
            <pc:sldMk cId="1243189620" sldId="266"/>
            <ac:spMk id="5" creationId="{1CD9025A-AFB1-20D5-1381-F1E320A6D5E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E27CD-7EDC-2F49-AACB-7E40B534A765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6C81-B549-5B40-A9CB-D2879E783F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5275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E27CD-7EDC-2F49-AACB-7E40B534A765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6C81-B549-5B40-A9CB-D2879E783F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9420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E27CD-7EDC-2F49-AACB-7E40B534A765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6C81-B549-5B40-A9CB-D2879E783F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8061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E27CD-7EDC-2F49-AACB-7E40B534A765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6C81-B549-5B40-A9CB-D2879E783F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84808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E27CD-7EDC-2F49-AACB-7E40B534A765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6C81-B549-5B40-A9CB-D2879E783F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7886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E27CD-7EDC-2F49-AACB-7E40B534A765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6C81-B549-5B40-A9CB-D2879E783F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8605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E27CD-7EDC-2F49-AACB-7E40B534A765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6C81-B549-5B40-A9CB-D2879E783F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2641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E27CD-7EDC-2F49-AACB-7E40B534A765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6C81-B549-5B40-A9CB-D2879E783F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0544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E27CD-7EDC-2F49-AACB-7E40B534A765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6C81-B549-5B40-A9CB-D2879E783F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51459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E27CD-7EDC-2F49-AACB-7E40B534A765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6C81-B549-5B40-A9CB-D2879E783F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87844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E27CD-7EDC-2F49-AACB-7E40B534A765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B6C81-B549-5B40-A9CB-D2879E783F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8581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4E27CD-7EDC-2F49-AACB-7E40B534A765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8B6C81-B549-5B40-A9CB-D2879E783F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51239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e 7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9" name="Freccia a pentagono 8">
            <a:extLst>
              <a:ext uri="{FF2B5EF4-FFF2-40B4-BE49-F238E27FC236}">
                <a16:creationId xmlns:a16="http://schemas.microsoft.com/office/drawing/2014/main" id="{D63D308D-65E7-F0E2-B935-283130C516AD}"/>
              </a:ext>
            </a:extLst>
          </p:cNvPr>
          <p:cNvSpPr/>
          <p:nvPr/>
        </p:nvSpPr>
        <p:spPr>
          <a:xfrm>
            <a:off x="0" y="1044406"/>
            <a:ext cx="1931376" cy="2068071"/>
          </a:xfrm>
          <a:prstGeom prst="homePlate">
            <a:avLst>
              <a:gd name="adj" fmla="val 20763"/>
            </a:avLst>
          </a:prstGeom>
          <a:solidFill>
            <a:srgbClr val="0070C0"/>
          </a:solidFill>
          <a:ln w="25400" cap="sq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61451ED3-0295-F0F5-5A08-7DDC6CC0731E}"/>
              </a:ext>
            </a:extLst>
          </p:cNvPr>
          <p:cNvSpPr txBox="1"/>
          <p:nvPr/>
        </p:nvSpPr>
        <p:spPr>
          <a:xfrm>
            <a:off x="-490466" y="1225967"/>
            <a:ext cx="254977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</a:t>
            </a:r>
            <a:r>
              <a:rPr lang="it-IT" b="1" dirty="0" err="1">
                <a:solidFill>
                  <a:schemeClr val="bg1"/>
                </a:solidFill>
                <a:latin typeface="Calibri"/>
              </a:rPr>
              <a:t>PITOLO</a:t>
            </a:r>
            <a:endParaRPr lang="it-IT" b="1" dirty="0">
              <a:solidFill>
                <a:schemeClr val="bg1"/>
              </a:solidFill>
              <a:latin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9600" b="1" dirty="0">
                <a:solidFill>
                  <a:schemeClr val="bg1"/>
                </a:solidFill>
                <a:latin typeface="Calibri"/>
              </a:rPr>
              <a:t> 11</a:t>
            </a:r>
            <a:endParaRPr kumimoji="0" lang="it-IT" sz="9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ED521589-C368-2214-5409-9F37DAC3E4D9}"/>
              </a:ext>
            </a:extLst>
          </p:cNvPr>
          <p:cNvSpPr txBox="1"/>
          <p:nvPr/>
        </p:nvSpPr>
        <p:spPr>
          <a:xfrm>
            <a:off x="2264188" y="1665927"/>
            <a:ext cx="5862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b="1" dirty="0">
                <a:solidFill>
                  <a:schemeClr val="accent6"/>
                </a:solidFill>
              </a:rPr>
              <a:t>Il 1848, rivoluzioni</a:t>
            </a:r>
          </a:p>
          <a:p>
            <a:r>
              <a:rPr lang="it-IT" sz="4400" b="1" dirty="0">
                <a:solidFill>
                  <a:schemeClr val="accent6"/>
                </a:solidFill>
              </a:rPr>
              <a:t>e restaurazioni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8503ED1F-B7BC-C0B3-90B0-5A48920B4241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Dalla Restaurazione all’Unità d’Italia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71124C83-37B1-0B6D-207D-CDC8379ED201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96E2D7A3-5312-FF70-94B9-D68E7ABA03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6762" y="3429000"/>
            <a:ext cx="4970476" cy="342900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1640CFCB-331B-F9BC-240C-EB1C7B45EAC6}"/>
              </a:ext>
            </a:extLst>
          </p:cNvPr>
          <p:cNvSpPr txBox="1"/>
          <p:nvPr/>
        </p:nvSpPr>
        <p:spPr>
          <a:xfrm>
            <a:off x="7002917" y="6536323"/>
            <a:ext cx="12131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722312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0633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11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889000" y="884535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1.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Crisi economica e rivoluzioni in Europa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292100" y="1545752"/>
            <a:ext cx="11684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1840 e il 1846</a:t>
            </a:r>
            <a:endParaRPr lang="it-IT" b="1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1294931" y="1894039"/>
            <a:ext cx="191816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l’Europa fu colpita da una crisi economica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3682531" y="1894039"/>
            <a:ext cx="191816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 diffusero miseria, fame e disoccupazione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1" name="Connettore 2 10"/>
          <p:cNvCxnSpPr>
            <a:stCxn id="9" idx="3"/>
            <a:endCxn id="10" idx="1"/>
          </p:cNvCxnSpPr>
          <p:nvPr/>
        </p:nvCxnSpPr>
        <p:spPr>
          <a:xfrm>
            <a:off x="3213100" y="2132402"/>
            <a:ext cx="46943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/>
          <p:cNvSpPr txBox="1"/>
          <p:nvPr/>
        </p:nvSpPr>
        <p:spPr>
          <a:xfrm>
            <a:off x="1294931" y="2770339"/>
            <a:ext cx="1918169" cy="851297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regimi autoritari nati dalla Restaurazione aumentarono il malcontento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6" name="Connettore 2 15"/>
          <p:cNvCxnSpPr>
            <a:stCxn id="9" idx="2"/>
            <a:endCxn id="15" idx="0"/>
          </p:cNvCxnSpPr>
          <p:nvPr/>
        </p:nvCxnSpPr>
        <p:spPr>
          <a:xfrm>
            <a:off x="2254016" y="2370765"/>
            <a:ext cx="0" cy="3995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CasellaDiTesto 18"/>
          <p:cNvSpPr txBox="1"/>
          <p:nvPr/>
        </p:nvSpPr>
        <p:spPr>
          <a:xfrm>
            <a:off x="292100" y="3887281"/>
            <a:ext cx="11684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1848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1294931" y="4081561"/>
            <a:ext cx="1918169" cy="66401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in tutta Europa scoppiò un violento MOTO RIVOLUZIONARIO</a:t>
            </a:r>
          </a:p>
        </p:txBody>
      </p:sp>
      <p:cxnSp>
        <p:nvCxnSpPr>
          <p:cNvPr id="21" name="Connettore 2 20"/>
          <p:cNvCxnSpPr>
            <a:stCxn id="15" idx="2"/>
            <a:endCxn id="20" idx="0"/>
          </p:cNvCxnSpPr>
          <p:nvPr/>
        </p:nvCxnSpPr>
        <p:spPr>
          <a:xfrm>
            <a:off x="2254016" y="3621636"/>
            <a:ext cx="0" cy="45992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/>
          <p:cNvSpPr txBox="1"/>
          <p:nvPr/>
        </p:nvSpPr>
        <p:spPr>
          <a:xfrm>
            <a:off x="1290971" y="5199652"/>
            <a:ext cx="1918170" cy="851297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Francia, Austria, Ungheria, Boemia, Prussia, territori italiani sottomessi all’Austria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5" name="Connettore 2 24"/>
          <p:cNvCxnSpPr>
            <a:cxnSpLocks/>
            <a:stCxn id="20" idx="2"/>
            <a:endCxn id="24" idx="0"/>
          </p:cNvCxnSpPr>
          <p:nvPr/>
        </p:nvCxnSpPr>
        <p:spPr>
          <a:xfrm flipH="1">
            <a:off x="2250056" y="4745573"/>
            <a:ext cx="3960" cy="45407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Ovale 27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E37B1D68-1124-5D7A-4777-53E6D390CE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5595" y="2513994"/>
            <a:ext cx="4420217" cy="4344006"/>
          </a:xfrm>
          <a:prstGeom prst="rect">
            <a:avLst/>
          </a:prstGeom>
        </p:spPr>
      </p:pic>
      <p:sp>
        <p:nvSpPr>
          <p:cNvPr id="12" name="Rettangolo 11">
            <a:extLst>
              <a:ext uri="{FF2B5EF4-FFF2-40B4-BE49-F238E27FC236}">
                <a16:creationId xmlns:a16="http://schemas.microsoft.com/office/drawing/2014/main" id="{9BE68555-96F5-386A-A75E-889EA17CB0A5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Dalla Restaurazione all’Unità d’Italia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118CDF1-3113-02FF-F2B3-446763B76828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BBEFD40C-6D20-FFCC-487D-7C89DFEFE684}"/>
              </a:ext>
            </a:extLst>
          </p:cNvPr>
          <p:cNvSpPr/>
          <p:nvPr/>
        </p:nvSpPr>
        <p:spPr>
          <a:xfrm>
            <a:off x="4199860" y="404813"/>
            <a:ext cx="34677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1848, rivoluzioni e restaurazioni</a:t>
            </a:r>
            <a:endParaRPr lang="it-IT" dirty="0"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2F395725-31A3-17A5-C4CE-00EB20AEB0BC}"/>
              </a:ext>
            </a:extLst>
          </p:cNvPr>
          <p:cNvSpPr txBox="1"/>
          <p:nvPr/>
        </p:nvSpPr>
        <p:spPr>
          <a:xfrm>
            <a:off x="6576229" y="2221688"/>
            <a:ext cx="19181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chemeClr val="accent5">
                    <a:lumMod val="50000"/>
                  </a:schemeClr>
                </a:solidFill>
              </a:rPr>
              <a:t>Le rivoluzioni in Europa</a:t>
            </a:r>
            <a:endParaRPr lang="it-IT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05323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0633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92100" y="888289"/>
            <a:ext cx="15494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22 febbraio</a:t>
            </a:r>
          </a:p>
          <a:p>
            <a:pPr>
              <a:defRPr/>
            </a:pPr>
            <a:r>
              <a:rPr lang="it-IT" b="1" dirty="0"/>
              <a:t>1848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536231" y="1228808"/>
            <a:ext cx="191816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 Francia scoppiò una nuova rivoluzione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3987331" y="1228808"/>
            <a:ext cx="2243343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per il rifiuto di estendere il diritto di voto a tutti i maschi adulti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0" name="Connettore 2 9"/>
          <p:cNvCxnSpPr>
            <a:cxnSpLocks/>
            <a:stCxn id="8" idx="3"/>
            <a:endCxn id="9" idx="1"/>
          </p:cNvCxnSpPr>
          <p:nvPr/>
        </p:nvCxnSpPr>
        <p:spPr>
          <a:xfrm>
            <a:off x="3454400" y="1467171"/>
            <a:ext cx="53293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/>
          <p:cNvCxnSpPr>
            <a:stCxn id="8" idx="2"/>
            <a:endCxn id="14" idx="0"/>
          </p:cNvCxnSpPr>
          <p:nvPr/>
        </p:nvCxnSpPr>
        <p:spPr>
          <a:xfrm>
            <a:off x="2495316" y="1705534"/>
            <a:ext cx="0" cy="3360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/>
          <p:cNvSpPr txBox="1"/>
          <p:nvPr/>
        </p:nvSpPr>
        <p:spPr>
          <a:xfrm>
            <a:off x="1536231" y="2041608"/>
            <a:ext cx="191816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Luigi Filippo fuggì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987331" y="2043663"/>
            <a:ext cx="2243341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 formò un governo provvisorio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8" name="Connettore 2 17"/>
          <p:cNvCxnSpPr>
            <a:cxnSpLocks/>
            <a:stCxn id="14" idx="3"/>
            <a:endCxn id="17" idx="1"/>
          </p:cNvCxnSpPr>
          <p:nvPr/>
        </p:nvCxnSpPr>
        <p:spPr>
          <a:xfrm>
            <a:off x="3454400" y="2186329"/>
            <a:ext cx="532931" cy="205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CasellaDiTesto 22"/>
          <p:cNvSpPr txBox="1"/>
          <p:nvPr/>
        </p:nvSpPr>
        <p:spPr>
          <a:xfrm>
            <a:off x="4146825" y="2784369"/>
            <a:ext cx="1918169" cy="66401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che proclamò la Repubblica e concesse riforme democratiche</a:t>
            </a:r>
          </a:p>
        </p:txBody>
      </p:sp>
      <p:cxnSp>
        <p:nvCxnSpPr>
          <p:cNvPr id="24" name="Connettore 2 23"/>
          <p:cNvCxnSpPr>
            <a:cxnSpLocks/>
            <a:stCxn id="17" idx="2"/>
            <a:endCxn id="23" idx="0"/>
          </p:cNvCxnSpPr>
          <p:nvPr/>
        </p:nvCxnSpPr>
        <p:spPr>
          <a:xfrm flipH="1">
            <a:off x="5105910" y="2333104"/>
            <a:ext cx="3092" cy="45126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CasellaDiTesto 26"/>
          <p:cNvSpPr txBox="1"/>
          <p:nvPr/>
        </p:nvSpPr>
        <p:spPr>
          <a:xfrm>
            <a:off x="5429993" y="3603780"/>
            <a:ext cx="2895583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suffragio universale maschile</a:t>
            </a:r>
          </a:p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per i cittadini con più di 21 anni</a:t>
            </a:r>
          </a:p>
        </p:txBody>
      </p:sp>
      <p:sp>
        <p:nvSpPr>
          <p:cNvPr id="28" name="CasellaDiTesto 27"/>
          <p:cNvSpPr txBox="1"/>
          <p:nvPr/>
        </p:nvSpPr>
        <p:spPr>
          <a:xfrm>
            <a:off x="5429993" y="4232906"/>
            <a:ext cx="2895587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riduzione</a:t>
            </a:r>
          </a:p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della giornata lavorativa a 10 ore</a:t>
            </a:r>
          </a:p>
        </p:txBody>
      </p:sp>
      <p:sp>
        <p:nvSpPr>
          <p:cNvPr id="29" name="CasellaDiTesto 28"/>
          <p:cNvSpPr txBox="1"/>
          <p:nvPr/>
        </p:nvSpPr>
        <p:spPr>
          <a:xfrm>
            <a:off x="5429994" y="4810280"/>
            <a:ext cx="28956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libertà di stampa, pensiero, riunione</a:t>
            </a:r>
          </a:p>
        </p:txBody>
      </p:sp>
      <p:sp>
        <p:nvSpPr>
          <p:cNvPr id="30" name="CasellaDiTesto 29"/>
          <p:cNvSpPr txBox="1"/>
          <p:nvPr/>
        </p:nvSpPr>
        <p:spPr>
          <a:xfrm>
            <a:off x="5429994" y="5254780"/>
            <a:ext cx="2895600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creazione di industrie nazionali</a:t>
            </a:r>
          </a:p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per fronteggiare la disoccupazione</a:t>
            </a:r>
          </a:p>
        </p:txBody>
      </p:sp>
      <p:cxnSp>
        <p:nvCxnSpPr>
          <p:cNvPr id="32" name="Connettore 1 31"/>
          <p:cNvCxnSpPr>
            <a:stCxn id="23" idx="2"/>
          </p:cNvCxnSpPr>
          <p:nvPr/>
        </p:nvCxnSpPr>
        <p:spPr>
          <a:xfrm>
            <a:off x="5105910" y="3448381"/>
            <a:ext cx="0" cy="2038019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/>
          <p:cNvCxnSpPr>
            <a:endCxn id="30" idx="1"/>
          </p:cNvCxnSpPr>
          <p:nvPr/>
        </p:nvCxnSpPr>
        <p:spPr>
          <a:xfrm>
            <a:off x="5105910" y="5486401"/>
            <a:ext cx="324084" cy="674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36"/>
          <p:cNvCxnSpPr/>
          <p:nvPr/>
        </p:nvCxnSpPr>
        <p:spPr>
          <a:xfrm>
            <a:off x="5105910" y="4965701"/>
            <a:ext cx="324084" cy="674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2 37"/>
          <p:cNvCxnSpPr/>
          <p:nvPr/>
        </p:nvCxnSpPr>
        <p:spPr>
          <a:xfrm>
            <a:off x="5105910" y="4457701"/>
            <a:ext cx="324084" cy="674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2 38"/>
          <p:cNvCxnSpPr/>
          <p:nvPr/>
        </p:nvCxnSpPr>
        <p:spPr>
          <a:xfrm>
            <a:off x="5105910" y="3822701"/>
            <a:ext cx="324084" cy="674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Ovale 40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7AB88AC4-98D8-68B1-D07F-15561E906D93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Dalla Restaurazione all’Unità d’Italia</a:t>
            </a:r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3398A778-6502-D568-5F04-A81423AB41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3" y="2709897"/>
            <a:ext cx="2695214" cy="4148103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810D4C7E-BA60-4ADB-AF3D-4C7F344687A9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11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201FAB06-87C8-4EB8-6ACA-22CC64E2079E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E41F1D43-9ABC-0CE9-4B29-4A21F2CB1D8B}"/>
              </a:ext>
            </a:extLst>
          </p:cNvPr>
          <p:cNvSpPr/>
          <p:nvPr/>
        </p:nvSpPr>
        <p:spPr>
          <a:xfrm>
            <a:off x="4199860" y="404813"/>
            <a:ext cx="34677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1848, rivoluzioni e restaurazioni</a:t>
            </a:r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DF16763-6896-BA7B-0B75-4A049A44A016}"/>
              </a:ext>
            </a:extLst>
          </p:cNvPr>
          <p:cNvSpPr txBox="1"/>
          <p:nvPr/>
        </p:nvSpPr>
        <p:spPr>
          <a:xfrm>
            <a:off x="2684376" y="6672815"/>
            <a:ext cx="32493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Parigi, Musée </a:t>
            </a:r>
            <a:r>
              <a:rPr lang="it-IT" sz="800" dirty="0" err="1"/>
              <a:t>Carnavalet</a:t>
            </a:r>
            <a:r>
              <a:rPr lang="it-IT" sz="800" dirty="0"/>
              <a:t>/Opera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1062875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0633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11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577146" y="1228808"/>
            <a:ext cx="191816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Alle elezioni nazionali per l’Assemblea costituente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3028246" y="1322450"/>
            <a:ext cx="191816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vinsero i moderati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9" name="Connettore 2 8"/>
          <p:cNvCxnSpPr>
            <a:stCxn id="7" idx="3"/>
            <a:endCxn id="8" idx="1"/>
          </p:cNvCxnSpPr>
          <p:nvPr/>
        </p:nvCxnSpPr>
        <p:spPr>
          <a:xfrm>
            <a:off x="2495315" y="1467171"/>
            <a:ext cx="53293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3028246" y="2016208"/>
            <a:ext cx="191816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rappresentanti di borghesi e proprietari terrieri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4" name="Connettore 2 13"/>
          <p:cNvCxnSpPr>
            <a:stCxn id="8" idx="2"/>
            <a:endCxn id="13" idx="0"/>
          </p:cNvCxnSpPr>
          <p:nvPr/>
        </p:nvCxnSpPr>
        <p:spPr>
          <a:xfrm>
            <a:off x="3987331" y="1611891"/>
            <a:ext cx="0" cy="40431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4622800" y="2625880"/>
            <a:ext cx="41783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eliminarono le norme sulla riduzione degli orari di lavoro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4622800" y="3127054"/>
            <a:ext cx="22987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chiusero le fabbriche nazionali</a:t>
            </a:r>
          </a:p>
        </p:txBody>
      </p:sp>
      <p:cxnSp>
        <p:nvCxnSpPr>
          <p:cNvPr id="22" name="Connettore 2 21"/>
          <p:cNvCxnSpPr>
            <a:endCxn id="18" idx="1"/>
          </p:cNvCxnSpPr>
          <p:nvPr/>
        </p:nvCxnSpPr>
        <p:spPr>
          <a:xfrm>
            <a:off x="3987331" y="3263900"/>
            <a:ext cx="635469" cy="787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/>
          <p:cNvCxnSpPr>
            <a:endCxn id="17" idx="1"/>
          </p:cNvCxnSpPr>
          <p:nvPr/>
        </p:nvCxnSpPr>
        <p:spPr>
          <a:xfrm>
            <a:off x="3987331" y="2770601"/>
            <a:ext cx="63546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/>
          <p:cNvCxnSpPr>
            <a:stCxn id="13" idx="2"/>
          </p:cNvCxnSpPr>
          <p:nvPr/>
        </p:nvCxnSpPr>
        <p:spPr>
          <a:xfrm>
            <a:off x="3987331" y="2492934"/>
            <a:ext cx="0" cy="124086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CasellaDiTesto 31"/>
          <p:cNvSpPr txBox="1"/>
          <p:nvPr/>
        </p:nvSpPr>
        <p:spPr>
          <a:xfrm>
            <a:off x="5326946" y="3733800"/>
            <a:ext cx="191816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intervenne l’esercito per soffocare la rivolta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3" name="Connettore 2 32"/>
          <p:cNvCxnSpPr>
            <a:endCxn id="32" idx="1"/>
          </p:cNvCxnSpPr>
          <p:nvPr/>
        </p:nvCxnSpPr>
        <p:spPr>
          <a:xfrm>
            <a:off x="4946415" y="3972163"/>
            <a:ext cx="38053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CasellaDiTesto 35"/>
          <p:cNvSpPr txBox="1"/>
          <p:nvPr/>
        </p:nvSpPr>
        <p:spPr>
          <a:xfrm>
            <a:off x="1720615" y="3271775"/>
            <a:ext cx="15494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23 giugno</a:t>
            </a:r>
          </a:p>
          <a:p>
            <a:pPr>
              <a:defRPr/>
            </a:pPr>
            <a:r>
              <a:rPr lang="it-IT" b="1" dirty="0"/>
              <a:t>1848</a:t>
            </a:r>
          </a:p>
        </p:txBody>
      </p:sp>
      <p:sp>
        <p:nvSpPr>
          <p:cNvPr id="37" name="CasellaDiTesto 36"/>
          <p:cNvSpPr txBox="1"/>
          <p:nvPr/>
        </p:nvSpPr>
        <p:spPr>
          <a:xfrm>
            <a:off x="3028246" y="3733800"/>
            <a:ext cx="1918169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gli operai insorsero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per protesta</a:t>
            </a:r>
          </a:p>
        </p:txBody>
      </p:sp>
      <p:sp>
        <p:nvSpPr>
          <p:cNvPr id="38" name="CasellaDiTesto 37"/>
          <p:cNvSpPr txBox="1"/>
          <p:nvPr/>
        </p:nvSpPr>
        <p:spPr>
          <a:xfrm>
            <a:off x="1720615" y="4427475"/>
            <a:ext cx="15494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10 dicembre 1848</a:t>
            </a:r>
          </a:p>
        </p:txBody>
      </p:sp>
      <p:sp>
        <p:nvSpPr>
          <p:cNvPr id="39" name="CasellaDiTesto 38"/>
          <p:cNvSpPr txBox="1"/>
          <p:nvPr/>
        </p:nvSpPr>
        <p:spPr>
          <a:xfrm>
            <a:off x="3028246" y="4767994"/>
            <a:ext cx="1918169" cy="85129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Luigi Napoleone Bonaparte fu eletto presidente della Repubblica</a:t>
            </a:r>
          </a:p>
        </p:txBody>
      </p:sp>
      <p:sp>
        <p:nvSpPr>
          <p:cNvPr id="40" name="CasellaDiTesto 39"/>
          <p:cNvSpPr txBox="1"/>
          <p:nvPr/>
        </p:nvSpPr>
        <p:spPr>
          <a:xfrm>
            <a:off x="5326946" y="5048922"/>
            <a:ext cx="191816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nipote di Napoleone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1" name="Connettore 2 40"/>
          <p:cNvCxnSpPr>
            <a:stCxn id="39" idx="3"/>
            <a:endCxn id="40" idx="1"/>
          </p:cNvCxnSpPr>
          <p:nvPr/>
        </p:nvCxnSpPr>
        <p:spPr>
          <a:xfrm>
            <a:off x="4946415" y="5193643"/>
            <a:ext cx="38053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Ovale 44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BC6C2B5F-238D-E546-7BA8-3E8804B06D01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Dalla Restaurazione all’Unità d’Italia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5F6BDFF9-7BB0-264E-353A-068023F2F8E4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AF5615DA-644D-1A5F-3DD1-37F9FB442EAA}"/>
              </a:ext>
            </a:extLst>
          </p:cNvPr>
          <p:cNvSpPr/>
          <p:nvPr/>
        </p:nvSpPr>
        <p:spPr>
          <a:xfrm>
            <a:off x="4199860" y="404813"/>
            <a:ext cx="34677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1848, rivoluzioni e restaurazioni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34322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0633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92100" y="888289"/>
            <a:ext cx="15494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13 marzo</a:t>
            </a:r>
          </a:p>
          <a:p>
            <a:pPr>
              <a:defRPr/>
            </a:pPr>
            <a:r>
              <a:rPr lang="it-IT" b="1" dirty="0"/>
              <a:t>1848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536231" y="1316421"/>
            <a:ext cx="1918169" cy="289441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insorse Vienna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1536231" y="2016208"/>
            <a:ext cx="1918169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poco dopo insorsero Praga, Budapest, Milano e Venezia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0" name="Connettore 2 9"/>
          <p:cNvCxnSpPr>
            <a:stCxn id="8" idx="2"/>
            <a:endCxn id="9" idx="0"/>
          </p:cNvCxnSpPr>
          <p:nvPr/>
        </p:nvCxnSpPr>
        <p:spPr>
          <a:xfrm>
            <a:off x="2495316" y="1605862"/>
            <a:ext cx="0" cy="41034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3911131" y="2109851"/>
            <a:ext cx="191816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forze imperiali reagirono con durezza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4" name="Connettore 2 13"/>
          <p:cNvCxnSpPr>
            <a:stCxn id="9" idx="3"/>
            <a:endCxn id="13" idx="1"/>
          </p:cNvCxnSpPr>
          <p:nvPr/>
        </p:nvCxnSpPr>
        <p:spPr>
          <a:xfrm>
            <a:off x="3454400" y="2348214"/>
            <a:ext cx="45673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e 18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6260631" y="2198236"/>
            <a:ext cx="1918169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soffocarono le rivolte</a:t>
            </a:r>
            <a:endParaRPr lang="it-IT" sz="11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21" name="Connettore 2 20"/>
          <p:cNvCxnSpPr>
            <a:stCxn id="13" idx="3"/>
            <a:endCxn id="20" idx="1"/>
          </p:cNvCxnSpPr>
          <p:nvPr/>
        </p:nvCxnSpPr>
        <p:spPr>
          <a:xfrm flipV="1">
            <a:off x="5829300" y="2342957"/>
            <a:ext cx="431331" cy="525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ttangolo 10">
            <a:extLst>
              <a:ext uri="{FF2B5EF4-FFF2-40B4-BE49-F238E27FC236}">
                <a16:creationId xmlns:a16="http://schemas.microsoft.com/office/drawing/2014/main" id="{90BAFE0F-2D0C-1C73-5E64-C1AB158E312A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Dalla Restaurazione all’Unità d’Italia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68D0D3EB-0090-A672-A4EF-CE1D2E9B26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2096" y="3090566"/>
            <a:ext cx="2959807" cy="3523256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AB094653-1A3B-B2B2-66C8-19D9ADBB1188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11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8B792E8B-91A6-430C-CBFD-440B57E53846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FA300445-986C-29E3-DFB2-5FBBCDD7FF1D}"/>
              </a:ext>
            </a:extLst>
          </p:cNvPr>
          <p:cNvSpPr/>
          <p:nvPr/>
        </p:nvSpPr>
        <p:spPr>
          <a:xfrm>
            <a:off x="4199860" y="404813"/>
            <a:ext cx="34677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1848, rivoluzioni e restaurazioni</a:t>
            </a:r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A7412137-26BF-4483-53BE-D058DA5E4854}"/>
              </a:ext>
            </a:extLst>
          </p:cNvPr>
          <p:cNvSpPr txBox="1"/>
          <p:nvPr/>
        </p:nvSpPr>
        <p:spPr>
          <a:xfrm>
            <a:off x="6001602" y="6243935"/>
            <a:ext cx="2227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Milano, Civico Museo del Risorgimento/Wikimedia Commons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2463352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0633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1128146" y="1844656"/>
            <a:ext cx="15494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14 e il 18 marzo 1848</a:t>
            </a:r>
            <a:endParaRPr lang="it-IT" b="1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2493162" y="2269222"/>
            <a:ext cx="1918169" cy="289441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Berlino insorse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4779162" y="2184160"/>
            <a:ext cx="1398348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persone in strada chiedevano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6581087" y="2099844"/>
            <a:ext cx="133396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una Costituzione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6559820" y="2526764"/>
            <a:ext cx="1698033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riforme democratiche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2" name="Connettore 2 11"/>
          <p:cNvCxnSpPr>
            <a:cxnSpLocks/>
            <a:stCxn id="8" idx="3"/>
            <a:endCxn id="9" idx="1"/>
          </p:cNvCxnSpPr>
          <p:nvPr/>
        </p:nvCxnSpPr>
        <p:spPr>
          <a:xfrm>
            <a:off x="4411331" y="2413943"/>
            <a:ext cx="367831" cy="858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/>
          <p:cNvCxnSpPr>
            <a:cxnSpLocks/>
            <a:stCxn id="9" idx="3"/>
            <a:endCxn id="10" idx="1"/>
          </p:cNvCxnSpPr>
          <p:nvPr/>
        </p:nvCxnSpPr>
        <p:spPr>
          <a:xfrm flipV="1">
            <a:off x="6177510" y="2244565"/>
            <a:ext cx="403577" cy="17795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2 17"/>
          <p:cNvCxnSpPr>
            <a:cxnSpLocks/>
            <a:stCxn id="9" idx="3"/>
            <a:endCxn id="11" idx="1"/>
          </p:cNvCxnSpPr>
          <p:nvPr/>
        </p:nvCxnSpPr>
        <p:spPr>
          <a:xfrm>
            <a:off x="6177510" y="2422523"/>
            <a:ext cx="382310" cy="24896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1849819" y="2999783"/>
            <a:ext cx="3211278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Federico Guglielmo IV concesse alcune libertà e un Parlamento a suffragio universale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2" name="Connettore 2 21"/>
          <p:cNvCxnSpPr>
            <a:stCxn id="8" idx="2"/>
          </p:cNvCxnSpPr>
          <p:nvPr/>
        </p:nvCxnSpPr>
        <p:spPr>
          <a:xfrm>
            <a:off x="3452247" y="2558663"/>
            <a:ext cx="0" cy="41661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/>
          <p:cNvSpPr txBox="1"/>
          <p:nvPr/>
        </p:nvSpPr>
        <p:spPr>
          <a:xfrm>
            <a:off x="1128146" y="3698559"/>
            <a:ext cx="15494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giugno 1848</a:t>
            </a:r>
            <a:endParaRPr lang="it-IT" b="1" dirty="0"/>
          </a:p>
        </p:txBody>
      </p:sp>
      <p:sp>
        <p:nvSpPr>
          <p:cNvPr id="26" name="CasellaDiTesto 25"/>
          <p:cNvSpPr txBox="1"/>
          <p:nvPr/>
        </p:nvSpPr>
        <p:spPr>
          <a:xfrm>
            <a:off x="2493162" y="3894525"/>
            <a:ext cx="1918169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tornò a imporre una Costituzione più moderata e conservatrice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4716121" y="4081810"/>
            <a:ext cx="191816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 l’aiuto dell’esercito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8" name="Connettore 2 27"/>
          <p:cNvCxnSpPr>
            <a:cxnSpLocks/>
            <a:stCxn id="21" idx="2"/>
            <a:endCxn id="26" idx="0"/>
          </p:cNvCxnSpPr>
          <p:nvPr/>
        </p:nvCxnSpPr>
        <p:spPr>
          <a:xfrm flipH="1">
            <a:off x="3452247" y="3476509"/>
            <a:ext cx="3211" cy="41801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2 30"/>
          <p:cNvCxnSpPr>
            <a:cxnSpLocks/>
            <a:stCxn id="26" idx="3"/>
            <a:endCxn id="27" idx="1"/>
          </p:cNvCxnSpPr>
          <p:nvPr/>
        </p:nvCxnSpPr>
        <p:spPr>
          <a:xfrm>
            <a:off x="4411331" y="4226531"/>
            <a:ext cx="30479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CasellaDiTesto 35"/>
          <p:cNvSpPr txBox="1"/>
          <p:nvPr/>
        </p:nvSpPr>
        <p:spPr>
          <a:xfrm>
            <a:off x="2493162" y="4931906"/>
            <a:ext cx="191816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l’assemblea parlamentare fu sciolta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7" name="Connettore 2 36"/>
          <p:cNvCxnSpPr>
            <a:cxnSpLocks/>
            <a:stCxn id="26" idx="2"/>
            <a:endCxn id="36" idx="0"/>
          </p:cNvCxnSpPr>
          <p:nvPr/>
        </p:nvCxnSpPr>
        <p:spPr>
          <a:xfrm>
            <a:off x="3452247" y="4558537"/>
            <a:ext cx="0" cy="37336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Ovale 39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156C6467-B808-59C4-9BA8-64ADCBC568D1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Dalla Restaurazione all’Unità d’Italia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32F28D06-292A-7D6A-E0D9-CAD7513C9B31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11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D4512DA-F450-D3F5-03D8-9BC68AFBE4C3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506F0CC5-8A08-6EBA-FC8E-373DACC6FC35}"/>
              </a:ext>
            </a:extLst>
          </p:cNvPr>
          <p:cNvSpPr/>
          <p:nvPr/>
        </p:nvSpPr>
        <p:spPr>
          <a:xfrm>
            <a:off x="4199860" y="404813"/>
            <a:ext cx="34677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1848, rivoluzioni e restaurazioni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3900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0633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889000" y="884535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2.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L’Italia: la Prima guerra di indipendenza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71215" y="1615457"/>
            <a:ext cx="15494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17 marzo 1848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536231" y="2049618"/>
            <a:ext cx="1638769" cy="289441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Venezia insorse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3455872" y="1862333"/>
            <a:ext cx="1866900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instaurato un governo provvisorio guidato da DANIELE MANIN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1" name="Connettore 2 10"/>
          <p:cNvCxnSpPr>
            <a:stCxn id="9" idx="3"/>
            <a:endCxn id="10" idx="1"/>
          </p:cNvCxnSpPr>
          <p:nvPr/>
        </p:nvCxnSpPr>
        <p:spPr>
          <a:xfrm>
            <a:off x="3175000" y="2194339"/>
            <a:ext cx="28087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/>
          <p:cNvSpPr txBox="1"/>
          <p:nvPr/>
        </p:nvSpPr>
        <p:spPr>
          <a:xfrm>
            <a:off x="5996871" y="1862333"/>
            <a:ext cx="1638769" cy="664012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che proclamò la REPUBBLICA DI SAN MARCO</a:t>
            </a:r>
          </a:p>
        </p:txBody>
      </p:sp>
      <p:cxnSp>
        <p:nvCxnSpPr>
          <p:cNvPr id="15" name="Connettore 2 14"/>
          <p:cNvCxnSpPr>
            <a:stCxn id="10" idx="3"/>
            <a:endCxn id="14" idx="1"/>
          </p:cNvCxnSpPr>
          <p:nvPr/>
        </p:nvCxnSpPr>
        <p:spPr>
          <a:xfrm>
            <a:off x="5322772" y="2194339"/>
            <a:ext cx="67409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/>
          <p:cNvSpPr txBox="1"/>
          <p:nvPr/>
        </p:nvSpPr>
        <p:spPr>
          <a:xfrm>
            <a:off x="171215" y="2634116"/>
            <a:ext cx="15494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18 marzo 1848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1536231" y="3068277"/>
            <a:ext cx="1638769" cy="289441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Milano insorse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3454400" y="2974635"/>
            <a:ext cx="18669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dopo cinque giorni di battaglia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1" name="Connettore 2 20"/>
          <p:cNvCxnSpPr>
            <a:stCxn id="19" idx="3"/>
            <a:endCxn id="20" idx="1"/>
          </p:cNvCxnSpPr>
          <p:nvPr/>
        </p:nvCxnSpPr>
        <p:spPr>
          <a:xfrm>
            <a:off x="3175000" y="3212998"/>
            <a:ext cx="2794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/>
          <p:cNvSpPr txBox="1"/>
          <p:nvPr/>
        </p:nvSpPr>
        <p:spPr>
          <a:xfrm>
            <a:off x="5993344" y="2885572"/>
            <a:ext cx="1674281" cy="664012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le CINQUE GIORNATE DI MILANO</a:t>
            </a:r>
          </a:p>
        </p:txBody>
      </p:sp>
      <p:cxnSp>
        <p:nvCxnSpPr>
          <p:cNvPr id="26" name="Connettore 2 25"/>
          <p:cNvCxnSpPr>
            <a:cxnSpLocks/>
            <a:stCxn id="20" idx="3"/>
            <a:endCxn id="25" idx="1"/>
          </p:cNvCxnSpPr>
          <p:nvPr/>
        </p:nvCxnSpPr>
        <p:spPr>
          <a:xfrm>
            <a:off x="5321300" y="3212998"/>
            <a:ext cx="672044" cy="458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CasellaDiTesto 28"/>
          <p:cNvSpPr txBox="1"/>
          <p:nvPr/>
        </p:nvSpPr>
        <p:spPr>
          <a:xfrm>
            <a:off x="3454400" y="3842143"/>
            <a:ext cx="1866900" cy="66401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le truppe austriache guidate da RADETZKY lasciarono la città</a:t>
            </a:r>
          </a:p>
        </p:txBody>
      </p:sp>
      <p:cxnSp>
        <p:nvCxnSpPr>
          <p:cNvPr id="30" name="Connettore 2 29"/>
          <p:cNvCxnSpPr>
            <a:stCxn id="20" idx="2"/>
            <a:endCxn id="29" idx="0"/>
          </p:cNvCxnSpPr>
          <p:nvPr/>
        </p:nvCxnSpPr>
        <p:spPr>
          <a:xfrm>
            <a:off x="4387850" y="3451361"/>
            <a:ext cx="0" cy="39078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CasellaDiTesto 32"/>
          <p:cNvSpPr txBox="1"/>
          <p:nvPr/>
        </p:nvSpPr>
        <p:spPr>
          <a:xfrm>
            <a:off x="5768740" y="3935786"/>
            <a:ext cx="18669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 rifugiarono nel “quadrilatero”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4" name="Connettore 2 33"/>
          <p:cNvCxnSpPr>
            <a:stCxn id="29" idx="3"/>
            <a:endCxn id="33" idx="1"/>
          </p:cNvCxnSpPr>
          <p:nvPr/>
        </p:nvCxnSpPr>
        <p:spPr>
          <a:xfrm>
            <a:off x="5321300" y="4174149"/>
            <a:ext cx="44744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e 41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</a:p>
        </p:txBody>
      </p:sp>
      <p:sp>
        <p:nvSpPr>
          <p:cNvPr id="43" name="CasellaDiTesto 42"/>
          <p:cNvSpPr txBox="1"/>
          <p:nvPr/>
        </p:nvSpPr>
        <p:spPr>
          <a:xfrm>
            <a:off x="1536231" y="3878826"/>
            <a:ext cx="1638769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insorsero anche Brescia, Bergamo e Mantova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4" name="Connettore 2 43"/>
          <p:cNvCxnSpPr>
            <a:stCxn id="19" idx="2"/>
            <a:endCxn id="43" idx="0"/>
          </p:cNvCxnSpPr>
          <p:nvPr/>
        </p:nvCxnSpPr>
        <p:spPr>
          <a:xfrm>
            <a:off x="2355616" y="3357718"/>
            <a:ext cx="0" cy="52110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CasellaDiTesto 49"/>
          <p:cNvSpPr txBox="1"/>
          <p:nvPr/>
        </p:nvSpPr>
        <p:spPr>
          <a:xfrm>
            <a:off x="1536231" y="4969889"/>
            <a:ext cx="163876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Milano si diede un governo provvisorio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51" name="Connettore 2 50"/>
          <p:cNvCxnSpPr>
            <a:stCxn id="43" idx="2"/>
            <a:endCxn id="50" idx="0"/>
          </p:cNvCxnSpPr>
          <p:nvPr/>
        </p:nvCxnSpPr>
        <p:spPr>
          <a:xfrm>
            <a:off x="2355616" y="4542838"/>
            <a:ext cx="0" cy="42705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CasellaDiTesto 55"/>
          <p:cNvSpPr txBox="1"/>
          <p:nvPr/>
        </p:nvSpPr>
        <p:spPr>
          <a:xfrm>
            <a:off x="171215" y="5710936"/>
            <a:ext cx="15494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21 marzo 1848</a:t>
            </a:r>
          </a:p>
        </p:txBody>
      </p:sp>
      <p:sp>
        <p:nvSpPr>
          <p:cNvPr id="57" name="CasellaDiTesto 56"/>
          <p:cNvSpPr txBox="1"/>
          <p:nvPr/>
        </p:nvSpPr>
        <p:spPr>
          <a:xfrm>
            <a:off x="1536231" y="6107811"/>
            <a:ext cx="2349969" cy="289441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insorsero Modena e Parma</a:t>
            </a:r>
          </a:p>
        </p:txBody>
      </p:sp>
      <p:sp>
        <p:nvSpPr>
          <p:cNvPr id="58" name="CasellaDiTesto 57"/>
          <p:cNvSpPr txBox="1"/>
          <p:nvPr/>
        </p:nvSpPr>
        <p:spPr>
          <a:xfrm>
            <a:off x="4241800" y="6107811"/>
            <a:ext cx="1755071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duchi furono cacciati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59" name="Connettore 2 58"/>
          <p:cNvCxnSpPr>
            <a:stCxn id="57" idx="3"/>
            <a:endCxn id="58" idx="1"/>
          </p:cNvCxnSpPr>
          <p:nvPr/>
        </p:nvCxnSpPr>
        <p:spPr>
          <a:xfrm>
            <a:off x="3886200" y="6252532"/>
            <a:ext cx="3556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ttangolo 11">
            <a:extLst>
              <a:ext uri="{FF2B5EF4-FFF2-40B4-BE49-F238E27FC236}">
                <a16:creationId xmlns:a16="http://schemas.microsoft.com/office/drawing/2014/main" id="{A2F274A7-F1FB-A2D7-8462-817D9DCD78B1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Dalla Restaurazione all’Unità d’Italia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E4440694-CD91-811E-C361-ADBE89C9B9C1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11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1B236D6-C40F-BFA2-8050-46FE2D45DE58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02460806-043C-D6D1-45D5-C7A147ECE8AE}"/>
              </a:ext>
            </a:extLst>
          </p:cNvPr>
          <p:cNvSpPr/>
          <p:nvPr/>
        </p:nvSpPr>
        <p:spPr>
          <a:xfrm>
            <a:off x="4199860" y="404813"/>
            <a:ext cx="34677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1848, rivoluzioni e restaurazioni</a:t>
            </a:r>
            <a:endParaRPr lang="it-IT" dirty="0"/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D6616C90-6D9C-46DF-F5FE-E526AB91919B}"/>
              </a:ext>
            </a:extLst>
          </p:cNvPr>
          <p:cNvSpPr txBox="1"/>
          <p:nvPr/>
        </p:nvSpPr>
        <p:spPr>
          <a:xfrm>
            <a:off x="5768741" y="4492803"/>
            <a:ext cx="1898884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sys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delimitato dalle fortezze di Mantova, Peschiera, Legnago e Verona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89112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0633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1638300" y="1204529"/>
            <a:ext cx="22987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CARLO ALBERTO DI SAVOIA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4285546" y="1204529"/>
            <a:ext cx="2293054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re di Piemonte e Sardegna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9" name="Connettore 2 8"/>
          <p:cNvCxnSpPr>
            <a:stCxn id="7" idx="3"/>
            <a:endCxn id="8" idx="1"/>
          </p:cNvCxnSpPr>
          <p:nvPr/>
        </p:nvCxnSpPr>
        <p:spPr>
          <a:xfrm>
            <a:off x="3937000" y="1349250"/>
            <a:ext cx="34854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1638300" y="1844252"/>
            <a:ext cx="2298700" cy="664012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vide nella rivolta di Milano l’occasione per attaccare l’Austria</a:t>
            </a:r>
          </a:p>
        </p:txBody>
      </p:sp>
      <p:cxnSp>
        <p:nvCxnSpPr>
          <p:cNvPr id="13" name="Connettore 2 12"/>
          <p:cNvCxnSpPr>
            <a:stCxn id="7" idx="2"/>
            <a:endCxn id="12" idx="0"/>
          </p:cNvCxnSpPr>
          <p:nvPr/>
        </p:nvCxnSpPr>
        <p:spPr>
          <a:xfrm>
            <a:off x="2787650" y="1493970"/>
            <a:ext cx="0" cy="35028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/>
          <p:cNvSpPr txBox="1"/>
          <p:nvPr/>
        </p:nvSpPr>
        <p:spPr>
          <a:xfrm>
            <a:off x="4285545" y="1939946"/>
            <a:ext cx="2293054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per liberare la Lombardia e includerla nel proprio Stato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7" name="Connettore 2 16"/>
          <p:cNvCxnSpPr>
            <a:cxnSpLocks/>
            <a:stCxn id="12" idx="3"/>
            <a:endCxn id="16" idx="1"/>
          </p:cNvCxnSpPr>
          <p:nvPr/>
        </p:nvCxnSpPr>
        <p:spPr>
          <a:xfrm>
            <a:off x="3937000" y="2176258"/>
            <a:ext cx="348545" cy="205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/>
          <p:cNvSpPr txBox="1"/>
          <p:nvPr/>
        </p:nvSpPr>
        <p:spPr>
          <a:xfrm>
            <a:off x="171215" y="2613756"/>
            <a:ext cx="15494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24 marzo 1848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1638300" y="2860632"/>
            <a:ext cx="2298700" cy="476726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INIZIÒ LA PRIMA GUERRA DI INDIPENDENZA</a:t>
            </a:r>
          </a:p>
        </p:txBody>
      </p:sp>
      <p:cxnSp>
        <p:nvCxnSpPr>
          <p:cNvPr id="22" name="Connettore 2 21"/>
          <p:cNvCxnSpPr>
            <a:stCxn id="12" idx="2"/>
            <a:endCxn id="21" idx="0"/>
          </p:cNvCxnSpPr>
          <p:nvPr/>
        </p:nvCxnSpPr>
        <p:spPr>
          <a:xfrm>
            <a:off x="2787650" y="2508264"/>
            <a:ext cx="0" cy="35236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/>
          <p:cNvSpPr txBox="1"/>
          <p:nvPr/>
        </p:nvSpPr>
        <p:spPr>
          <a:xfrm>
            <a:off x="4264279" y="2775568"/>
            <a:ext cx="2293053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accorsero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volontari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dal resto d’Italia e gli altri sovrani italiani inviarono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truppe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di rinforzo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6" name="Connettore 2 25"/>
          <p:cNvCxnSpPr>
            <a:cxnSpLocks/>
            <a:stCxn id="21" idx="3"/>
            <a:endCxn id="25" idx="1"/>
          </p:cNvCxnSpPr>
          <p:nvPr/>
        </p:nvCxnSpPr>
        <p:spPr>
          <a:xfrm>
            <a:off x="3937000" y="3098995"/>
            <a:ext cx="327279" cy="857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CasellaDiTesto 26"/>
          <p:cNvSpPr txBox="1"/>
          <p:nvPr/>
        </p:nvSpPr>
        <p:spPr>
          <a:xfrm>
            <a:off x="1638299" y="3762332"/>
            <a:ext cx="2276827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gli austriaci furono sconfitti 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Pastrengo, Goito, Curtatone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Montanara</a:t>
            </a:r>
          </a:p>
        </p:txBody>
      </p:sp>
      <p:sp>
        <p:nvSpPr>
          <p:cNvPr id="28" name="CasellaDiTesto 27"/>
          <p:cNvSpPr txBox="1"/>
          <p:nvPr/>
        </p:nvSpPr>
        <p:spPr>
          <a:xfrm>
            <a:off x="247415" y="4569556"/>
            <a:ext cx="15494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a maggio</a:t>
            </a:r>
            <a:endParaRPr lang="it-IT" b="1" dirty="0"/>
          </a:p>
        </p:txBody>
      </p:sp>
      <p:sp>
        <p:nvSpPr>
          <p:cNvPr id="29" name="CasellaDiTesto 28"/>
          <p:cNvSpPr txBox="1"/>
          <p:nvPr/>
        </p:nvSpPr>
        <p:spPr>
          <a:xfrm>
            <a:off x="1638299" y="4752932"/>
            <a:ext cx="2276827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cadde la piazzaforte austriaca di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Peschiera</a:t>
            </a:r>
          </a:p>
        </p:txBody>
      </p:sp>
      <p:cxnSp>
        <p:nvCxnSpPr>
          <p:cNvPr id="30" name="Connettore 2 29"/>
          <p:cNvCxnSpPr>
            <a:stCxn id="21" idx="2"/>
            <a:endCxn id="27" idx="0"/>
          </p:cNvCxnSpPr>
          <p:nvPr/>
        </p:nvCxnSpPr>
        <p:spPr>
          <a:xfrm flipH="1">
            <a:off x="2776713" y="3337358"/>
            <a:ext cx="10937" cy="4249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2 32"/>
          <p:cNvCxnSpPr>
            <a:stCxn id="27" idx="2"/>
            <a:endCxn id="29" idx="0"/>
          </p:cNvCxnSpPr>
          <p:nvPr/>
        </p:nvCxnSpPr>
        <p:spPr>
          <a:xfrm>
            <a:off x="2776713" y="4426344"/>
            <a:ext cx="0" cy="32658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CasellaDiTesto 35"/>
          <p:cNvSpPr txBox="1"/>
          <p:nvPr/>
        </p:nvSpPr>
        <p:spPr>
          <a:xfrm>
            <a:off x="4358969" y="4752932"/>
            <a:ext cx="2102554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i sovrani italiani ritirarono le loro truppe</a:t>
            </a:r>
          </a:p>
        </p:txBody>
      </p:sp>
      <p:cxnSp>
        <p:nvCxnSpPr>
          <p:cNvPr id="37" name="Connettore 2 36"/>
          <p:cNvCxnSpPr>
            <a:cxnSpLocks/>
            <a:stCxn id="25" idx="2"/>
            <a:endCxn id="36" idx="0"/>
          </p:cNvCxnSpPr>
          <p:nvPr/>
        </p:nvCxnSpPr>
        <p:spPr>
          <a:xfrm flipH="1">
            <a:off x="5410246" y="3439580"/>
            <a:ext cx="560" cy="131335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2 39"/>
          <p:cNvCxnSpPr>
            <a:stCxn id="29" idx="3"/>
            <a:endCxn id="36" idx="1"/>
          </p:cNvCxnSpPr>
          <p:nvPr/>
        </p:nvCxnSpPr>
        <p:spPr>
          <a:xfrm>
            <a:off x="3915126" y="4991295"/>
            <a:ext cx="443843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CasellaDiTesto 44"/>
          <p:cNvSpPr txBox="1"/>
          <p:nvPr/>
        </p:nvSpPr>
        <p:spPr>
          <a:xfrm>
            <a:off x="6800444" y="4659289"/>
            <a:ext cx="1763056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100" dirty="0">
                <a:solidFill>
                  <a:srgbClr val="000000"/>
                </a:solidFill>
                <a:latin typeface="Arial"/>
                <a:cs typeface="Arial"/>
              </a:rPr>
              <a:t>perché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temevano un rafforzamento eccessivo del Piemonte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6" name="Connettore 2 45"/>
          <p:cNvCxnSpPr>
            <a:cxnSpLocks/>
            <a:stCxn id="36" idx="3"/>
            <a:endCxn id="45" idx="1"/>
          </p:cNvCxnSpPr>
          <p:nvPr/>
        </p:nvCxnSpPr>
        <p:spPr>
          <a:xfrm>
            <a:off x="6461523" y="4991295"/>
            <a:ext cx="33892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Ovale 49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</a:p>
        </p:txBody>
      </p:sp>
      <p:sp>
        <p:nvSpPr>
          <p:cNvPr id="51" name="CasellaDiTesto 50"/>
          <p:cNvSpPr txBox="1"/>
          <p:nvPr/>
        </p:nvSpPr>
        <p:spPr>
          <a:xfrm>
            <a:off x="4358967" y="5565732"/>
            <a:ext cx="2102554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il Regno di Sardegna rimase solo a combattere</a:t>
            </a:r>
          </a:p>
        </p:txBody>
      </p:sp>
      <p:cxnSp>
        <p:nvCxnSpPr>
          <p:cNvPr id="52" name="Connettore 2 51"/>
          <p:cNvCxnSpPr>
            <a:stCxn id="36" idx="2"/>
            <a:endCxn id="51" idx="0"/>
          </p:cNvCxnSpPr>
          <p:nvPr/>
        </p:nvCxnSpPr>
        <p:spPr>
          <a:xfrm flipH="1">
            <a:off x="5410244" y="5229658"/>
            <a:ext cx="2" cy="3360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ttangolo 9">
            <a:extLst>
              <a:ext uri="{FF2B5EF4-FFF2-40B4-BE49-F238E27FC236}">
                <a16:creationId xmlns:a16="http://schemas.microsoft.com/office/drawing/2014/main" id="{79CEDF25-FA74-9063-A0FC-EDE8236BE7FC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Dalla Restaurazione all’Unità d’Italia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EB9503B-6F0F-49AD-C72F-E82E58444B38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11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F651747C-F27C-E1C6-87DB-668D669D7F92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8F51AC98-C575-AC55-7266-0AE2E1A247A6}"/>
              </a:ext>
            </a:extLst>
          </p:cNvPr>
          <p:cNvSpPr/>
          <p:nvPr/>
        </p:nvSpPr>
        <p:spPr>
          <a:xfrm>
            <a:off x="4199860" y="404813"/>
            <a:ext cx="34677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1848, rivoluzioni e restaurazioni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88425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819266" y="1539865"/>
            <a:ext cx="15494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5 agosto 1848</a:t>
            </a:r>
          </a:p>
        </p:txBody>
      </p:sp>
      <p:sp>
        <p:nvSpPr>
          <p:cNvPr id="5" name="Rettangolo 4"/>
          <p:cNvSpPr/>
          <p:nvPr/>
        </p:nvSpPr>
        <p:spPr>
          <a:xfrm>
            <a:off x="10633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3286351" y="1756929"/>
            <a:ext cx="1816100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i Piemontesi furono sconfitti a CUSTOZA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5616097" y="1756929"/>
            <a:ext cx="1835854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Piemonte dovette rientrare nei propri confini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0" name="Connettore 2 9"/>
          <p:cNvCxnSpPr>
            <a:stCxn id="8" idx="3"/>
            <a:endCxn id="9" idx="1"/>
          </p:cNvCxnSpPr>
          <p:nvPr/>
        </p:nvCxnSpPr>
        <p:spPr>
          <a:xfrm>
            <a:off x="5102451" y="1995292"/>
            <a:ext cx="51364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1819265" y="2375998"/>
            <a:ext cx="1619015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9 agosto 1848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3286351" y="2627013"/>
            <a:ext cx="1816100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firmarono l’armistizio</a:t>
            </a:r>
          </a:p>
        </p:txBody>
      </p:sp>
      <p:cxnSp>
        <p:nvCxnSpPr>
          <p:cNvPr id="15" name="Connettore 2 14"/>
          <p:cNvCxnSpPr>
            <a:stCxn id="8" idx="2"/>
            <a:endCxn id="14" idx="0"/>
          </p:cNvCxnSpPr>
          <p:nvPr/>
        </p:nvCxnSpPr>
        <p:spPr>
          <a:xfrm>
            <a:off x="4194401" y="2233655"/>
            <a:ext cx="0" cy="39335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/>
          <p:cNvSpPr txBox="1"/>
          <p:nvPr/>
        </p:nvSpPr>
        <p:spPr>
          <a:xfrm>
            <a:off x="1819266" y="3125000"/>
            <a:ext cx="1619015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23 marzo 1848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3286352" y="3363330"/>
            <a:ext cx="1816100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i Piemontesi furono sconfitti a NOVARA</a:t>
            </a:r>
          </a:p>
        </p:txBody>
      </p:sp>
      <p:cxnSp>
        <p:nvCxnSpPr>
          <p:cNvPr id="20" name="Connettore 2 19"/>
          <p:cNvCxnSpPr>
            <a:stCxn id="14" idx="2"/>
            <a:endCxn id="19" idx="0"/>
          </p:cNvCxnSpPr>
          <p:nvPr/>
        </p:nvCxnSpPr>
        <p:spPr>
          <a:xfrm>
            <a:off x="4194401" y="2916454"/>
            <a:ext cx="1" cy="44687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/>
          <p:cNvSpPr txBox="1"/>
          <p:nvPr/>
        </p:nvSpPr>
        <p:spPr>
          <a:xfrm>
            <a:off x="3275719" y="4258829"/>
            <a:ext cx="1835854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Carlo Alberto abdicò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6" name="Connettore 2 25"/>
          <p:cNvCxnSpPr>
            <a:stCxn id="19" idx="2"/>
            <a:endCxn id="25" idx="0"/>
          </p:cNvCxnSpPr>
          <p:nvPr/>
        </p:nvCxnSpPr>
        <p:spPr>
          <a:xfrm flipH="1">
            <a:off x="4193646" y="3840056"/>
            <a:ext cx="756" cy="41877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CasellaDiTesto 28"/>
          <p:cNvSpPr txBox="1"/>
          <p:nvPr/>
        </p:nvSpPr>
        <p:spPr>
          <a:xfrm>
            <a:off x="3241146" y="4889087"/>
            <a:ext cx="1905000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lasciò il trono al figlio VITTORIO EMANUELE II</a:t>
            </a:r>
          </a:p>
        </p:txBody>
      </p:sp>
      <p:cxnSp>
        <p:nvCxnSpPr>
          <p:cNvPr id="30" name="Connettore 2 29"/>
          <p:cNvCxnSpPr>
            <a:stCxn id="25" idx="2"/>
            <a:endCxn id="29" idx="0"/>
          </p:cNvCxnSpPr>
          <p:nvPr/>
        </p:nvCxnSpPr>
        <p:spPr>
          <a:xfrm>
            <a:off x="4193646" y="4548270"/>
            <a:ext cx="0" cy="34081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Ovale 33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9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752B2C0-D95A-0570-79F8-C4A9B32DA4F3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Dalla Restaurazione all’Unità d’Italia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35125363-D9D1-A42B-0E59-9F3DCA34A66C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11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DD385F9E-7468-05D3-6A0D-77450F6A2E87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78C36CDB-52F2-2E6B-28EC-C0769EFD2F9A}"/>
              </a:ext>
            </a:extLst>
          </p:cNvPr>
          <p:cNvSpPr/>
          <p:nvPr/>
        </p:nvSpPr>
        <p:spPr>
          <a:xfrm>
            <a:off x="4199860" y="404813"/>
            <a:ext cx="34677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1848, rivoluzioni e restaurazioni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132447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0633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72815" y="934697"/>
            <a:ext cx="1549400" cy="817245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Dopo la sconfitta del Piemonte</a:t>
            </a:r>
            <a:endParaRPr lang="it-IT" b="1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1618546" y="1513579"/>
            <a:ext cx="2216854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sovrani italiani ritirarono le concessioni fatte fino ad allora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1618546" y="2324295"/>
            <a:ext cx="2216854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 Roma il popolo si oppose a Pio IX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0" name="Connettore 2 9"/>
          <p:cNvCxnSpPr>
            <a:stCxn id="8" idx="2"/>
            <a:endCxn id="9" idx="0"/>
          </p:cNvCxnSpPr>
          <p:nvPr/>
        </p:nvCxnSpPr>
        <p:spPr>
          <a:xfrm>
            <a:off x="2726973" y="1990305"/>
            <a:ext cx="0" cy="33399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272815" y="2979397"/>
            <a:ext cx="15494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9 febbraio 1949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1618546" y="3319916"/>
            <a:ext cx="2216854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fu proclamata la REPUBBLICA ROMANA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4260146" y="3124117"/>
            <a:ext cx="2216854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governata da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Mazzini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4260146" y="3651921"/>
            <a:ext cx="2216854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difesa da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Garibaldi</a:t>
            </a:r>
          </a:p>
        </p:txBody>
      </p:sp>
      <p:cxnSp>
        <p:nvCxnSpPr>
          <p:cNvPr id="17" name="Connettore 2 16"/>
          <p:cNvCxnSpPr>
            <a:stCxn id="9" idx="2"/>
            <a:endCxn id="14" idx="0"/>
          </p:cNvCxnSpPr>
          <p:nvPr/>
        </p:nvCxnSpPr>
        <p:spPr>
          <a:xfrm>
            <a:off x="2726973" y="2801021"/>
            <a:ext cx="0" cy="51889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/>
          <p:cNvCxnSpPr>
            <a:stCxn id="14" idx="3"/>
            <a:endCxn id="15" idx="1"/>
          </p:cNvCxnSpPr>
          <p:nvPr/>
        </p:nvCxnSpPr>
        <p:spPr>
          <a:xfrm flipV="1">
            <a:off x="3835400" y="3268838"/>
            <a:ext cx="424746" cy="28944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/>
          <p:cNvCxnSpPr>
            <a:stCxn id="14" idx="3"/>
            <a:endCxn id="16" idx="1"/>
          </p:cNvCxnSpPr>
          <p:nvPr/>
        </p:nvCxnSpPr>
        <p:spPr>
          <a:xfrm>
            <a:off x="3835400" y="3558279"/>
            <a:ext cx="424746" cy="23836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CasellaDiTesto 27"/>
          <p:cNvSpPr txBox="1"/>
          <p:nvPr/>
        </p:nvSpPr>
        <p:spPr>
          <a:xfrm>
            <a:off x="1618547" y="4182337"/>
            <a:ext cx="2216854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Francia, Spagna, Regno delle Due Sicilie soccorsero il papa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9" name="Connettore 2 28"/>
          <p:cNvCxnSpPr>
            <a:stCxn id="14" idx="2"/>
            <a:endCxn id="28" idx="0"/>
          </p:cNvCxnSpPr>
          <p:nvPr/>
        </p:nvCxnSpPr>
        <p:spPr>
          <a:xfrm>
            <a:off x="2726973" y="3796642"/>
            <a:ext cx="1" cy="38569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CasellaDiTesto 31"/>
          <p:cNvSpPr txBox="1"/>
          <p:nvPr/>
        </p:nvSpPr>
        <p:spPr>
          <a:xfrm>
            <a:off x="270364" y="4802879"/>
            <a:ext cx="15494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luglio</a:t>
            </a:r>
            <a:r>
              <a:rPr lang="it-IT" b="1" dirty="0"/>
              <a:t>1949</a:t>
            </a:r>
          </a:p>
        </p:txBody>
      </p:sp>
      <p:sp>
        <p:nvSpPr>
          <p:cNvPr id="33" name="CasellaDiTesto 32"/>
          <p:cNvSpPr txBox="1"/>
          <p:nvPr/>
        </p:nvSpPr>
        <p:spPr>
          <a:xfrm>
            <a:off x="1607913" y="5107058"/>
            <a:ext cx="2235669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la Repubblica cadde</a:t>
            </a:r>
          </a:p>
        </p:txBody>
      </p:sp>
      <p:cxnSp>
        <p:nvCxnSpPr>
          <p:cNvPr id="34" name="Connettore 2 33"/>
          <p:cNvCxnSpPr>
            <a:stCxn id="28" idx="2"/>
            <a:endCxn id="33" idx="0"/>
          </p:cNvCxnSpPr>
          <p:nvPr/>
        </p:nvCxnSpPr>
        <p:spPr>
          <a:xfrm flipH="1">
            <a:off x="2725748" y="4659063"/>
            <a:ext cx="1226" cy="44799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CasellaDiTesto 38"/>
          <p:cNvSpPr txBox="1"/>
          <p:nvPr/>
        </p:nvSpPr>
        <p:spPr>
          <a:xfrm>
            <a:off x="4278961" y="5107058"/>
            <a:ext cx="2216854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Pio IX tornò a Roma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0" name="Connettore 2 39"/>
          <p:cNvCxnSpPr>
            <a:cxnSpLocks/>
            <a:stCxn id="33" idx="3"/>
            <a:endCxn id="39" idx="1"/>
          </p:cNvCxnSpPr>
          <p:nvPr/>
        </p:nvCxnSpPr>
        <p:spPr>
          <a:xfrm>
            <a:off x="3843582" y="5251779"/>
            <a:ext cx="43537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CasellaDiTesto 42"/>
          <p:cNvSpPr txBox="1"/>
          <p:nvPr/>
        </p:nvSpPr>
        <p:spPr>
          <a:xfrm>
            <a:off x="1607914" y="5753874"/>
            <a:ext cx="2235668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Garibaldi cercò di raggiungere Venezia</a:t>
            </a:r>
          </a:p>
        </p:txBody>
      </p:sp>
      <p:sp>
        <p:nvSpPr>
          <p:cNvPr id="49" name="CasellaDiTesto 48"/>
          <p:cNvSpPr txBox="1"/>
          <p:nvPr/>
        </p:nvSpPr>
        <p:spPr>
          <a:xfrm>
            <a:off x="4278961" y="5847516"/>
            <a:ext cx="2216854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ma non riuscì a raggiungerlo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50" name="Connettore 2 49"/>
          <p:cNvCxnSpPr>
            <a:stCxn id="43" idx="3"/>
            <a:endCxn id="49" idx="1"/>
          </p:cNvCxnSpPr>
          <p:nvPr/>
        </p:nvCxnSpPr>
        <p:spPr>
          <a:xfrm>
            <a:off x="3843582" y="5992237"/>
            <a:ext cx="43537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ttore 2 56"/>
          <p:cNvCxnSpPr>
            <a:cxnSpLocks/>
            <a:stCxn id="33" idx="2"/>
            <a:endCxn id="43" idx="0"/>
          </p:cNvCxnSpPr>
          <p:nvPr/>
        </p:nvCxnSpPr>
        <p:spPr>
          <a:xfrm>
            <a:off x="2725748" y="5396499"/>
            <a:ext cx="0" cy="35737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CasellaDiTesto 62"/>
          <p:cNvSpPr txBox="1"/>
          <p:nvPr/>
        </p:nvSpPr>
        <p:spPr>
          <a:xfrm>
            <a:off x="6787447" y="5658177"/>
            <a:ext cx="1357093" cy="66401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Venezia ricadde in mano austriaca</a:t>
            </a:r>
          </a:p>
        </p:txBody>
      </p:sp>
      <p:cxnSp>
        <p:nvCxnSpPr>
          <p:cNvPr id="64" name="Connettore 2 63"/>
          <p:cNvCxnSpPr>
            <a:cxnSpLocks/>
            <a:stCxn id="49" idx="3"/>
            <a:endCxn id="63" idx="1"/>
          </p:cNvCxnSpPr>
          <p:nvPr/>
        </p:nvCxnSpPr>
        <p:spPr>
          <a:xfrm flipV="1">
            <a:off x="6495815" y="5990183"/>
            <a:ext cx="291632" cy="205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Ovale 66"/>
          <p:cNvSpPr>
            <a:spLocks noChangeAspect="1"/>
          </p:cNvSpPr>
          <p:nvPr/>
        </p:nvSpPr>
        <p:spPr>
          <a:xfrm>
            <a:off x="8458200" y="6162675"/>
            <a:ext cx="542925" cy="54292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10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575376B7-CE80-5801-B9D6-E9536AFF2BBE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Dalla Restaurazione all’Unità d’Italia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62033C91-AE64-89A7-FC0A-0F6B79680CFD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11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270C531C-143E-BC3B-DD57-4AE6E0231832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8E429B76-7E5E-FF81-FF62-F0C491A6664D}"/>
              </a:ext>
            </a:extLst>
          </p:cNvPr>
          <p:cNvSpPr/>
          <p:nvPr/>
        </p:nvSpPr>
        <p:spPr>
          <a:xfrm>
            <a:off x="4199860" y="404813"/>
            <a:ext cx="34677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1848, rivoluzioni e restaurazioni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587980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0633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4199860" y="404813"/>
            <a:ext cx="34677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1848, rivoluzioni e restaurazioni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889000" y="884535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3.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Le rivoluzioni del 1848: un’analisi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285046" y="2329038"/>
            <a:ext cx="1975554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rivoluzioni scoppiarono negli Stati che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2850447" y="1725312"/>
            <a:ext cx="2235668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erano sottomessi alla dominazione straniera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6191250" y="1785007"/>
            <a:ext cx="1816100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libertà e indipendenza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2850447" y="2805764"/>
            <a:ext cx="2235668" cy="66401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erano indipendenti, ma avevano una classe operaia numerosa e priva di potere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6191250" y="2516323"/>
            <a:ext cx="2266950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il diritto ad a avere un lavoro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5086115" y="1799595"/>
            <a:ext cx="8450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dirty="0"/>
              <a:t>chiedevano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5086115" y="3020880"/>
            <a:ext cx="8450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dirty="0"/>
              <a:t>chiedevano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6191250" y="2993049"/>
            <a:ext cx="2470150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la riduzione dell’orario di lavoro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6191250" y="3469776"/>
            <a:ext cx="1277954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salari migliori</a:t>
            </a:r>
          </a:p>
        </p:txBody>
      </p:sp>
      <p:cxnSp>
        <p:nvCxnSpPr>
          <p:cNvPr id="17" name="Connettore 2 16"/>
          <p:cNvCxnSpPr>
            <a:stCxn id="8" idx="3"/>
            <a:endCxn id="9" idx="1"/>
          </p:cNvCxnSpPr>
          <p:nvPr/>
        </p:nvCxnSpPr>
        <p:spPr>
          <a:xfrm flipV="1">
            <a:off x="2260600" y="1963675"/>
            <a:ext cx="589847" cy="60372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/>
          <p:cNvCxnSpPr>
            <a:stCxn id="8" idx="3"/>
            <a:endCxn id="11" idx="1"/>
          </p:cNvCxnSpPr>
          <p:nvPr/>
        </p:nvCxnSpPr>
        <p:spPr>
          <a:xfrm>
            <a:off x="2260600" y="2567401"/>
            <a:ext cx="589847" cy="57036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/>
          <p:cNvCxnSpPr>
            <a:stCxn id="14" idx="3"/>
            <a:endCxn id="12" idx="1"/>
          </p:cNvCxnSpPr>
          <p:nvPr/>
        </p:nvCxnSpPr>
        <p:spPr>
          <a:xfrm flipV="1">
            <a:off x="5931193" y="2661044"/>
            <a:ext cx="260057" cy="49064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/>
          <p:cNvCxnSpPr>
            <a:cxnSpLocks/>
            <a:stCxn id="14" idx="3"/>
            <a:endCxn id="15" idx="1"/>
          </p:cNvCxnSpPr>
          <p:nvPr/>
        </p:nvCxnSpPr>
        <p:spPr>
          <a:xfrm flipV="1">
            <a:off x="5931193" y="3137770"/>
            <a:ext cx="260057" cy="1391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2 28"/>
          <p:cNvCxnSpPr>
            <a:cxnSpLocks/>
            <a:stCxn id="14" idx="3"/>
            <a:endCxn id="16" idx="1"/>
          </p:cNvCxnSpPr>
          <p:nvPr/>
        </p:nvCxnSpPr>
        <p:spPr>
          <a:xfrm>
            <a:off x="5931193" y="3151685"/>
            <a:ext cx="260057" cy="46281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/>
          <p:cNvCxnSpPr>
            <a:stCxn id="13" idx="3"/>
            <a:endCxn id="10" idx="1"/>
          </p:cNvCxnSpPr>
          <p:nvPr/>
        </p:nvCxnSpPr>
        <p:spPr>
          <a:xfrm flipV="1">
            <a:off x="5931193" y="1929728"/>
            <a:ext cx="260057" cy="67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Ovale 35"/>
          <p:cNvSpPr>
            <a:spLocks noChangeAspect="1"/>
          </p:cNvSpPr>
          <p:nvPr/>
        </p:nvSpPr>
        <p:spPr>
          <a:xfrm>
            <a:off x="8458200" y="6162675"/>
            <a:ext cx="542925" cy="54292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11</a:t>
            </a:r>
            <a:endParaRPr lang="it-IT" sz="14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2AC2D84F-B1C7-FD86-224B-C5B5F36E0184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Dalla Restaurazione all’Unità d’Italia</a:t>
            </a:r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87E00561-FC47-B413-A468-0276E5C6DF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0600" y="3956612"/>
            <a:ext cx="4326194" cy="2694039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A69A58BE-9EE3-503B-50BC-DEE036A13A44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11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00B8012B-4C7C-1F1A-7C0C-38029B0A650E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CD9025A-AFB1-20D5-1381-F1E320A6D5E0}"/>
              </a:ext>
            </a:extLst>
          </p:cNvPr>
          <p:cNvSpPr txBox="1"/>
          <p:nvPr/>
        </p:nvSpPr>
        <p:spPr>
          <a:xfrm>
            <a:off x="6541526" y="6367046"/>
            <a:ext cx="161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Parigi, Musée </a:t>
            </a:r>
            <a:r>
              <a:rPr lang="it-IT" sz="800" dirty="0" err="1"/>
              <a:t>Carnavalet</a:t>
            </a:r>
            <a:r>
              <a:rPr lang="it-IT" sz="800" dirty="0"/>
              <a:t>/Opera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124318962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648</TotalTime>
  <Words>831</Words>
  <Application>Microsoft Office PowerPoint</Application>
  <PresentationFormat>Presentazione su schermo (4:3)</PresentationFormat>
  <Paragraphs>176</Paragraphs>
  <Slides>11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Arianna Breda</dc:creator>
  <cp:lastModifiedBy>Silvana Gallone</cp:lastModifiedBy>
  <cp:revision>59</cp:revision>
  <dcterms:created xsi:type="dcterms:W3CDTF">2020-05-17T19:32:44Z</dcterms:created>
  <dcterms:modified xsi:type="dcterms:W3CDTF">2026-05-14T14:36:24Z</dcterms:modified>
</cp:coreProperties>
</file>