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265804-94B3-4F1D-B342-9CF5AB855EED}" v="5" dt="2026-05-14T14:22:58.0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36"/>
    <p:restoredTop sz="94675"/>
  </p:normalViewPr>
  <p:slideViewPr>
    <p:cSldViewPr snapToGrid="0" snapToObjects="1">
      <p:cViewPr varScale="1">
        <p:scale>
          <a:sx n="106" d="100"/>
          <a:sy n="106" d="100"/>
        </p:scale>
        <p:origin x="201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4T14:23:11.794" v="98" actId="1076"/>
      <pc:docMkLst>
        <pc:docMk/>
      </pc:docMkLst>
      <pc:sldChg chg="addSp modSp mod">
        <pc:chgData name="Silvana Gallone" userId="7a5114527312c558" providerId="LiveId" clId="{D634AA42-852E-4215-B5D9-52DE406B3105}" dt="2026-05-14T14:21:23.925" v="29" actId="1076"/>
        <pc:sldMkLst>
          <pc:docMk/>
          <pc:sldMk cId="1969063558" sldId="256"/>
        </pc:sldMkLst>
        <pc:spChg chg="add mod">
          <ac:chgData name="Silvana Gallone" userId="7a5114527312c558" providerId="LiveId" clId="{D634AA42-852E-4215-B5D9-52DE406B3105}" dt="2026-05-14T14:21:23.925" v="29" actId="1076"/>
          <ac:spMkLst>
            <pc:docMk/>
            <pc:sldMk cId="1969063558" sldId="256"/>
            <ac:spMk id="4" creationId="{2FC67494-9170-2FE9-2E1D-AA9CB808D9EF}"/>
          </ac:spMkLst>
        </pc:spChg>
      </pc:sldChg>
      <pc:sldChg chg="addSp modSp mod">
        <pc:chgData name="Silvana Gallone" userId="7a5114527312c558" providerId="LiveId" clId="{D634AA42-852E-4215-B5D9-52DE406B3105}" dt="2026-05-14T14:22:12.153" v="68" actId="1076"/>
        <pc:sldMkLst>
          <pc:docMk/>
          <pc:sldMk cId="3333597960" sldId="259"/>
        </pc:sldMkLst>
        <pc:spChg chg="add mod">
          <ac:chgData name="Silvana Gallone" userId="7a5114527312c558" providerId="LiveId" clId="{D634AA42-852E-4215-B5D9-52DE406B3105}" dt="2026-05-14T14:22:12.153" v="68" actId="1076"/>
          <ac:spMkLst>
            <pc:docMk/>
            <pc:sldMk cId="3333597960" sldId="259"/>
            <ac:spMk id="5" creationId="{8FEACA1F-F75F-016D-6287-569C758A30B1}"/>
          </ac:spMkLst>
        </pc:spChg>
      </pc:sldChg>
      <pc:sldChg chg="addSp modSp mod">
        <pc:chgData name="Silvana Gallone" userId="7a5114527312c558" providerId="LiveId" clId="{D634AA42-852E-4215-B5D9-52DE406B3105}" dt="2026-05-14T14:23:11.794" v="98" actId="1076"/>
        <pc:sldMkLst>
          <pc:docMk/>
          <pc:sldMk cId="1289583086" sldId="261"/>
        </pc:sldMkLst>
        <pc:spChg chg="add mod">
          <ac:chgData name="Silvana Gallone" userId="7a5114527312c558" providerId="LiveId" clId="{D634AA42-852E-4215-B5D9-52DE406B3105}" dt="2026-05-14T14:23:11.794" v="98" actId="1076"/>
          <ac:spMkLst>
            <pc:docMk/>
            <pc:sldMk cId="1289583086" sldId="261"/>
            <ac:spMk id="5" creationId="{E499B248-17C2-D334-CFC8-26D263387BC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D19-B071-7F4A-92B6-927FA77F7D5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A7D5-B343-264A-AB52-0728042D3C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505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D19-B071-7F4A-92B6-927FA77F7D5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A7D5-B343-264A-AB52-0728042D3C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9363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D19-B071-7F4A-92B6-927FA77F7D5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A7D5-B343-264A-AB52-0728042D3C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3027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D19-B071-7F4A-92B6-927FA77F7D5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A7D5-B343-264A-AB52-0728042D3C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5939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D19-B071-7F4A-92B6-927FA77F7D5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A7D5-B343-264A-AB52-0728042D3C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6146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D19-B071-7F4A-92B6-927FA77F7D5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A7D5-B343-264A-AB52-0728042D3C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1049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D19-B071-7F4A-92B6-927FA77F7D5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A7D5-B343-264A-AB52-0728042D3C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7598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D19-B071-7F4A-92B6-927FA77F7D5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A7D5-B343-264A-AB52-0728042D3C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655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D19-B071-7F4A-92B6-927FA77F7D5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A7D5-B343-264A-AB52-0728042D3C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0930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D19-B071-7F4A-92B6-927FA77F7D5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A7D5-B343-264A-AB52-0728042D3C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691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D19-B071-7F4A-92B6-927FA77F7D5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BA7D5-B343-264A-AB52-0728042D3C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7291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ABD19-B071-7F4A-92B6-927FA77F7D5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BA7D5-B343-264A-AB52-0728042D3CD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786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e 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05966408-1143-95BC-D7AA-CB7B5D6D7144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116427C-25F8-C58F-909E-1EE5AC862A25}"/>
              </a:ext>
            </a:extLst>
          </p:cNvPr>
          <p:cNvSpPr txBox="1"/>
          <p:nvPr/>
        </p:nvSpPr>
        <p:spPr>
          <a:xfrm>
            <a:off x="-490466" y="1225967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10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0E4126C-E01F-F73A-F092-D739DA7DD175}"/>
              </a:ext>
            </a:extLst>
          </p:cNvPr>
          <p:cNvSpPr txBox="1"/>
          <p:nvPr/>
        </p:nvSpPr>
        <p:spPr>
          <a:xfrm>
            <a:off x="2264188" y="1665927"/>
            <a:ext cx="5862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L’Italia divisa,</a:t>
            </a:r>
          </a:p>
          <a:p>
            <a:r>
              <a:rPr lang="it-IT" sz="4400" b="1" dirty="0">
                <a:solidFill>
                  <a:schemeClr val="accent6"/>
                </a:solidFill>
              </a:rPr>
              <a:t>1830-48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6A6D03A-CD65-51A8-C6A3-76723E740786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4DCC64D-FE7B-EDAD-3722-FAAE6C7F037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0F82DBA-D895-939B-3162-508376AE2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543" y="3287488"/>
            <a:ext cx="3892157" cy="341811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FC67494-9170-2FE9-2E1D-AA9CB808D9EF}"/>
              </a:ext>
            </a:extLst>
          </p:cNvPr>
          <p:cNvSpPr txBox="1"/>
          <p:nvPr/>
        </p:nvSpPr>
        <p:spPr>
          <a:xfrm>
            <a:off x="6725654" y="6540358"/>
            <a:ext cx="16205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969063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6" name="Rettangolo 5"/>
          <p:cNvSpPr/>
          <p:nvPr/>
        </p:nvSpPr>
        <p:spPr>
          <a:xfrm>
            <a:off x="5130800" y="404813"/>
            <a:ext cx="2536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divisa, 1830-48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Un Paese diviso e arretrato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92100" y="1545752"/>
            <a:ext cx="1168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1830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294931" y="1749319"/>
            <a:ext cx="19181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era ancora divisa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022600" y="2123979"/>
            <a:ext cx="35433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Regno di Sardegna era governato dai Savoia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022600" y="2625619"/>
            <a:ext cx="35433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CARLO ALBERTO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avviò alcune caute riforme</a:t>
            </a:r>
          </a:p>
        </p:txBody>
      </p:sp>
      <p:cxnSp>
        <p:nvCxnSpPr>
          <p:cNvPr id="12" name="Connettore 2 11"/>
          <p:cNvCxnSpPr>
            <a:stCxn id="10" idx="2"/>
            <a:endCxn id="11" idx="0"/>
          </p:cNvCxnSpPr>
          <p:nvPr/>
        </p:nvCxnSpPr>
        <p:spPr>
          <a:xfrm>
            <a:off x="4794250" y="2413420"/>
            <a:ext cx="0" cy="21219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5118100" y="3067460"/>
            <a:ext cx="35433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stipulò trattati commerciali per rilanciare l’economia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5118100" y="3489219"/>
            <a:ext cx="35433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incoraggiò la modernizzazione dell’agricoltura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5118099" y="3895619"/>
            <a:ext cx="354329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concesse una limitata libertà di stampa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5118100" y="4289319"/>
            <a:ext cx="35433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stabilì rapporti cordiali con Regno Unito e Francia 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022600" y="4702079"/>
            <a:ext cx="424687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Lombardo-Veneto faceva parte dell’Impero austriaco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022600" y="5124860"/>
            <a:ext cx="425298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Toscana era sotto i Lorena, legati agli Asburgo d’Austria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3022600" y="5566701"/>
            <a:ext cx="425298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Regno delle Due Sicilie era governato dai Borbone</a:t>
            </a:r>
          </a:p>
        </p:txBody>
      </p:sp>
      <p:cxnSp>
        <p:nvCxnSpPr>
          <p:cNvPr id="23" name="Connettore 1 22"/>
          <p:cNvCxnSpPr>
            <a:stCxn id="9" idx="2"/>
          </p:cNvCxnSpPr>
          <p:nvPr/>
        </p:nvCxnSpPr>
        <p:spPr>
          <a:xfrm flipH="1">
            <a:off x="2247900" y="2038760"/>
            <a:ext cx="6116" cy="366354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cxnSpLocks/>
            <a:endCxn id="21" idx="1"/>
          </p:cNvCxnSpPr>
          <p:nvPr/>
        </p:nvCxnSpPr>
        <p:spPr>
          <a:xfrm>
            <a:off x="2254016" y="5702301"/>
            <a:ext cx="768584" cy="91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>
            <a:off x="2254016" y="5295901"/>
            <a:ext cx="768584" cy="91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>
            <a:off x="2254016" y="4864101"/>
            <a:ext cx="768584" cy="91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2247900" y="2286001"/>
            <a:ext cx="768584" cy="91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>
            <a:stCxn id="11" idx="2"/>
          </p:cNvCxnSpPr>
          <p:nvPr/>
        </p:nvCxnSpPr>
        <p:spPr>
          <a:xfrm>
            <a:off x="4794250" y="2915060"/>
            <a:ext cx="0" cy="151724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endCxn id="18" idx="1"/>
          </p:cNvCxnSpPr>
          <p:nvPr/>
        </p:nvCxnSpPr>
        <p:spPr>
          <a:xfrm>
            <a:off x="4794250" y="4432301"/>
            <a:ext cx="323850" cy="17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4806950" y="4051301"/>
            <a:ext cx="323850" cy="17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>
            <a:off x="4806950" y="3657601"/>
            <a:ext cx="323850" cy="17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>
            <a:off x="4806950" y="3213101"/>
            <a:ext cx="323850" cy="17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e 3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2AC102E-0404-5FBC-4DBC-8B18F8DC13C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60F4F82-C12A-E4C3-25ED-D31B0757CA2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</p:spTree>
    <p:extLst>
      <p:ext uri="{BB962C8B-B14F-4D97-AF65-F5344CB8AC3E}">
        <p14:creationId xmlns:p14="http://schemas.microsoft.com/office/powerpoint/2010/main" val="375389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28131" y="2655402"/>
            <a:ext cx="16133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L’economia italiana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120431" y="2561760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complessivamente povera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1841500" y="2800123"/>
            <a:ext cx="2789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9" idx="3"/>
            <a:endCxn id="17" idx="1"/>
          </p:cNvCxnSpPr>
          <p:nvPr/>
        </p:nvCxnSpPr>
        <p:spPr>
          <a:xfrm flipV="1">
            <a:off x="4038600" y="2212986"/>
            <a:ext cx="431331" cy="5871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4469931" y="1974623"/>
            <a:ext cx="16514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 Nord c’erano timidi segnali di progresso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6463831" y="1565762"/>
            <a:ext cx="24134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alcune zone agricole (pianura Padana) erano prospere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6460890" y="2311239"/>
            <a:ext cx="241346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iniziava a svilupparsi l’industria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cxnSpLocks/>
            <a:stCxn id="17" idx="3"/>
            <a:endCxn id="18" idx="1"/>
          </p:cNvCxnSpPr>
          <p:nvPr/>
        </p:nvCxnSpPr>
        <p:spPr>
          <a:xfrm flipV="1">
            <a:off x="6121400" y="1804125"/>
            <a:ext cx="342431" cy="4088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cxnSpLocks/>
            <a:stCxn id="17" idx="3"/>
            <a:endCxn id="19" idx="1"/>
          </p:cNvCxnSpPr>
          <p:nvPr/>
        </p:nvCxnSpPr>
        <p:spPr>
          <a:xfrm>
            <a:off x="6121400" y="2212986"/>
            <a:ext cx="339490" cy="2429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4469931" y="2569128"/>
            <a:ext cx="16514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 Centro dominava la MEZZADRIA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469931" y="3155723"/>
            <a:ext cx="16514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 Sud dominava il latifondo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/>
          <p:cNvCxnSpPr>
            <a:stCxn id="9" idx="3"/>
            <a:endCxn id="35" idx="1"/>
          </p:cNvCxnSpPr>
          <p:nvPr/>
        </p:nvCxnSpPr>
        <p:spPr>
          <a:xfrm>
            <a:off x="4038600" y="2800123"/>
            <a:ext cx="431331" cy="736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stCxn id="9" idx="3"/>
            <a:endCxn id="36" idx="1"/>
          </p:cNvCxnSpPr>
          <p:nvPr/>
        </p:nvCxnSpPr>
        <p:spPr>
          <a:xfrm>
            <a:off x="4038600" y="2800123"/>
            <a:ext cx="431331" cy="5939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2120431" y="3456322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cause dell’arretratezza italiana erano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5" name="Connettore 2 44"/>
          <p:cNvCxnSpPr>
            <a:stCxn id="9" idx="2"/>
            <a:endCxn id="44" idx="0"/>
          </p:cNvCxnSpPr>
          <p:nvPr/>
        </p:nvCxnSpPr>
        <p:spPr>
          <a:xfrm>
            <a:off x="3079516" y="3038486"/>
            <a:ext cx="0" cy="4178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3733800" y="4141908"/>
            <a:ext cx="41148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mancavano le materie prime per l’industrializzazione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3733800" y="4583749"/>
            <a:ext cx="273003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ferrovia era quasi inesistente</a:t>
            </a:r>
          </a:p>
        </p:txBody>
      </p:sp>
      <p:sp>
        <p:nvSpPr>
          <p:cNvPr id="50" name="CasellaDiTesto 49"/>
          <p:cNvSpPr txBox="1"/>
          <p:nvPr/>
        </p:nvSpPr>
        <p:spPr>
          <a:xfrm>
            <a:off x="3733800" y="5025590"/>
            <a:ext cx="41148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gli Stati investivano poco nello sviluppo economico</a:t>
            </a:r>
          </a:p>
        </p:txBody>
      </p:sp>
      <p:sp>
        <p:nvSpPr>
          <p:cNvPr id="51" name="CasellaDiTesto 50"/>
          <p:cNvSpPr txBox="1"/>
          <p:nvPr/>
        </p:nvSpPr>
        <p:spPr>
          <a:xfrm>
            <a:off x="3730859" y="5472749"/>
            <a:ext cx="411774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tasso di analfabetismo era molto alto: l’85% nel 1850</a:t>
            </a:r>
          </a:p>
        </p:txBody>
      </p:sp>
      <p:cxnSp>
        <p:nvCxnSpPr>
          <p:cNvPr id="55" name="Connettore 1 54"/>
          <p:cNvCxnSpPr>
            <a:cxnSpLocks/>
            <a:stCxn id="44" idx="2"/>
          </p:cNvCxnSpPr>
          <p:nvPr/>
        </p:nvCxnSpPr>
        <p:spPr>
          <a:xfrm>
            <a:off x="3079516" y="3933048"/>
            <a:ext cx="0" cy="169276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/>
          <p:nvPr/>
        </p:nvCxnSpPr>
        <p:spPr>
          <a:xfrm>
            <a:off x="3079516" y="5625808"/>
            <a:ext cx="651343" cy="43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/>
          <p:nvPr/>
        </p:nvCxnSpPr>
        <p:spPr>
          <a:xfrm>
            <a:off x="3079516" y="5168608"/>
            <a:ext cx="651343" cy="43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/>
          <p:nvPr/>
        </p:nvCxnSpPr>
        <p:spPr>
          <a:xfrm>
            <a:off x="3079516" y="4749508"/>
            <a:ext cx="651343" cy="43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63"/>
          <p:cNvCxnSpPr/>
          <p:nvPr/>
        </p:nvCxnSpPr>
        <p:spPr>
          <a:xfrm>
            <a:off x="3079516" y="4305008"/>
            <a:ext cx="651343" cy="43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Ovale 6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B3656F1-8FD0-2D3F-23D6-6F0C7789CD74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74299BF-6505-DF77-301A-96CDD325BA72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722C0C5-9904-A2D2-6DCB-316C8ACC0F17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3233FD7-0A28-4970-D0E1-03277B9073CD}"/>
              </a:ext>
            </a:extLst>
          </p:cNvPr>
          <p:cNvSpPr/>
          <p:nvPr/>
        </p:nvSpPr>
        <p:spPr>
          <a:xfrm>
            <a:off x="5130800" y="404813"/>
            <a:ext cx="2536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divisa, 1830-48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81594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difficile via verso l’unità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92100" y="1460691"/>
            <a:ext cx="1168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1830 e il 1831</a:t>
            </a:r>
            <a:endParaRPr lang="it-IT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1269531" y="1894039"/>
            <a:ext cx="19181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scoppiarono sommosse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479801" y="1604598"/>
            <a:ext cx="965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Modena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485917" y="2183480"/>
            <a:ext cx="160678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nello Stato pontificio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10" idx="3"/>
            <a:endCxn id="11" idx="1"/>
          </p:cNvCxnSpPr>
          <p:nvPr/>
        </p:nvCxnSpPr>
        <p:spPr>
          <a:xfrm flipV="1">
            <a:off x="3187700" y="1749319"/>
            <a:ext cx="292101" cy="2894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10" idx="3"/>
            <a:endCxn id="12" idx="1"/>
          </p:cNvCxnSpPr>
          <p:nvPr/>
        </p:nvCxnSpPr>
        <p:spPr>
          <a:xfrm>
            <a:off x="3187700" y="2038760"/>
            <a:ext cx="298217" cy="2894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5917731" y="1894039"/>
            <a:ext cx="9910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fallite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1 20"/>
          <p:cNvCxnSpPr>
            <a:stCxn id="11" idx="3"/>
          </p:cNvCxnSpPr>
          <p:nvPr/>
        </p:nvCxnSpPr>
        <p:spPr>
          <a:xfrm>
            <a:off x="4445001" y="1749319"/>
            <a:ext cx="9144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22"/>
          <p:cNvCxnSpPr>
            <a:stCxn id="12" idx="3"/>
          </p:cNvCxnSpPr>
          <p:nvPr/>
        </p:nvCxnSpPr>
        <p:spPr>
          <a:xfrm>
            <a:off x="5092701" y="2328201"/>
            <a:ext cx="2667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/>
          <p:nvPr/>
        </p:nvCxnSpPr>
        <p:spPr>
          <a:xfrm flipV="1">
            <a:off x="5359401" y="1749319"/>
            <a:ext cx="0" cy="57888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endCxn id="19" idx="1"/>
          </p:cNvCxnSpPr>
          <p:nvPr/>
        </p:nvCxnSpPr>
        <p:spPr>
          <a:xfrm>
            <a:off x="5359401" y="2038760"/>
            <a:ext cx="5583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891994" y="3891892"/>
            <a:ext cx="1168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1831</a:t>
            </a:r>
            <a:endParaRPr lang="it-IT" b="1" dirty="0"/>
          </a:p>
        </p:txBody>
      </p:sp>
      <p:sp>
        <p:nvSpPr>
          <p:cNvPr id="33" name="CasellaDiTesto 32"/>
          <p:cNvSpPr txBox="1"/>
          <p:nvPr/>
        </p:nvSpPr>
        <p:spPr>
          <a:xfrm>
            <a:off x="1884157" y="4095911"/>
            <a:ext cx="191816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GIUSEPPE MAZZINI fondò la GIOVINE ITALIA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5454181" y="2668739"/>
            <a:ext cx="1918169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chiaro che le società segrete non erano in grado di guidare i moti rivoluzionari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5" name="Connettore 2 34"/>
          <p:cNvCxnSpPr>
            <a:stCxn id="19" idx="2"/>
            <a:endCxn id="34" idx="0"/>
          </p:cNvCxnSpPr>
          <p:nvPr/>
        </p:nvCxnSpPr>
        <p:spPr>
          <a:xfrm>
            <a:off x="6413266" y="2183480"/>
            <a:ext cx="0" cy="4852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4176147" y="3904522"/>
            <a:ext cx="1606784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associazione che dichiarava apertamente i suoi scopi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0" name="Connettore 2 39"/>
          <p:cNvCxnSpPr>
            <a:cxnSpLocks/>
            <a:stCxn id="33" idx="3"/>
            <a:endCxn id="39" idx="1"/>
          </p:cNvCxnSpPr>
          <p:nvPr/>
        </p:nvCxnSpPr>
        <p:spPr>
          <a:xfrm flipV="1">
            <a:off x="3802326" y="4330171"/>
            <a:ext cx="373821" cy="410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6252832" y="3692256"/>
            <a:ext cx="273003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indipendenza dallo straniero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6252832" y="4189553"/>
            <a:ext cx="273003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forma repubblicana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6252832" y="4729055"/>
            <a:ext cx="273003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piena democrazia</a:t>
            </a:r>
          </a:p>
        </p:txBody>
      </p:sp>
      <p:cxnSp>
        <p:nvCxnSpPr>
          <p:cNvPr id="46" name="Connettore 2 45"/>
          <p:cNvCxnSpPr>
            <a:cxnSpLocks/>
            <a:stCxn id="39" idx="3"/>
            <a:endCxn id="43" idx="1"/>
          </p:cNvCxnSpPr>
          <p:nvPr/>
        </p:nvCxnSpPr>
        <p:spPr>
          <a:xfrm flipV="1">
            <a:off x="5782931" y="3836977"/>
            <a:ext cx="469901" cy="4931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cxnSpLocks/>
            <a:stCxn id="39" idx="3"/>
            <a:endCxn id="44" idx="1"/>
          </p:cNvCxnSpPr>
          <p:nvPr/>
        </p:nvCxnSpPr>
        <p:spPr>
          <a:xfrm>
            <a:off x="5782931" y="4330171"/>
            <a:ext cx="469901" cy="410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/>
          <p:cNvCxnSpPr>
            <a:cxnSpLocks/>
            <a:stCxn id="39" idx="3"/>
            <a:endCxn id="45" idx="1"/>
          </p:cNvCxnSpPr>
          <p:nvPr/>
        </p:nvCxnSpPr>
        <p:spPr>
          <a:xfrm>
            <a:off x="5782931" y="4330171"/>
            <a:ext cx="469901" cy="54360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Ovale 5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56" name="CasellaDiTesto 55"/>
          <p:cNvSpPr txBox="1"/>
          <p:nvPr/>
        </p:nvSpPr>
        <p:spPr>
          <a:xfrm>
            <a:off x="1873527" y="5007863"/>
            <a:ext cx="1930869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fece molti proseliti, ma incontrò l’opposizione della polizia e degli eserciti stranieri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7" name="Connettore 2 56"/>
          <p:cNvCxnSpPr>
            <a:cxnSpLocks/>
            <a:stCxn id="33" idx="2"/>
            <a:endCxn id="56" idx="0"/>
          </p:cNvCxnSpPr>
          <p:nvPr/>
        </p:nvCxnSpPr>
        <p:spPr>
          <a:xfrm flipH="1">
            <a:off x="2838962" y="4572637"/>
            <a:ext cx="4280" cy="4352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CasellaDiTesto 59"/>
          <p:cNvSpPr txBox="1"/>
          <p:nvPr/>
        </p:nvSpPr>
        <p:spPr>
          <a:xfrm>
            <a:off x="4176147" y="5190179"/>
            <a:ext cx="1606784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tutte le sommosse mazziniane fallirono</a:t>
            </a:r>
          </a:p>
        </p:txBody>
      </p:sp>
      <p:sp>
        <p:nvSpPr>
          <p:cNvPr id="61" name="CasellaDiTesto 60"/>
          <p:cNvSpPr txBox="1"/>
          <p:nvPr/>
        </p:nvSpPr>
        <p:spPr>
          <a:xfrm>
            <a:off x="6252831" y="5280412"/>
            <a:ext cx="2730032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progetto di Mazzini perse credibilità</a:t>
            </a:r>
          </a:p>
        </p:txBody>
      </p:sp>
      <p:cxnSp>
        <p:nvCxnSpPr>
          <p:cNvPr id="62" name="Connettore 2 61"/>
          <p:cNvCxnSpPr>
            <a:cxnSpLocks/>
            <a:stCxn id="56" idx="3"/>
            <a:endCxn id="60" idx="1"/>
          </p:cNvCxnSpPr>
          <p:nvPr/>
        </p:nvCxnSpPr>
        <p:spPr>
          <a:xfrm flipV="1">
            <a:off x="3804396" y="5428542"/>
            <a:ext cx="371751" cy="497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/>
          <p:cNvCxnSpPr>
            <a:cxnSpLocks/>
            <a:stCxn id="60" idx="3"/>
            <a:endCxn id="61" idx="1"/>
          </p:cNvCxnSpPr>
          <p:nvPr/>
        </p:nvCxnSpPr>
        <p:spPr>
          <a:xfrm flipV="1">
            <a:off x="5782931" y="5425133"/>
            <a:ext cx="469900" cy="34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ttangolo 8">
            <a:extLst>
              <a:ext uri="{FF2B5EF4-FFF2-40B4-BE49-F238E27FC236}">
                <a16:creationId xmlns:a16="http://schemas.microsoft.com/office/drawing/2014/main" id="{EC7F6456-95C1-1BC8-BBDB-FE6702666A00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C2ADE73-3EFD-8873-5FA3-2AFF802EABC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FC3EA6C-C1B7-2C61-C6BA-7BCBA2C4774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D496673-116F-7B01-289C-AD812FCB9F69}"/>
              </a:ext>
            </a:extLst>
          </p:cNvPr>
          <p:cNvSpPr/>
          <p:nvPr/>
        </p:nvSpPr>
        <p:spPr>
          <a:xfrm>
            <a:off x="5130800" y="404813"/>
            <a:ext cx="2536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divisa, 1830-48</a:t>
            </a:r>
            <a:endParaRPr lang="it-IT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7C62B469-9EC7-8709-4F62-DC2E31350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28" y="4572637"/>
            <a:ext cx="1769231" cy="2280649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FEACA1F-F75F-016D-6287-569C758A30B1}"/>
              </a:ext>
            </a:extLst>
          </p:cNvPr>
          <p:cNvSpPr txBox="1"/>
          <p:nvPr/>
        </p:nvSpPr>
        <p:spPr>
          <a:xfrm>
            <a:off x="1701511" y="6659204"/>
            <a:ext cx="28704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Firenze, Galleria d'Arte Moderna/Opera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333597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10446" y="1068539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Dopo il fallimento dei moti mazziniani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615731" y="1068539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 l’idea di procedere in modo graduale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330700" y="1680343"/>
            <a:ext cx="39751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favorire la conoscenza degli italiani di ogni regione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330700" y="2122184"/>
            <a:ext cx="22352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creare un’unione doganale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330700" y="2564025"/>
            <a:ext cx="39751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progettare un’unica rete ferroviaria da Nord a Sud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330700" y="3023884"/>
            <a:ext cx="39751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cercare accordi con i sovrani dei vari Stati della penisola</a:t>
            </a:r>
          </a:p>
        </p:txBody>
      </p:sp>
      <p:cxnSp>
        <p:nvCxnSpPr>
          <p:cNvPr id="13" name="Connettore 2 12"/>
          <p:cNvCxnSpPr>
            <a:stCxn id="7" idx="3"/>
            <a:endCxn id="8" idx="1"/>
          </p:cNvCxnSpPr>
          <p:nvPr/>
        </p:nvCxnSpPr>
        <p:spPr>
          <a:xfrm>
            <a:off x="2228615" y="1306902"/>
            <a:ext cx="38711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cxnSpLocks/>
            <a:endCxn id="12" idx="1"/>
          </p:cNvCxnSpPr>
          <p:nvPr/>
        </p:nvCxnSpPr>
        <p:spPr>
          <a:xfrm>
            <a:off x="3593749" y="3168605"/>
            <a:ext cx="7369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 flipV="1">
            <a:off x="3574816" y="2716147"/>
            <a:ext cx="762000" cy="16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 flipV="1">
            <a:off x="3574816" y="2284347"/>
            <a:ext cx="762000" cy="16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 flipV="1">
            <a:off x="3574816" y="1839847"/>
            <a:ext cx="762000" cy="16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8" idx="2"/>
          </p:cNvCxnSpPr>
          <p:nvPr/>
        </p:nvCxnSpPr>
        <p:spPr>
          <a:xfrm>
            <a:off x="3574816" y="1545265"/>
            <a:ext cx="18933" cy="20517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2615732" y="3597037"/>
            <a:ext cx="191816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maggiori esponenti di questa corrente furono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4152900" y="4271421"/>
            <a:ext cx="37465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VINCENZO GIOBERTI: vedeva nel papa l’elemento politico in grado di unire l’Italia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4152900" y="4900547"/>
            <a:ext cx="37465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CESARE BALBO: propose la formazione di una federazione di Stati guidata dai Savoia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4152900" y="5529673"/>
            <a:ext cx="37465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MASSIMO D’AZEGLIO: sostenne un programma di riforme graduali da adottare in accordo con i sovrani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4152900" y="6157847"/>
            <a:ext cx="374649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CARLO CATTANEO: propose la formazione di una federazione di Stati repubblicana</a:t>
            </a:r>
          </a:p>
        </p:txBody>
      </p:sp>
      <p:sp>
        <p:nvSpPr>
          <p:cNvPr id="36" name="Ovale 3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cxnSp>
        <p:nvCxnSpPr>
          <p:cNvPr id="43" name="Connettore 1 42"/>
          <p:cNvCxnSpPr>
            <a:stCxn id="31" idx="2"/>
          </p:cNvCxnSpPr>
          <p:nvPr/>
        </p:nvCxnSpPr>
        <p:spPr>
          <a:xfrm>
            <a:off x="3574816" y="4073763"/>
            <a:ext cx="0" cy="232703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cxnSpLocks/>
            <a:endCxn id="35" idx="1"/>
          </p:cNvCxnSpPr>
          <p:nvPr/>
        </p:nvCxnSpPr>
        <p:spPr>
          <a:xfrm>
            <a:off x="3555883" y="6396210"/>
            <a:ext cx="59701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/>
          <p:nvPr/>
        </p:nvCxnSpPr>
        <p:spPr>
          <a:xfrm>
            <a:off x="3574816" y="5799310"/>
            <a:ext cx="59701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/>
          <p:nvPr/>
        </p:nvCxnSpPr>
        <p:spPr>
          <a:xfrm>
            <a:off x="3555883" y="5177010"/>
            <a:ext cx="59701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/>
          <p:nvPr/>
        </p:nvCxnSpPr>
        <p:spPr>
          <a:xfrm>
            <a:off x="3574816" y="4554710"/>
            <a:ext cx="59701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ttangolo 13">
            <a:extLst>
              <a:ext uri="{FF2B5EF4-FFF2-40B4-BE49-F238E27FC236}">
                <a16:creationId xmlns:a16="http://schemas.microsoft.com/office/drawing/2014/main" id="{B0EC7962-8AB6-BA88-6518-ACF56FE0A92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2823DEC-E8F1-6AB1-E1CD-81A5A66BC87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5BF8994-7E25-0E0A-8098-226E17652932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33C6C2E-572B-FBB2-88AA-859CCA64E38C}"/>
              </a:ext>
            </a:extLst>
          </p:cNvPr>
          <p:cNvSpPr/>
          <p:nvPr/>
        </p:nvSpPr>
        <p:spPr>
          <a:xfrm>
            <a:off x="5130800" y="404813"/>
            <a:ext cx="2536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divisa, 1830-48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7447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92100" y="1378657"/>
            <a:ext cx="1168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1846 e il 1848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866431" y="1068539"/>
            <a:ext cx="14101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Papa Pio IX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866432" y="1509460"/>
            <a:ext cx="194968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Leopoldo II di Toscana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866431" y="1957539"/>
            <a:ext cx="23118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Ferdinando II del Regno delle Due Sicilie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7" idx="3"/>
            <a:endCxn id="8" idx="1"/>
          </p:cNvCxnSpPr>
          <p:nvPr/>
        </p:nvCxnSpPr>
        <p:spPr>
          <a:xfrm flipV="1">
            <a:off x="1460500" y="1213260"/>
            <a:ext cx="405931" cy="4548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cxnSpLocks/>
            <a:stCxn id="7" idx="3"/>
            <a:endCxn id="9" idx="1"/>
          </p:cNvCxnSpPr>
          <p:nvPr/>
        </p:nvCxnSpPr>
        <p:spPr>
          <a:xfrm flipV="1">
            <a:off x="1460500" y="1654181"/>
            <a:ext cx="405932" cy="139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7" idx="3"/>
            <a:endCxn id="10" idx="1"/>
          </p:cNvCxnSpPr>
          <p:nvPr/>
        </p:nvCxnSpPr>
        <p:spPr>
          <a:xfrm>
            <a:off x="1460500" y="1668098"/>
            <a:ext cx="405931" cy="5278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>
            <a:stCxn id="8" idx="3"/>
          </p:cNvCxnSpPr>
          <p:nvPr/>
        </p:nvCxnSpPr>
        <p:spPr>
          <a:xfrm>
            <a:off x="3276600" y="1213260"/>
            <a:ext cx="14986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22"/>
          <p:cNvCxnSpPr/>
          <p:nvPr/>
        </p:nvCxnSpPr>
        <p:spPr>
          <a:xfrm flipV="1">
            <a:off x="4178300" y="2253801"/>
            <a:ext cx="596900" cy="804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/>
          <p:nvPr/>
        </p:nvCxnSpPr>
        <p:spPr>
          <a:xfrm>
            <a:off x="4775200" y="1213260"/>
            <a:ext cx="0" cy="104054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>
            <a:off x="4775200" y="1619262"/>
            <a:ext cx="405931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5181132" y="1382131"/>
            <a:ext cx="201711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concessero alcune riforme e poi una Costituzione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292100" y="2559757"/>
            <a:ext cx="1168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1848</a:t>
            </a:r>
            <a:endParaRPr lang="it-IT" b="1" dirty="0"/>
          </a:p>
        </p:txBody>
      </p:sp>
      <p:sp>
        <p:nvSpPr>
          <p:cNvPr id="33" name="CasellaDiTesto 32"/>
          <p:cNvSpPr txBox="1"/>
          <p:nvPr/>
        </p:nvSpPr>
        <p:spPr>
          <a:xfrm>
            <a:off x="1289050" y="2755555"/>
            <a:ext cx="216535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CARLO ALBERTO DI SAVOIA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3816115" y="2847674"/>
            <a:ext cx="2648185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concesse lo STATUTO ALBERTINO</a:t>
            </a:r>
          </a:p>
        </p:txBody>
      </p:sp>
      <p:cxnSp>
        <p:nvCxnSpPr>
          <p:cNvPr id="35" name="Connettore 2 34"/>
          <p:cNvCxnSpPr>
            <a:stCxn id="33" idx="3"/>
            <a:endCxn id="34" idx="1"/>
          </p:cNvCxnSpPr>
          <p:nvPr/>
        </p:nvCxnSpPr>
        <p:spPr>
          <a:xfrm flipV="1">
            <a:off x="3454400" y="2992395"/>
            <a:ext cx="361715" cy="15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vale 3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4166992" y="3564287"/>
            <a:ext cx="193729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Costituzione che sarebbe durata fino al 1948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0" name="Connettore 2 39"/>
          <p:cNvCxnSpPr>
            <a:cxnSpLocks/>
            <a:stCxn id="34" idx="2"/>
            <a:endCxn id="39" idx="0"/>
          </p:cNvCxnSpPr>
          <p:nvPr/>
        </p:nvCxnSpPr>
        <p:spPr>
          <a:xfrm flipH="1">
            <a:off x="5135637" y="3137115"/>
            <a:ext cx="4571" cy="4271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E26329E2-AD33-5892-6586-667FAFA93FB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391D21A6-27D7-D111-36E5-E7D45B057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249" y="3655830"/>
            <a:ext cx="1937289" cy="320217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D44AFE88-4671-0263-4A09-E9D07373FB8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3EC04A4-FA18-9CF7-CFFF-B94056B6B17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F5D50E2-90EF-D169-0DE8-55323BD17DBB}"/>
              </a:ext>
            </a:extLst>
          </p:cNvPr>
          <p:cNvSpPr/>
          <p:nvPr/>
        </p:nvSpPr>
        <p:spPr>
          <a:xfrm>
            <a:off x="5130800" y="404813"/>
            <a:ext cx="25368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divisa, 1830-48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499B248-17C2-D334-CFC8-26D263387BC7}"/>
              </a:ext>
            </a:extLst>
          </p:cNvPr>
          <p:cNvSpPr txBox="1"/>
          <p:nvPr/>
        </p:nvSpPr>
        <p:spPr>
          <a:xfrm>
            <a:off x="3195307" y="6536323"/>
            <a:ext cx="2562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Bologna, Pinacoteca Nazionale/Opera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2895830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480</Words>
  <Application>Microsoft Office PowerPoint</Application>
  <PresentationFormat>Presentazione su schermo (4:3)</PresentationFormat>
  <Paragraphs>95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40</cp:revision>
  <dcterms:created xsi:type="dcterms:W3CDTF">2020-05-17T15:04:51Z</dcterms:created>
  <dcterms:modified xsi:type="dcterms:W3CDTF">2026-05-14T14:23:14Z</dcterms:modified>
</cp:coreProperties>
</file>