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69EF822-0C2C-41EB-849E-123FE0650612}" v="16" dt="2026-07-20T12:23:15.5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437"/>
    <p:restoredTop sz="93572"/>
  </p:normalViewPr>
  <p:slideViewPr>
    <p:cSldViewPr snapToGrid="0" snapToObjects="1">
      <p:cViewPr>
        <p:scale>
          <a:sx n="70" d="100"/>
          <a:sy n="70" d="100"/>
        </p:scale>
        <p:origin x="1716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lvana Gallone" userId="7a5114527312c558" providerId="LiveId" clId="{D634AA42-852E-4215-B5D9-52DE406B3105}"/>
    <pc:docChg chg="modSld">
      <pc:chgData name="Silvana Gallone" userId="7a5114527312c558" providerId="LiveId" clId="{D634AA42-852E-4215-B5D9-52DE406B3105}" dt="2026-07-20T12:24:07.070" v="284" actId="1076"/>
      <pc:docMkLst>
        <pc:docMk/>
      </pc:docMkLst>
      <pc:sldChg chg="addSp modSp mod">
        <pc:chgData name="Silvana Gallone" userId="7a5114527312c558" providerId="LiveId" clId="{D634AA42-852E-4215-B5D9-52DE406B3105}" dt="2026-07-20T12:01:47.635" v="13" actId="1076"/>
        <pc:sldMkLst>
          <pc:docMk/>
          <pc:sldMk cId="2981335503" sldId="256"/>
        </pc:sldMkLst>
        <pc:spChg chg="add mod">
          <ac:chgData name="Silvana Gallone" userId="7a5114527312c558" providerId="LiveId" clId="{D634AA42-852E-4215-B5D9-52DE406B3105}" dt="2026-07-20T12:01:47.635" v="13" actId="1076"/>
          <ac:spMkLst>
            <pc:docMk/>
            <pc:sldMk cId="2981335503" sldId="256"/>
            <ac:spMk id="5" creationId="{3C44D77F-2080-2D36-BB16-A6172CB676DB}"/>
          </ac:spMkLst>
        </pc:spChg>
        <pc:picChg chg="mod">
          <ac:chgData name="Silvana Gallone" userId="7a5114527312c558" providerId="LiveId" clId="{D634AA42-852E-4215-B5D9-52DE406B3105}" dt="2026-07-20T11:59:41.478" v="3" actId="1076"/>
          <ac:picMkLst>
            <pc:docMk/>
            <pc:sldMk cId="2981335503" sldId="256"/>
            <ac:picMk id="10" creationId="{C8E6BE35-52A4-5321-60F7-1EAACC8DAED8}"/>
          </ac:picMkLst>
        </pc:picChg>
      </pc:sldChg>
      <pc:sldChg chg="addSp modSp mod">
        <pc:chgData name="Silvana Gallone" userId="7a5114527312c558" providerId="LiveId" clId="{D634AA42-852E-4215-B5D9-52DE406B3105}" dt="2026-07-20T12:24:07.070" v="284" actId="1076"/>
        <pc:sldMkLst>
          <pc:docMk/>
          <pc:sldMk cId="1609802264" sldId="258"/>
        </pc:sldMkLst>
        <pc:spChg chg="add mod">
          <ac:chgData name="Silvana Gallone" userId="7a5114527312c558" providerId="LiveId" clId="{D634AA42-852E-4215-B5D9-52DE406B3105}" dt="2026-07-20T12:24:07.070" v="284" actId="1076"/>
          <ac:spMkLst>
            <pc:docMk/>
            <pc:sldMk cId="1609802264" sldId="258"/>
            <ac:spMk id="3" creationId="{879E7C9B-DC2A-11AB-249F-902895824466}"/>
          </ac:spMkLst>
        </pc:spChg>
      </pc:sldChg>
      <pc:sldChg chg="addSp modSp mod">
        <pc:chgData name="Silvana Gallone" userId="7a5114527312c558" providerId="LiveId" clId="{D634AA42-852E-4215-B5D9-52DE406B3105}" dt="2026-07-20T12:10:59.677" v="119" actId="1076"/>
        <pc:sldMkLst>
          <pc:docMk/>
          <pc:sldMk cId="2690791822" sldId="259"/>
        </pc:sldMkLst>
        <pc:spChg chg="add mod">
          <ac:chgData name="Silvana Gallone" userId="7a5114527312c558" providerId="LiveId" clId="{D634AA42-852E-4215-B5D9-52DE406B3105}" dt="2026-07-20T12:10:59.677" v="119" actId="1076"/>
          <ac:spMkLst>
            <pc:docMk/>
            <pc:sldMk cId="2690791822" sldId="259"/>
            <ac:spMk id="3" creationId="{5164AF7E-8817-16C4-5B20-C740A5963C62}"/>
          </ac:spMkLst>
        </pc:spChg>
        <pc:picChg chg="mod modCrop">
          <ac:chgData name="Silvana Gallone" userId="7a5114527312c558" providerId="LiveId" clId="{D634AA42-852E-4215-B5D9-52DE406B3105}" dt="2026-07-20T12:10:10.783" v="89" actId="14100"/>
          <ac:picMkLst>
            <pc:docMk/>
            <pc:sldMk cId="2690791822" sldId="259"/>
            <ac:picMk id="21" creationId="{5FDB774F-3550-995C-6DC1-AB99118ECF98}"/>
          </ac:picMkLst>
        </pc:picChg>
      </pc:sldChg>
      <pc:sldChg chg="addSp modSp mod">
        <pc:chgData name="Silvana Gallone" userId="7a5114527312c558" providerId="LiveId" clId="{D634AA42-852E-4215-B5D9-52DE406B3105}" dt="2026-07-20T12:16:11.032" v="182" actId="1076"/>
        <pc:sldMkLst>
          <pc:docMk/>
          <pc:sldMk cId="3165414169" sldId="260"/>
        </pc:sldMkLst>
        <pc:spChg chg="add mod">
          <ac:chgData name="Silvana Gallone" userId="7a5114527312c558" providerId="LiveId" clId="{D634AA42-852E-4215-B5D9-52DE406B3105}" dt="2026-07-20T12:16:11.032" v="182" actId="1076"/>
          <ac:spMkLst>
            <pc:docMk/>
            <pc:sldMk cId="3165414169" sldId="260"/>
            <ac:spMk id="3" creationId="{347E45B6-0B70-1630-96C3-B5C8EE8C0316}"/>
          </ac:spMkLst>
        </pc:spChg>
        <pc:picChg chg="mod">
          <ac:chgData name="Silvana Gallone" userId="7a5114527312c558" providerId="LiveId" clId="{D634AA42-852E-4215-B5D9-52DE406B3105}" dt="2026-07-20T12:16:05.287" v="181" actId="14100"/>
          <ac:picMkLst>
            <pc:docMk/>
            <pc:sldMk cId="3165414169" sldId="260"/>
            <ac:picMk id="4" creationId="{49FC0517-C2E1-1EFA-4A83-76E3BA529453}"/>
          </ac:picMkLst>
        </pc:picChg>
      </pc:sldChg>
      <pc:sldChg chg="addSp modSp mod">
        <pc:chgData name="Silvana Gallone" userId="7a5114527312c558" providerId="LiveId" clId="{D634AA42-852E-4215-B5D9-52DE406B3105}" dt="2026-07-20T12:17:16.746" v="186" actId="1076"/>
        <pc:sldMkLst>
          <pc:docMk/>
          <pc:sldMk cId="2395634095" sldId="261"/>
        </pc:sldMkLst>
        <pc:spChg chg="add mod">
          <ac:chgData name="Silvana Gallone" userId="7a5114527312c558" providerId="LiveId" clId="{D634AA42-852E-4215-B5D9-52DE406B3105}" dt="2026-07-20T12:17:16.746" v="186" actId="1076"/>
          <ac:spMkLst>
            <pc:docMk/>
            <pc:sldMk cId="2395634095" sldId="261"/>
            <ac:spMk id="2" creationId="{6EAD6775-F3DE-B777-64C0-0C4AB5D5CF08}"/>
          </ac:spMkLst>
        </pc:spChg>
      </pc:sldChg>
      <pc:sldChg chg="addSp modSp mod">
        <pc:chgData name="Silvana Gallone" userId="7a5114527312c558" providerId="LiveId" clId="{D634AA42-852E-4215-B5D9-52DE406B3105}" dt="2026-07-20T12:18:53.777" v="210" actId="1076"/>
        <pc:sldMkLst>
          <pc:docMk/>
          <pc:sldMk cId="364512420" sldId="263"/>
        </pc:sldMkLst>
        <pc:spChg chg="add mod">
          <ac:chgData name="Silvana Gallone" userId="7a5114527312c558" providerId="LiveId" clId="{D634AA42-852E-4215-B5D9-52DE406B3105}" dt="2026-07-20T12:18:53.777" v="210" actId="1076"/>
          <ac:spMkLst>
            <pc:docMk/>
            <pc:sldMk cId="364512420" sldId="263"/>
            <ac:spMk id="2" creationId="{01409C52-00D6-D24C-8DC7-E05D8E445DE7}"/>
          </ac:spMkLst>
        </pc:spChg>
      </pc:sldChg>
      <pc:sldChg chg="addSp modSp mod">
        <pc:chgData name="Silvana Gallone" userId="7a5114527312c558" providerId="LiveId" clId="{D634AA42-852E-4215-B5D9-52DE406B3105}" dt="2026-07-20T12:22:18.751" v="251" actId="1076"/>
        <pc:sldMkLst>
          <pc:docMk/>
          <pc:sldMk cId="1053922493" sldId="264"/>
        </pc:sldMkLst>
        <pc:spChg chg="add mod">
          <ac:chgData name="Silvana Gallone" userId="7a5114527312c558" providerId="LiveId" clId="{D634AA42-852E-4215-B5D9-52DE406B3105}" dt="2026-07-20T12:22:18.751" v="251" actId="1076"/>
          <ac:spMkLst>
            <pc:docMk/>
            <pc:sldMk cId="1053922493" sldId="264"/>
            <ac:spMk id="2" creationId="{B664C2E1-40E3-0FF5-2CAE-D3C58EFFCEE6}"/>
          </ac:spMkLst>
        </pc:spChg>
      </pc:sldChg>
      <pc:sldChg chg="addSp modSp mod">
        <pc:chgData name="Silvana Gallone" userId="7a5114527312c558" providerId="LiveId" clId="{D634AA42-852E-4215-B5D9-52DE406B3105}" dt="2026-07-20T12:23:38.267" v="283" actId="1076"/>
        <pc:sldMkLst>
          <pc:docMk/>
          <pc:sldMk cId="1963658367" sldId="266"/>
        </pc:sldMkLst>
        <pc:spChg chg="add mod">
          <ac:chgData name="Silvana Gallone" userId="7a5114527312c558" providerId="LiveId" clId="{D634AA42-852E-4215-B5D9-52DE406B3105}" dt="2026-07-20T12:23:38.267" v="283" actId="1076"/>
          <ac:spMkLst>
            <pc:docMk/>
            <pc:sldMk cId="1963658367" sldId="266"/>
            <ac:spMk id="2" creationId="{CDA8D9AB-2F8E-E059-1E76-98C9B1714EC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91306F-3E84-0F4A-B4D6-E3FB0F218387}" type="datetimeFigureOut">
              <a:rPr lang="it-IT" smtClean="0"/>
              <a:t>20/07/2026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F9E0CA-B98B-E24E-B34C-22B4AD127A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28142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F9E0CA-B98B-E24E-B34C-22B4AD127AF8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665543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EC2B8-E38D-0C43-BD87-ECEA340CB409}" type="datetimeFigureOut">
              <a:rPr lang="it-IT" smtClean="0"/>
              <a:t>20/07/2026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56CEA-9226-654F-9A3F-0A59C5CE604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0482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EC2B8-E38D-0C43-BD87-ECEA340CB409}" type="datetimeFigureOut">
              <a:rPr lang="it-IT" smtClean="0"/>
              <a:t>20/07/2026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56CEA-9226-654F-9A3F-0A59C5CE604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3421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EC2B8-E38D-0C43-BD87-ECEA340CB409}" type="datetimeFigureOut">
              <a:rPr lang="it-IT" smtClean="0"/>
              <a:t>20/07/2026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56CEA-9226-654F-9A3F-0A59C5CE604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0556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EC2B8-E38D-0C43-BD87-ECEA340CB409}" type="datetimeFigureOut">
              <a:rPr lang="it-IT" smtClean="0"/>
              <a:t>20/07/2026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56CEA-9226-654F-9A3F-0A59C5CE604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4498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EC2B8-E38D-0C43-BD87-ECEA340CB409}" type="datetimeFigureOut">
              <a:rPr lang="it-IT" smtClean="0"/>
              <a:t>20/07/2026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56CEA-9226-654F-9A3F-0A59C5CE604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973155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EC2B8-E38D-0C43-BD87-ECEA340CB409}" type="datetimeFigureOut">
              <a:rPr lang="it-IT" smtClean="0"/>
              <a:t>20/07/2026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56CEA-9226-654F-9A3F-0A59C5CE604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27018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EC2B8-E38D-0C43-BD87-ECEA340CB409}" type="datetimeFigureOut">
              <a:rPr lang="it-IT" smtClean="0"/>
              <a:t>20/07/2026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56CEA-9226-654F-9A3F-0A59C5CE604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35422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EC2B8-E38D-0C43-BD87-ECEA340CB409}" type="datetimeFigureOut">
              <a:rPr lang="it-IT" smtClean="0"/>
              <a:t>20/07/2026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56CEA-9226-654F-9A3F-0A59C5CE604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413096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EC2B8-E38D-0C43-BD87-ECEA340CB409}" type="datetimeFigureOut">
              <a:rPr lang="it-IT" smtClean="0"/>
              <a:t>20/07/2026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56CEA-9226-654F-9A3F-0A59C5CE604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09675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EC2B8-E38D-0C43-BD87-ECEA340CB409}" type="datetimeFigureOut">
              <a:rPr lang="it-IT" smtClean="0"/>
              <a:t>20/07/2026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56CEA-9226-654F-9A3F-0A59C5CE604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707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EC2B8-E38D-0C43-BD87-ECEA340CB409}" type="datetimeFigureOut">
              <a:rPr lang="it-IT" smtClean="0"/>
              <a:t>20/07/2026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56CEA-9226-654F-9A3F-0A59C5CE604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30736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1EC2B8-E38D-0C43-BD87-ECEA340CB409}" type="datetimeFigureOut">
              <a:rPr lang="it-IT" smtClean="0"/>
              <a:t>20/07/2026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756CEA-9226-654F-9A3F-0A59C5CE604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17732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e 7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2" name="Freccia a pentagono 1">
            <a:extLst>
              <a:ext uri="{FF2B5EF4-FFF2-40B4-BE49-F238E27FC236}">
                <a16:creationId xmlns:a16="http://schemas.microsoft.com/office/drawing/2014/main" id="{750D6282-110B-350C-658E-C029EF16C843}"/>
              </a:ext>
            </a:extLst>
          </p:cNvPr>
          <p:cNvSpPr/>
          <p:nvPr/>
        </p:nvSpPr>
        <p:spPr>
          <a:xfrm>
            <a:off x="-6888" y="894936"/>
            <a:ext cx="1931376" cy="2068071"/>
          </a:xfrm>
          <a:prstGeom prst="homePlate">
            <a:avLst>
              <a:gd name="adj" fmla="val 20763"/>
            </a:avLst>
          </a:prstGeom>
          <a:solidFill>
            <a:srgbClr val="0070C0"/>
          </a:solidFill>
          <a:ln w="25400" cap="sq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5EA593E0-9E32-4B9E-DCF3-888BAECA90A0}"/>
              </a:ext>
            </a:extLst>
          </p:cNvPr>
          <p:cNvSpPr txBox="1"/>
          <p:nvPr/>
        </p:nvSpPr>
        <p:spPr>
          <a:xfrm>
            <a:off x="-481674" y="1116290"/>
            <a:ext cx="254977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</a:t>
            </a:r>
            <a:r>
              <a:rPr lang="it-IT" b="1" dirty="0" err="1">
                <a:solidFill>
                  <a:schemeClr val="bg1"/>
                </a:solidFill>
                <a:latin typeface="Calibri"/>
              </a:rPr>
              <a:t>PITOLO</a:t>
            </a:r>
            <a:endParaRPr lang="it-IT" b="1" dirty="0">
              <a:solidFill>
                <a:schemeClr val="bg1"/>
              </a:solidFill>
              <a:latin typeface="Calibri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9600" b="1" dirty="0">
                <a:solidFill>
                  <a:schemeClr val="bg1"/>
                </a:solidFill>
                <a:latin typeface="Calibri"/>
              </a:rPr>
              <a:t> 3</a:t>
            </a:r>
            <a:endParaRPr kumimoji="0" lang="it-IT" sz="9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254103E5-15F7-25EF-DD69-BA57D21E48DB}"/>
              </a:ext>
            </a:extLst>
          </p:cNvPr>
          <p:cNvSpPr txBox="1"/>
          <p:nvPr/>
        </p:nvSpPr>
        <p:spPr>
          <a:xfrm>
            <a:off x="2068096" y="1558299"/>
            <a:ext cx="58625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b="1" dirty="0">
                <a:solidFill>
                  <a:schemeClr val="accent6"/>
                </a:solidFill>
              </a:rPr>
              <a:t>Maometto. L’islam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9592C3D3-EBFD-2BCF-7108-06D26B8B0520}"/>
              </a:ext>
            </a:extLst>
          </p:cNvPr>
          <p:cNvSpPr/>
          <p:nvPr/>
        </p:nvSpPr>
        <p:spPr>
          <a:xfrm>
            <a:off x="9939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La fine dell’Età antica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B8854511-A3D3-369B-A71F-7795CD0D77F7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it-IT" sz="1600" b="1" i="1" dirty="0">
              <a:solidFill>
                <a:schemeClr val="accent6"/>
              </a:solidFill>
              <a:latin typeface="+mj-lt"/>
              <a:ea typeface="ＭＳ Ｐゴシック" charset="0"/>
              <a:cs typeface="Times"/>
            </a:endParaRP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C8E6BE35-52A4-5321-60F7-1EAACC8DAE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2905" y="2580297"/>
            <a:ext cx="5438189" cy="3348555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3C44D77F-2080-2D36-BB16-A6172CB676DB}"/>
              </a:ext>
            </a:extLst>
          </p:cNvPr>
          <p:cNvSpPr txBox="1"/>
          <p:nvPr/>
        </p:nvSpPr>
        <p:spPr>
          <a:xfrm>
            <a:off x="6988309" y="5928852"/>
            <a:ext cx="176980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©ICP</a:t>
            </a:r>
          </a:p>
        </p:txBody>
      </p:sp>
    </p:spTree>
    <p:extLst>
      <p:ext uri="{BB962C8B-B14F-4D97-AF65-F5344CB8AC3E}">
        <p14:creationId xmlns:p14="http://schemas.microsoft.com/office/powerpoint/2010/main" val="2981335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magine 13">
            <a:extLst>
              <a:ext uri="{FF2B5EF4-FFF2-40B4-BE49-F238E27FC236}">
                <a16:creationId xmlns:a16="http://schemas.microsoft.com/office/drawing/2014/main" id="{DC1B4D97-2EE8-5702-C580-6A9383E627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41" y="3692768"/>
            <a:ext cx="3266332" cy="3165231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0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3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1892300" y="1282700"/>
            <a:ext cx="4991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1.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La nascita dell’islam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699984" y="1999397"/>
            <a:ext cx="952499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L’islam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2026064" y="1999397"/>
            <a:ext cx="2633143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nacque nella PENISOLA ARABICA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5030685" y="1915994"/>
            <a:ext cx="1900864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cui territorio è un deserto interrotto da rare oasi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7276517" y="1905754"/>
            <a:ext cx="1476376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attraversato dalle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piste carovaniere</a:t>
            </a:r>
          </a:p>
        </p:txBody>
      </p:sp>
      <p:cxnSp>
        <p:nvCxnSpPr>
          <p:cNvPr id="12" name="Connettore 2 11"/>
          <p:cNvCxnSpPr>
            <a:stCxn id="8" idx="3"/>
            <a:endCxn id="9" idx="1"/>
          </p:cNvCxnSpPr>
          <p:nvPr/>
        </p:nvCxnSpPr>
        <p:spPr>
          <a:xfrm>
            <a:off x="1652483" y="2144118"/>
            <a:ext cx="37358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2 14"/>
          <p:cNvCxnSpPr>
            <a:cxnSpLocks/>
            <a:endCxn id="10" idx="1"/>
          </p:cNvCxnSpPr>
          <p:nvPr/>
        </p:nvCxnSpPr>
        <p:spPr>
          <a:xfrm flipV="1">
            <a:off x="4659207" y="2154357"/>
            <a:ext cx="371478" cy="899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2 16"/>
          <p:cNvCxnSpPr>
            <a:cxnSpLocks/>
            <a:stCxn id="10" idx="3"/>
            <a:endCxn id="11" idx="1"/>
          </p:cNvCxnSpPr>
          <p:nvPr/>
        </p:nvCxnSpPr>
        <p:spPr>
          <a:xfrm flipV="1">
            <a:off x="6931549" y="2144117"/>
            <a:ext cx="344968" cy="1024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CasellaDiTesto 18"/>
          <p:cNvSpPr txBox="1"/>
          <p:nvPr/>
        </p:nvSpPr>
        <p:spPr>
          <a:xfrm>
            <a:off x="2026064" y="2663510"/>
            <a:ext cx="2633143" cy="289441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chemeClr val="bg1"/>
                </a:solidFill>
                <a:latin typeface="Arial"/>
                <a:cs typeface="Arial"/>
              </a:rPr>
              <a:t>abitata da </a:t>
            </a:r>
            <a:r>
              <a:rPr lang="it-IT" sz="1100" b="1" dirty="0">
                <a:solidFill>
                  <a:schemeClr val="bg1"/>
                </a:solidFill>
                <a:latin typeface="Arial"/>
                <a:cs typeface="Arial"/>
              </a:rPr>
              <a:t>BEDUINI NOMADI</a:t>
            </a:r>
            <a:endParaRPr lang="it-IT" sz="11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5041570" y="2566892"/>
            <a:ext cx="1625601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che vivevano in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tribù 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guidate da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sceicchi </a:t>
            </a:r>
          </a:p>
        </p:txBody>
      </p:sp>
      <p:cxnSp>
        <p:nvCxnSpPr>
          <p:cNvPr id="21" name="Connettore 2 20"/>
          <p:cNvCxnSpPr>
            <a:cxnSpLocks/>
            <a:stCxn id="19" idx="3"/>
          </p:cNvCxnSpPr>
          <p:nvPr/>
        </p:nvCxnSpPr>
        <p:spPr>
          <a:xfrm flipV="1">
            <a:off x="4659207" y="2802057"/>
            <a:ext cx="371477" cy="617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ttore 2 21"/>
          <p:cNvCxnSpPr>
            <a:stCxn id="9" idx="2"/>
            <a:endCxn id="19" idx="0"/>
          </p:cNvCxnSpPr>
          <p:nvPr/>
        </p:nvCxnSpPr>
        <p:spPr>
          <a:xfrm>
            <a:off x="3342636" y="2288838"/>
            <a:ext cx="0" cy="37467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CasellaDiTesto 24"/>
          <p:cNvSpPr txBox="1"/>
          <p:nvPr/>
        </p:nvSpPr>
        <p:spPr>
          <a:xfrm>
            <a:off x="3714112" y="3287594"/>
            <a:ext cx="3221571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si dedicavano all’allevamento, alla razzia oppure alla guida delle carovane di mercanti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6" name="CasellaDiTesto 25"/>
          <p:cNvSpPr txBox="1"/>
          <p:nvPr/>
        </p:nvSpPr>
        <p:spPr>
          <a:xfrm>
            <a:off x="3714112" y="3909894"/>
            <a:ext cx="3221571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avevano credenze religiose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politeiste</a:t>
            </a:r>
          </a:p>
        </p:txBody>
      </p:sp>
      <p:sp>
        <p:nvSpPr>
          <p:cNvPr id="27" name="CasellaDiTesto 26"/>
          <p:cNvSpPr txBox="1"/>
          <p:nvPr/>
        </p:nvSpPr>
        <p:spPr>
          <a:xfrm>
            <a:off x="7276517" y="3814200"/>
            <a:ext cx="1225616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veneravano molti </a:t>
            </a:r>
            <a:r>
              <a:rPr lang="it-IT" sz="1100" dirty="0" err="1">
                <a:solidFill>
                  <a:srgbClr val="000000"/>
                </a:solidFill>
                <a:latin typeface="Arial"/>
                <a:cs typeface="Arial"/>
              </a:rPr>
              <a:t>dèi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 e idoli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8" name="CasellaDiTesto 27"/>
          <p:cNvSpPr txBox="1"/>
          <p:nvPr/>
        </p:nvSpPr>
        <p:spPr>
          <a:xfrm>
            <a:off x="4065726" y="4564420"/>
            <a:ext cx="2518342" cy="664012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chemeClr val="bg1"/>
                </a:solidFill>
                <a:latin typeface="Arial"/>
                <a:cs typeface="Arial"/>
              </a:rPr>
              <a:t>era molto importante il culto della </a:t>
            </a:r>
            <a:r>
              <a:rPr lang="it-IT" sz="1100" b="1" dirty="0">
                <a:solidFill>
                  <a:schemeClr val="bg1"/>
                </a:solidFill>
                <a:latin typeface="Arial"/>
                <a:cs typeface="Arial"/>
              </a:rPr>
              <a:t>PIETRA NERA </a:t>
            </a:r>
            <a:r>
              <a:rPr lang="it-IT" sz="1100" dirty="0">
                <a:solidFill>
                  <a:schemeClr val="bg1"/>
                </a:solidFill>
                <a:latin typeface="Arial"/>
                <a:cs typeface="Arial"/>
              </a:rPr>
              <a:t>conservata nel santuario della </a:t>
            </a:r>
            <a:r>
              <a:rPr lang="it-IT" sz="1100" b="1" dirty="0" err="1">
                <a:solidFill>
                  <a:schemeClr val="bg1"/>
                </a:solidFill>
                <a:latin typeface="Arial"/>
                <a:cs typeface="Arial"/>
              </a:rPr>
              <a:t>Kaaba</a:t>
            </a:r>
            <a:r>
              <a:rPr lang="it-IT" sz="1100" b="1" i="1" dirty="0">
                <a:solidFill>
                  <a:schemeClr val="bg1"/>
                </a:solidFill>
                <a:latin typeface="Arial"/>
                <a:cs typeface="Arial"/>
              </a:rPr>
              <a:t>, </a:t>
            </a:r>
            <a:r>
              <a:rPr lang="it-IT" sz="1100" b="1" dirty="0">
                <a:solidFill>
                  <a:schemeClr val="bg1"/>
                </a:solidFill>
                <a:latin typeface="Arial"/>
                <a:cs typeface="Arial"/>
              </a:rPr>
              <a:t>alla Mecca</a:t>
            </a:r>
            <a:endParaRPr lang="it-IT" sz="11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9" name="CasellaDiTesto 28"/>
          <p:cNvSpPr txBox="1"/>
          <p:nvPr/>
        </p:nvSpPr>
        <p:spPr>
          <a:xfrm>
            <a:off x="6883401" y="4564420"/>
            <a:ext cx="2070412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Mecca era anche</a:t>
            </a:r>
          </a:p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un importante centro</a:t>
            </a:r>
          </a:p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di commerci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0" name="CasellaDiTesto 29"/>
          <p:cNvSpPr txBox="1"/>
          <p:nvPr/>
        </p:nvSpPr>
        <p:spPr>
          <a:xfrm>
            <a:off x="6843659" y="5501926"/>
            <a:ext cx="2110153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dove si incontravano i mercanti per concludere affari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1" name="Connettore 2 30"/>
          <p:cNvCxnSpPr>
            <a:cxnSpLocks/>
            <a:endCxn id="30" idx="0"/>
          </p:cNvCxnSpPr>
          <p:nvPr/>
        </p:nvCxnSpPr>
        <p:spPr>
          <a:xfrm>
            <a:off x="7898736" y="5225526"/>
            <a:ext cx="0" cy="27640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ttore 1 34"/>
          <p:cNvCxnSpPr>
            <a:stCxn id="19" idx="2"/>
          </p:cNvCxnSpPr>
          <p:nvPr/>
        </p:nvCxnSpPr>
        <p:spPr>
          <a:xfrm>
            <a:off x="3342636" y="2952951"/>
            <a:ext cx="0" cy="1098349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ttore 2 36"/>
          <p:cNvCxnSpPr>
            <a:endCxn id="26" idx="1"/>
          </p:cNvCxnSpPr>
          <p:nvPr/>
        </p:nvCxnSpPr>
        <p:spPr>
          <a:xfrm>
            <a:off x="3342636" y="4047180"/>
            <a:ext cx="371476" cy="743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ttore 2 38"/>
          <p:cNvCxnSpPr>
            <a:endCxn id="25" idx="1"/>
          </p:cNvCxnSpPr>
          <p:nvPr/>
        </p:nvCxnSpPr>
        <p:spPr>
          <a:xfrm>
            <a:off x="3342636" y="3525957"/>
            <a:ext cx="37147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ttore 2 39"/>
          <p:cNvCxnSpPr>
            <a:cxnSpLocks/>
          </p:cNvCxnSpPr>
          <p:nvPr/>
        </p:nvCxnSpPr>
        <p:spPr>
          <a:xfrm flipV="1">
            <a:off x="6931549" y="4054615"/>
            <a:ext cx="355600" cy="500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ttore 2 41"/>
          <p:cNvCxnSpPr>
            <a:cxnSpLocks/>
            <a:endCxn id="29" idx="1"/>
          </p:cNvCxnSpPr>
          <p:nvPr/>
        </p:nvCxnSpPr>
        <p:spPr>
          <a:xfrm>
            <a:off x="6585563" y="4896426"/>
            <a:ext cx="297838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ttore 2 43"/>
          <p:cNvCxnSpPr>
            <a:cxnSpLocks/>
            <a:endCxn id="28" idx="0"/>
          </p:cNvCxnSpPr>
          <p:nvPr/>
        </p:nvCxnSpPr>
        <p:spPr>
          <a:xfrm flipH="1">
            <a:off x="5324897" y="4213924"/>
            <a:ext cx="1495" cy="35049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Ovale 45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B0AAB58B-9F15-60CA-2334-792C8D49F5C3}"/>
              </a:ext>
            </a:extLst>
          </p:cNvPr>
          <p:cNvSpPr/>
          <p:nvPr/>
        </p:nvSpPr>
        <p:spPr>
          <a:xfrm>
            <a:off x="9939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La fine dell’Età antica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231186B9-058F-9421-FAD2-B5D3E6E8C48B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it-IT" sz="1600" b="1" i="1" dirty="0">
              <a:solidFill>
                <a:schemeClr val="accent6"/>
              </a:solidFill>
              <a:latin typeface="+mj-lt"/>
              <a:ea typeface="ＭＳ Ｐゴシック" charset="0"/>
              <a:cs typeface="Times"/>
            </a:endParaRP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AFFFFF5B-5DFF-001A-6651-7C485AE6B4DA}"/>
              </a:ext>
            </a:extLst>
          </p:cNvPr>
          <p:cNvSpPr/>
          <p:nvPr/>
        </p:nvSpPr>
        <p:spPr>
          <a:xfrm>
            <a:off x="5540828" y="404813"/>
            <a:ext cx="22574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Maometto. L’islam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992412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/>
          <p:cNvSpPr txBox="1"/>
          <p:nvPr/>
        </p:nvSpPr>
        <p:spPr>
          <a:xfrm>
            <a:off x="292100" y="1052072"/>
            <a:ext cx="13462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Intorno al </a:t>
            </a:r>
            <a:r>
              <a:rPr lang="it-IT" b="1" dirty="0"/>
              <a:t>570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1493248" y="1301035"/>
            <a:ext cx="4195169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alla Mecca nacque MUHAMMAD, MAOMETTO in italiano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292100" y="1803737"/>
            <a:ext cx="15748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</a:t>
            </a:r>
            <a:r>
              <a:rPr lang="it-IT" b="1" dirty="0"/>
              <a:t>609</a:t>
            </a:r>
            <a:r>
              <a:rPr lang="it-IT" dirty="0"/>
              <a:t> e il </a:t>
            </a:r>
            <a:r>
              <a:rPr lang="it-IT" b="1" dirty="0"/>
              <a:t>610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735577" y="1999535"/>
            <a:ext cx="1947423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ebbe un’esperienza mistica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2" name="Connettore 2 11"/>
          <p:cNvCxnSpPr/>
          <p:nvPr/>
        </p:nvCxnSpPr>
        <p:spPr>
          <a:xfrm>
            <a:off x="2731553" y="1590476"/>
            <a:ext cx="0" cy="37467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2 12"/>
          <p:cNvCxnSpPr>
            <a:stCxn id="11" idx="3"/>
            <a:endCxn id="14" idx="1"/>
          </p:cNvCxnSpPr>
          <p:nvPr/>
        </p:nvCxnSpPr>
        <p:spPr>
          <a:xfrm>
            <a:off x="3683000" y="2144256"/>
            <a:ext cx="427477" cy="858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CasellaDiTesto 13"/>
          <p:cNvSpPr txBox="1"/>
          <p:nvPr/>
        </p:nvSpPr>
        <p:spPr>
          <a:xfrm>
            <a:off x="4110477" y="1820830"/>
            <a:ext cx="2417323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vide l’arcangelo Gabriele e sentì voci che lo salutarono come l’inviato di Dio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6891777" y="1903849"/>
            <a:ext cx="1426723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si ritirò a meditare sul monte </a:t>
            </a:r>
            <a:r>
              <a:rPr lang="it-IT" sz="1100" dirty="0" err="1">
                <a:solidFill>
                  <a:srgbClr val="000000"/>
                </a:solidFill>
                <a:latin typeface="Arial"/>
                <a:cs typeface="Arial"/>
              </a:rPr>
              <a:t>Hira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8" name="Connettore 2 17"/>
          <p:cNvCxnSpPr>
            <a:endCxn id="17" idx="1"/>
          </p:cNvCxnSpPr>
          <p:nvPr/>
        </p:nvCxnSpPr>
        <p:spPr>
          <a:xfrm flipV="1">
            <a:off x="6527800" y="2142212"/>
            <a:ext cx="363977" cy="204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CasellaDiTesto 19"/>
          <p:cNvSpPr txBox="1"/>
          <p:nvPr/>
        </p:nvSpPr>
        <p:spPr>
          <a:xfrm>
            <a:off x="6433713" y="2651071"/>
            <a:ext cx="2338139" cy="66401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l’arcangelo Gabriele lo esortò ad annunciare l’esistenza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di un unico Dio</a:t>
            </a:r>
          </a:p>
        </p:txBody>
      </p:sp>
      <p:cxnSp>
        <p:nvCxnSpPr>
          <p:cNvPr id="21" name="Connettore 2 20"/>
          <p:cNvCxnSpPr>
            <a:cxnSpLocks/>
            <a:stCxn id="17" idx="2"/>
            <a:endCxn id="20" idx="0"/>
          </p:cNvCxnSpPr>
          <p:nvPr/>
        </p:nvCxnSpPr>
        <p:spPr>
          <a:xfrm flipH="1">
            <a:off x="7602783" y="2380575"/>
            <a:ext cx="2356" cy="27049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CasellaDiTesto 21"/>
          <p:cNvSpPr txBox="1"/>
          <p:nvPr/>
        </p:nvSpPr>
        <p:spPr>
          <a:xfrm>
            <a:off x="855223" y="3279337"/>
            <a:ext cx="1011677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610</a:t>
            </a:r>
          </a:p>
        </p:txBody>
      </p:sp>
      <p:sp>
        <p:nvSpPr>
          <p:cNvPr id="23" name="CasellaDiTesto 22"/>
          <p:cNvSpPr txBox="1"/>
          <p:nvPr/>
        </p:nvSpPr>
        <p:spPr>
          <a:xfrm>
            <a:off x="1735577" y="3475135"/>
            <a:ext cx="1947423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iniziò la sua predicazione alla Mecca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4" name="Connettore 2 23"/>
          <p:cNvCxnSpPr/>
          <p:nvPr/>
        </p:nvCxnSpPr>
        <p:spPr>
          <a:xfrm>
            <a:off x="2731553" y="2288976"/>
            <a:ext cx="0" cy="118615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CasellaDiTesto 25"/>
          <p:cNvSpPr txBox="1"/>
          <p:nvPr/>
        </p:nvSpPr>
        <p:spPr>
          <a:xfrm>
            <a:off x="3975100" y="3475135"/>
            <a:ext cx="1804986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charset="0"/>
                <a:cs typeface="Arial" charset="0"/>
              </a:rPr>
              <a:t>si dichiarò profeta di ALLAH, l’UNICO DIO</a:t>
            </a:r>
          </a:p>
        </p:txBody>
      </p:sp>
      <p:sp>
        <p:nvSpPr>
          <p:cNvPr id="27" name="CasellaDiTesto 26"/>
          <p:cNvSpPr txBox="1"/>
          <p:nvPr/>
        </p:nvSpPr>
        <p:spPr>
          <a:xfrm>
            <a:off x="6286501" y="3475135"/>
            <a:ext cx="222250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chiedeva di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SOTTOMETTERSI </a:t>
            </a:r>
          </a:p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alla volontà di Allah</a:t>
            </a:r>
          </a:p>
        </p:txBody>
      </p:sp>
      <p:cxnSp>
        <p:nvCxnSpPr>
          <p:cNvPr id="28" name="Connettore 2 27"/>
          <p:cNvCxnSpPr>
            <a:stCxn id="26" idx="3"/>
            <a:endCxn id="27" idx="1"/>
          </p:cNvCxnSpPr>
          <p:nvPr/>
        </p:nvCxnSpPr>
        <p:spPr>
          <a:xfrm>
            <a:off x="5780086" y="3713498"/>
            <a:ext cx="50641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2 30"/>
          <p:cNvCxnSpPr>
            <a:stCxn id="23" idx="3"/>
            <a:endCxn id="26" idx="1"/>
          </p:cNvCxnSpPr>
          <p:nvPr/>
        </p:nvCxnSpPr>
        <p:spPr>
          <a:xfrm>
            <a:off x="3683000" y="3713498"/>
            <a:ext cx="2921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CasellaDiTesto 33"/>
          <p:cNvSpPr txBox="1"/>
          <p:nvPr/>
        </p:nvSpPr>
        <p:spPr>
          <a:xfrm>
            <a:off x="6286501" y="4039214"/>
            <a:ext cx="22225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  <a:prstDash val="dash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islam significa “sottomissione”</a:t>
            </a:r>
          </a:p>
        </p:txBody>
      </p:sp>
      <p:sp>
        <p:nvSpPr>
          <p:cNvPr id="35" name="CasellaDiTesto 34"/>
          <p:cNvSpPr txBox="1"/>
          <p:nvPr/>
        </p:nvSpPr>
        <p:spPr>
          <a:xfrm>
            <a:off x="6286501" y="4402810"/>
            <a:ext cx="222250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  <a:prstDash val="dash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musulmano significa</a:t>
            </a:r>
          </a:p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 “colui che si sottomette”</a:t>
            </a:r>
          </a:p>
        </p:txBody>
      </p:sp>
      <p:sp>
        <p:nvSpPr>
          <p:cNvPr id="36" name="CasellaDiTesto 35"/>
          <p:cNvSpPr txBox="1"/>
          <p:nvPr/>
        </p:nvSpPr>
        <p:spPr>
          <a:xfrm>
            <a:off x="3975100" y="4223496"/>
            <a:ext cx="1804986" cy="47672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chemeClr val="bg1"/>
                </a:solidFill>
                <a:latin typeface="Arial"/>
                <a:cs typeface="Arial"/>
              </a:rPr>
              <a:t>il MONOTEISMO era una novità per gli Arabi</a:t>
            </a:r>
          </a:p>
        </p:txBody>
      </p:sp>
      <p:cxnSp>
        <p:nvCxnSpPr>
          <p:cNvPr id="37" name="Connettore 2 36"/>
          <p:cNvCxnSpPr>
            <a:cxnSpLocks/>
            <a:endCxn id="36" idx="0"/>
          </p:cNvCxnSpPr>
          <p:nvPr/>
        </p:nvCxnSpPr>
        <p:spPr>
          <a:xfrm>
            <a:off x="4877593" y="3933887"/>
            <a:ext cx="0" cy="28960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CasellaDiTesto 39"/>
          <p:cNvSpPr txBox="1"/>
          <p:nvPr/>
        </p:nvSpPr>
        <p:spPr>
          <a:xfrm>
            <a:off x="3856367" y="4952391"/>
            <a:ext cx="2065965" cy="1225868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 mercanti della Mecca temevano che il monoteismo facesse diminuire i pellegrinaggi verso la </a:t>
            </a:r>
            <a:r>
              <a:rPr lang="it-IT" sz="1100" dirty="0" err="1">
                <a:solidFill>
                  <a:srgbClr val="000000"/>
                </a:solidFill>
                <a:latin typeface="Arial"/>
                <a:cs typeface="Arial"/>
              </a:rPr>
              <a:t>Kaaba</a:t>
            </a:r>
            <a:r>
              <a:rPr lang="it-IT" sz="1100" i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 quindi i commerci e i loro guadagni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1" name="Connettore 2 40"/>
          <p:cNvCxnSpPr>
            <a:cxnSpLocks/>
            <a:stCxn id="36" idx="2"/>
            <a:endCxn id="40" idx="0"/>
          </p:cNvCxnSpPr>
          <p:nvPr/>
        </p:nvCxnSpPr>
        <p:spPr>
          <a:xfrm>
            <a:off x="4877593" y="4700222"/>
            <a:ext cx="11757" cy="25216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CasellaDiTesto 45"/>
          <p:cNvSpPr txBox="1"/>
          <p:nvPr/>
        </p:nvSpPr>
        <p:spPr>
          <a:xfrm>
            <a:off x="3122718" y="6455452"/>
            <a:ext cx="3535472" cy="289441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chemeClr val="bg1"/>
                </a:solidFill>
                <a:latin typeface="Arial"/>
                <a:cs typeface="Arial"/>
              </a:rPr>
              <a:t>PERSEGUITARONO Maometto e i suoi seguaci</a:t>
            </a:r>
          </a:p>
        </p:txBody>
      </p:sp>
      <p:cxnSp>
        <p:nvCxnSpPr>
          <p:cNvPr id="47" name="Connettore 2 46"/>
          <p:cNvCxnSpPr>
            <a:cxnSpLocks/>
            <a:stCxn id="40" idx="2"/>
            <a:endCxn id="46" idx="0"/>
          </p:cNvCxnSpPr>
          <p:nvPr/>
        </p:nvCxnSpPr>
        <p:spPr>
          <a:xfrm>
            <a:off x="4889350" y="6178259"/>
            <a:ext cx="1104" cy="27719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Ovale 50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FB9D431C-2756-7610-6939-D714FAED1D23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3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BA739748-ACE5-8CF1-D559-4931AB394DA8}"/>
              </a:ext>
            </a:extLst>
          </p:cNvPr>
          <p:cNvSpPr/>
          <p:nvPr/>
        </p:nvSpPr>
        <p:spPr>
          <a:xfrm>
            <a:off x="5540828" y="404813"/>
            <a:ext cx="22574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Maometto. L’islam</a:t>
            </a:r>
            <a:endParaRPr lang="it-IT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332DC18A-4C99-C2B1-9809-F51E8F16C55D}"/>
              </a:ext>
            </a:extLst>
          </p:cNvPr>
          <p:cNvSpPr/>
          <p:nvPr/>
        </p:nvSpPr>
        <p:spPr>
          <a:xfrm>
            <a:off x="9939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La fine dell’Età antica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359567C1-4798-F68B-AC43-DE36536DAF0C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it-IT" sz="1600" b="1" i="1" dirty="0">
              <a:solidFill>
                <a:schemeClr val="accent6"/>
              </a:solidFill>
              <a:latin typeface="+mj-lt"/>
              <a:ea typeface="ＭＳ Ｐゴシック" charset="0"/>
              <a:cs typeface="Times"/>
            </a:endParaRPr>
          </a:p>
        </p:txBody>
      </p:sp>
      <p:pic>
        <p:nvPicPr>
          <p:cNvPr id="53" name="Immagine 52">
            <a:extLst>
              <a:ext uri="{FF2B5EF4-FFF2-40B4-BE49-F238E27FC236}">
                <a16:creationId xmlns:a16="http://schemas.microsoft.com/office/drawing/2014/main" id="{02AEBFA6-1B76-795D-C9CA-2CDF82B783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8" y="4362574"/>
            <a:ext cx="3678185" cy="1831320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879E7C9B-DC2A-11AB-249F-902895824466}"/>
              </a:ext>
            </a:extLst>
          </p:cNvPr>
          <p:cNvSpPr txBox="1"/>
          <p:nvPr/>
        </p:nvSpPr>
        <p:spPr>
          <a:xfrm>
            <a:off x="1079500" y="6146365"/>
            <a:ext cx="271973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Edimburgo, Biblioteca Nazionale/Opera in Pubblico Dominio</a:t>
            </a:r>
          </a:p>
        </p:txBody>
      </p:sp>
    </p:spTree>
    <p:extLst>
      <p:ext uri="{BB962C8B-B14F-4D97-AF65-F5344CB8AC3E}">
        <p14:creationId xmlns:p14="http://schemas.microsoft.com/office/powerpoint/2010/main" val="16098022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349384" y="1081645"/>
            <a:ext cx="1011677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622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1224481" y="1277443"/>
            <a:ext cx="2763319" cy="66401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Maometto lasciò La Mecca e si trasferì a </a:t>
            </a:r>
            <a:r>
              <a:rPr lang="it-IT" sz="1100" b="1" dirty="0" err="1">
                <a:solidFill>
                  <a:srgbClr val="000000"/>
                </a:solidFill>
                <a:latin typeface="Arial"/>
                <a:cs typeface="Arial"/>
              </a:rPr>
              <a:t>Yathrib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, poi chiamata MEDINA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4326377" y="1362507"/>
            <a:ext cx="1947423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 causa dell’ostilità dei </a:t>
            </a:r>
          </a:p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mercanti della Mecca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1224480" y="2245855"/>
            <a:ext cx="2763319" cy="47672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chemeClr val="bg1"/>
                </a:solidFill>
                <a:latin typeface="Arial"/>
                <a:cs typeface="Arial"/>
              </a:rPr>
              <a:t>questo evento fu chiamato </a:t>
            </a:r>
            <a:r>
              <a:rPr lang="it-IT" sz="1100" b="1" dirty="0">
                <a:solidFill>
                  <a:schemeClr val="bg1"/>
                </a:solidFill>
                <a:latin typeface="Arial"/>
                <a:cs typeface="Arial"/>
              </a:rPr>
              <a:t>ÈGIRA,</a:t>
            </a:r>
          </a:p>
          <a:p>
            <a:pPr algn="ctr">
              <a:defRPr/>
            </a:pPr>
            <a:r>
              <a:rPr lang="it-IT" sz="1100" dirty="0">
                <a:solidFill>
                  <a:schemeClr val="bg1"/>
                </a:solidFill>
                <a:latin typeface="Arial"/>
                <a:cs typeface="Arial"/>
              </a:rPr>
              <a:t>cioè “emigrazione, partenza”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4326376" y="2339497"/>
            <a:ext cx="3230124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charset="0"/>
                <a:cs typeface="Arial" charset="0"/>
              </a:rPr>
              <a:t>è considerato l’inizio dell’era musulmana</a:t>
            </a:r>
          </a:p>
        </p:txBody>
      </p:sp>
      <p:cxnSp>
        <p:nvCxnSpPr>
          <p:cNvPr id="12" name="Connettore 2 11"/>
          <p:cNvCxnSpPr>
            <a:stCxn id="8" idx="3"/>
            <a:endCxn id="9" idx="1"/>
          </p:cNvCxnSpPr>
          <p:nvPr/>
        </p:nvCxnSpPr>
        <p:spPr>
          <a:xfrm flipV="1">
            <a:off x="3987800" y="1600870"/>
            <a:ext cx="338577" cy="857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2 14"/>
          <p:cNvCxnSpPr>
            <a:stCxn id="8" idx="2"/>
            <a:endCxn id="10" idx="0"/>
          </p:cNvCxnSpPr>
          <p:nvPr/>
        </p:nvCxnSpPr>
        <p:spPr>
          <a:xfrm flipH="1">
            <a:off x="2606140" y="1941455"/>
            <a:ext cx="1" cy="30440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2 17"/>
          <p:cNvCxnSpPr>
            <a:stCxn id="10" idx="3"/>
            <a:endCxn id="11" idx="1"/>
          </p:cNvCxnSpPr>
          <p:nvPr/>
        </p:nvCxnSpPr>
        <p:spPr>
          <a:xfrm>
            <a:off x="3987799" y="2484218"/>
            <a:ext cx="33857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CasellaDiTesto 21"/>
          <p:cNvSpPr txBox="1"/>
          <p:nvPr/>
        </p:nvSpPr>
        <p:spPr>
          <a:xfrm>
            <a:off x="1224480" y="2992535"/>
            <a:ext cx="2763319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 Medina la comunità di Maometto si rafforzò e conquistò territori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3" name="Connettore 2 22"/>
          <p:cNvCxnSpPr>
            <a:stCxn id="10" idx="2"/>
            <a:endCxn id="22" idx="0"/>
          </p:cNvCxnSpPr>
          <p:nvPr/>
        </p:nvCxnSpPr>
        <p:spPr>
          <a:xfrm>
            <a:off x="2606140" y="2722581"/>
            <a:ext cx="0" cy="26995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CasellaDiTesto 25"/>
          <p:cNvSpPr txBox="1"/>
          <p:nvPr/>
        </p:nvSpPr>
        <p:spPr>
          <a:xfrm>
            <a:off x="274953" y="3626669"/>
            <a:ext cx="1669916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</a:t>
            </a:r>
            <a:r>
              <a:rPr lang="it-IT" b="1" dirty="0"/>
              <a:t>629 </a:t>
            </a:r>
            <a:r>
              <a:rPr lang="it-IT" dirty="0"/>
              <a:t>e il </a:t>
            </a:r>
            <a:r>
              <a:rPr lang="it-IT" b="1" dirty="0"/>
              <a:t>630</a:t>
            </a:r>
            <a:r>
              <a:rPr lang="it-IT" dirty="0"/>
              <a:t> </a:t>
            </a:r>
            <a:endParaRPr lang="it-IT" b="1" dirty="0"/>
          </a:p>
        </p:txBody>
      </p:sp>
      <p:sp>
        <p:nvSpPr>
          <p:cNvPr id="27" name="CasellaDiTesto 26"/>
          <p:cNvSpPr txBox="1"/>
          <p:nvPr/>
        </p:nvSpPr>
        <p:spPr>
          <a:xfrm>
            <a:off x="1224480" y="3924656"/>
            <a:ext cx="2763319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Maometto decise di attaccare La Mecca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8" name="Connettore 2 27"/>
          <p:cNvCxnSpPr>
            <a:stCxn id="22" idx="2"/>
            <a:endCxn id="27" idx="0"/>
          </p:cNvCxnSpPr>
          <p:nvPr/>
        </p:nvCxnSpPr>
        <p:spPr>
          <a:xfrm>
            <a:off x="2606140" y="3469261"/>
            <a:ext cx="0" cy="45539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CasellaDiTesto 31"/>
          <p:cNvSpPr txBox="1"/>
          <p:nvPr/>
        </p:nvSpPr>
        <p:spPr>
          <a:xfrm>
            <a:off x="279668" y="4447623"/>
            <a:ext cx="1669916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l’</a:t>
            </a:r>
            <a:r>
              <a:rPr lang="it-IT" b="1" dirty="0"/>
              <a:t>11 gennaio 630</a:t>
            </a:r>
          </a:p>
        </p:txBody>
      </p:sp>
      <p:sp>
        <p:nvSpPr>
          <p:cNvPr id="33" name="CasellaDiTesto 32"/>
          <p:cNvSpPr txBox="1"/>
          <p:nvPr/>
        </p:nvSpPr>
        <p:spPr>
          <a:xfrm>
            <a:off x="1482190" y="4724756"/>
            <a:ext cx="2247900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charset="0"/>
                <a:cs typeface="Arial" charset="0"/>
              </a:rPr>
              <a:t>entrò alla Mecca da trionfatore</a:t>
            </a:r>
          </a:p>
        </p:txBody>
      </p:sp>
      <p:cxnSp>
        <p:nvCxnSpPr>
          <p:cNvPr id="34" name="Connettore 2 33"/>
          <p:cNvCxnSpPr>
            <a:stCxn id="27" idx="2"/>
            <a:endCxn id="33" idx="0"/>
          </p:cNvCxnSpPr>
          <p:nvPr/>
        </p:nvCxnSpPr>
        <p:spPr>
          <a:xfrm>
            <a:off x="2606140" y="4214097"/>
            <a:ext cx="0" cy="51065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CasellaDiTesto 36"/>
          <p:cNvSpPr txBox="1"/>
          <p:nvPr/>
        </p:nvSpPr>
        <p:spPr>
          <a:xfrm>
            <a:off x="1224480" y="5433555"/>
            <a:ext cx="2763319" cy="47672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chemeClr val="bg1"/>
                </a:solidFill>
                <a:latin typeface="Arial"/>
                <a:cs typeface="Arial"/>
              </a:rPr>
              <a:t>tutte le tribù si </a:t>
            </a:r>
          </a:p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latin typeface="Arial"/>
                <a:cs typeface="Arial"/>
              </a:rPr>
              <a:t>CONVERTIRONO ALL’ISLAM</a:t>
            </a:r>
          </a:p>
        </p:txBody>
      </p:sp>
      <p:cxnSp>
        <p:nvCxnSpPr>
          <p:cNvPr id="38" name="Connettore 2 37"/>
          <p:cNvCxnSpPr>
            <a:stCxn id="33" idx="2"/>
            <a:endCxn id="37" idx="0"/>
          </p:cNvCxnSpPr>
          <p:nvPr/>
        </p:nvCxnSpPr>
        <p:spPr>
          <a:xfrm>
            <a:off x="2606140" y="5014197"/>
            <a:ext cx="0" cy="41935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Ovale 40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4B96309-6AB6-F6CB-FA3E-33BA1EF6A6CC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3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523E42D9-3180-188E-7BD7-42201EC17388}"/>
              </a:ext>
            </a:extLst>
          </p:cNvPr>
          <p:cNvSpPr/>
          <p:nvPr/>
        </p:nvSpPr>
        <p:spPr>
          <a:xfrm>
            <a:off x="9939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La fine dell’Età antica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A6C108E7-AAA5-1E3F-93D7-50846CB2E71D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it-IT" sz="1600" b="1" i="1" dirty="0">
              <a:solidFill>
                <a:schemeClr val="accent6"/>
              </a:solidFill>
              <a:latin typeface="+mj-lt"/>
              <a:ea typeface="ＭＳ Ｐゴシック" charset="0"/>
              <a:cs typeface="Times"/>
            </a:endParaRP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C3CBEB4C-4F60-351D-C54E-23C8B1B32736}"/>
              </a:ext>
            </a:extLst>
          </p:cNvPr>
          <p:cNvSpPr/>
          <p:nvPr/>
        </p:nvSpPr>
        <p:spPr>
          <a:xfrm>
            <a:off x="5540828" y="404813"/>
            <a:ext cx="22574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Maometto. L’islam</a:t>
            </a:r>
            <a:endParaRPr lang="it-IT" dirty="0"/>
          </a:p>
        </p:txBody>
      </p:sp>
      <p:pic>
        <p:nvPicPr>
          <p:cNvPr id="21" name="Immagine 20">
            <a:extLst>
              <a:ext uri="{FF2B5EF4-FFF2-40B4-BE49-F238E27FC236}">
                <a16:creationId xmlns:a16="http://schemas.microsoft.com/office/drawing/2014/main" id="{5FDB774F-3550-995C-6DC1-AB99118ECF9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7403" t="28239" r="1474" b="21286"/>
          <a:stretch>
            <a:fillRect/>
          </a:stretch>
        </p:blipFill>
        <p:spPr>
          <a:xfrm>
            <a:off x="4307322" y="2992535"/>
            <a:ext cx="4040265" cy="33161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5164AF7E-8817-16C4-5B20-C740A5963C62}"/>
              </a:ext>
            </a:extLst>
          </p:cNvPr>
          <p:cNvSpPr txBox="1"/>
          <p:nvPr/>
        </p:nvSpPr>
        <p:spPr>
          <a:xfrm>
            <a:off x="5905192" y="6273233"/>
            <a:ext cx="35248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Edimburgo, University Library/Opera in Pubblico Dominio </a:t>
            </a:r>
          </a:p>
        </p:txBody>
      </p:sp>
    </p:spTree>
    <p:extLst>
      <p:ext uri="{BB962C8B-B14F-4D97-AF65-F5344CB8AC3E}">
        <p14:creationId xmlns:p14="http://schemas.microsoft.com/office/powerpoint/2010/main" val="26907918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49FC0517-C2E1-1EFA-4A83-76E3BA52945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340" y="3543343"/>
            <a:ext cx="3195959" cy="3195959"/>
          </a:xfrm>
          <a:prstGeom prst="rect">
            <a:avLst/>
          </a:prstGeom>
        </p:spPr>
      </p:pic>
      <p:sp>
        <p:nvSpPr>
          <p:cNvPr id="7" name="CasellaDiTesto 6"/>
          <p:cNvSpPr txBox="1"/>
          <p:nvPr/>
        </p:nvSpPr>
        <p:spPr>
          <a:xfrm>
            <a:off x="447643" y="1629852"/>
            <a:ext cx="1734619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Per meritare il paradiso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2428843" y="1540952"/>
            <a:ext cx="1925119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musulmano deve rispettare alcuni precetti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4353962" y="1617508"/>
            <a:ext cx="77702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dirty="0"/>
              <a:t>indicati da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5420763" y="1340411"/>
            <a:ext cx="9906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Corano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5410130" y="1828039"/>
            <a:ext cx="9906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i="1" dirty="0">
                <a:solidFill>
                  <a:srgbClr val="000000"/>
                </a:solidFill>
                <a:latin typeface="Arial"/>
                <a:cs typeface="Arial"/>
              </a:rPr>
              <a:t>sunna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6708743" y="1734397"/>
            <a:ext cx="2280719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raccolta di insegnamenti tratti dalla vita di Maometto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6708742" y="1328067"/>
            <a:ext cx="2191819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libro sacro dell’islam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5" name="Connettore 2 14"/>
          <p:cNvCxnSpPr>
            <a:stCxn id="7" idx="3"/>
            <a:endCxn id="8" idx="1"/>
          </p:cNvCxnSpPr>
          <p:nvPr/>
        </p:nvCxnSpPr>
        <p:spPr>
          <a:xfrm>
            <a:off x="2182262" y="1774573"/>
            <a:ext cx="246581" cy="474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2 17"/>
          <p:cNvCxnSpPr>
            <a:endCxn id="11" idx="1"/>
          </p:cNvCxnSpPr>
          <p:nvPr/>
        </p:nvCxnSpPr>
        <p:spPr>
          <a:xfrm flipV="1">
            <a:off x="5130988" y="1485132"/>
            <a:ext cx="289775" cy="28183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2 19"/>
          <p:cNvCxnSpPr>
            <a:stCxn id="10" idx="3"/>
            <a:endCxn id="12" idx="1"/>
          </p:cNvCxnSpPr>
          <p:nvPr/>
        </p:nvCxnSpPr>
        <p:spPr>
          <a:xfrm>
            <a:off x="5130988" y="1748313"/>
            <a:ext cx="279142" cy="22444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2 22"/>
          <p:cNvCxnSpPr>
            <a:endCxn id="14" idx="1"/>
          </p:cNvCxnSpPr>
          <p:nvPr/>
        </p:nvCxnSpPr>
        <p:spPr>
          <a:xfrm flipV="1">
            <a:off x="6411363" y="1472788"/>
            <a:ext cx="297379" cy="1234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2 26"/>
          <p:cNvCxnSpPr>
            <a:endCxn id="13" idx="1"/>
          </p:cNvCxnSpPr>
          <p:nvPr/>
        </p:nvCxnSpPr>
        <p:spPr>
          <a:xfrm>
            <a:off x="6411363" y="1972760"/>
            <a:ext cx="29738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CasellaDiTesto 27"/>
          <p:cNvSpPr txBox="1"/>
          <p:nvPr/>
        </p:nvSpPr>
        <p:spPr>
          <a:xfrm>
            <a:off x="2197603" y="2302952"/>
            <a:ext cx="2387600" cy="289441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I CINQUE PILASTRI DELL’ISLAM</a:t>
            </a:r>
          </a:p>
        </p:txBody>
      </p:sp>
      <p:cxnSp>
        <p:nvCxnSpPr>
          <p:cNvPr id="30" name="Connettore 2 29"/>
          <p:cNvCxnSpPr>
            <a:stCxn id="8" idx="2"/>
            <a:endCxn id="28" idx="0"/>
          </p:cNvCxnSpPr>
          <p:nvPr/>
        </p:nvCxnSpPr>
        <p:spPr>
          <a:xfrm>
            <a:off x="3391403" y="2017678"/>
            <a:ext cx="0" cy="28527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CasellaDiTesto 33"/>
          <p:cNvSpPr txBox="1"/>
          <p:nvPr/>
        </p:nvSpPr>
        <p:spPr>
          <a:xfrm>
            <a:off x="4669323" y="2714528"/>
            <a:ext cx="4320139" cy="28944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esiste un solo Dio, Allah, e Maometto è il suo unico messaggero 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5" name="CasellaDiTesto 34"/>
          <p:cNvSpPr txBox="1"/>
          <p:nvPr/>
        </p:nvSpPr>
        <p:spPr>
          <a:xfrm>
            <a:off x="4174023" y="2714528"/>
            <a:ext cx="294239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36" name="CasellaDiTesto 35"/>
          <p:cNvSpPr txBox="1"/>
          <p:nvPr/>
        </p:nvSpPr>
        <p:spPr>
          <a:xfrm>
            <a:off x="4174023" y="3156369"/>
            <a:ext cx="294239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2</a:t>
            </a:r>
          </a:p>
        </p:txBody>
      </p:sp>
      <p:sp>
        <p:nvSpPr>
          <p:cNvPr id="37" name="CasellaDiTesto 36"/>
          <p:cNvSpPr txBox="1"/>
          <p:nvPr/>
        </p:nvSpPr>
        <p:spPr>
          <a:xfrm>
            <a:off x="4669324" y="3156369"/>
            <a:ext cx="4231238" cy="289441"/>
          </a:xfrm>
          <a:prstGeom prst="roundRect">
            <a:avLst/>
          </a:prstGeom>
          <a:solidFill>
            <a:srgbClr val="B7DEE8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pregare cinque volte al giorno con il viso rivolto alla Mecca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8" name="CasellaDiTesto 37"/>
          <p:cNvSpPr txBox="1"/>
          <p:nvPr/>
        </p:nvSpPr>
        <p:spPr>
          <a:xfrm>
            <a:off x="4179303" y="3598210"/>
            <a:ext cx="294239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3</a:t>
            </a:r>
          </a:p>
        </p:txBody>
      </p:sp>
      <p:sp>
        <p:nvSpPr>
          <p:cNvPr id="39" name="CasellaDiTesto 38"/>
          <p:cNvSpPr txBox="1"/>
          <p:nvPr/>
        </p:nvSpPr>
        <p:spPr>
          <a:xfrm>
            <a:off x="4669323" y="3598210"/>
            <a:ext cx="2211939" cy="289441"/>
          </a:xfrm>
          <a:prstGeom prst="roundRect">
            <a:avLst/>
          </a:prstGeom>
          <a:solidFill>
            <a:srgbClr val="B7DEE8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fare l’elemosina ai bisognosi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40" name="CasellaDiTesto 39"/>
          <p:cNvSpPr txBox="1"/>
          <p:nvPr/>
        </p:nvSpPr>
        <p:spPr>
          <a:xfrm>
            <a:off x="4179303" y="4040051"/>
            <a:ext cx="294239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4</a:t>
            </a:r>
          </a:p>
        </p:txBody>
      </p:sp>
      <p:sp>
        <p:nvSpPr>
          <p:cNvPr id="41" name="CasellaDiTesto 40"/>
          <p:cNvSpPr txBox="1"/>
          <p:nvPr/>
        </p:nvSpPr>
        <p:spPr>
          <a:xfrm>
            <a:off x="4669323" y="4039411"/>
            <a:ext cx="3710539" cy="289441"/>
          </a:xfrm>
          <a:prstGeom prst="roundRect">
            <a:avLst/>
          </a:prstGeom>
          <a:solidFill>
            <a:srgbClr val="B7DEE8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digiunare dall’alba al tramonto nel mese di </a:t>
            </a:r>
            <a:r>
              <a:rPr lang="it-IT" sz="1100" i="1" dirty="0">
                <a:solidFill>
                  <a:srgbClr val="000000"/>
                </a:solidFill>
                <a:latin typeface="Arial"/>
                <a:cs typeface="Arial"/>
              </a:rPr>
              <a:t>ramadan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42" name="CasellaDiTesto 41"/>
          <p:cNvSpPr txBox="1"/>
          <p:nvPr/>
        </p:nvSpPr>
        <p:spPr>
          <a:xfrm>
            <a:off x="4174023" y="4478593"/>
            <a:ext cx="294239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5</a:t>
            </a:r>
          </a:p>
        </p:txBody>
      </p:sp>
      <p:sp>
        <p:nvSpPr>
          <p:cNvPr id="43" name="CasellaDiTesto 42"/>
          <p:cNvSpPr txBox="1"/>
          <p:nvPr/>
        </p:nvSpPr>
        <p:spPr>
          <a:xfrm>
            <a:off x="4669323" y="4481253"/>
            <a:ext cx="4320139" cy="28944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andare in pellegrinaggio alla Mecca almeno una volta nella vita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4" name="Connettore 2 43"/>
          <p:cNvCxnSpPr>
            <a:stCxn id="35" idx="3"/>
            <a:endCxn id="34" idx="1"/>
          </p:cNvCxnSpPr>
          <p:nvPr/>
        </p:nvCxnSpPr>
        <p:spPr>
          <a:xfrm>
            <a:off x="4468262" y="2859249"/>
            <a:ext cx="20106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ttore 2 46"/>
          <p:cNvCxnSpPr/>
          <p:nvPr/>
        </p:nvCxnSpPr>
        <p:spPr>
          <a:xfrm>
            <a:off x="4484672" y="3316449"/>
            <a:ext cx="20106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ttore 2 47"/>
          <p:cNvCxnSpPr/>
          <p:nvPr/>
        </p:nvCxnSpPr>
        <p:spPr>
          <a:xfrm>
            <a:off x="4468262" y="3735549"/>
            <a:ext cx="20106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ttore 2 48"/>
          <p:cNvCxnSpPr/>
          <p:nvPr/>
        </p:nvCxnSpPr>
        <p:spPr>
          <a:xfrm>
            <a:off x="4468262" y="4180049"/>
            <a:ext cx="20106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ttore 2 49"/>
          <p:cNvCxnSpPr/>
          <p:nvPr/>
        </p:nvCxnSpPr>
        <p:spPr>
          <a:xfrm>
            <a:off x="4484672" y="4624549"/>
            <a:ext cx="20106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ttore 1 51"/>
          <p:cNvCxnSpPr>
            <a:stCxn id="28" idx="2"/>
          </p:cNvCxnSpPr>
          <p:nvPr/>
        </p:nvCxnSpPr>
        <p:spPr>
          <a:xfrm>
            <a:off x="3391403" y="2592393"/>
            <a:ext cx="0" cy="2032156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ttore 2 53"/>
          <p:cNvCxnSpPr>
            <a:endCxn id="42" idx="1"/>
          </p:cNvCxnSpPr>
          <p:nvPr/>
        </p:nvCxnSpPr>
        <p:spPr>
          <a:xfrm>
            <a:off x="3391403" y="4623314"/>
            <a:ext cx="78262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ttore 2 56"/>
          <p:cNvCxnSpPr>
            <a:endCxn id="40" idx="1"/>
          </p:cNvCxnSpPr>
          <p:nvPr/>
        </p:nvCxnSpPr>
        <p:spPr>
          <a:xfrm>
            <a:off x="3396684" y="4180049"/>
            <a:ext cx="782619" cy="472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ttore 2 58"/>
          <p:cNvCxnSpPr>
            <a:endCxn id="38" idx="1"/>
          </p:cNvCxnSpPr>
          <p:nvPr/>
        </p:nvCxnSpPr>
        <p:spPr>
          <a:xfrm>
            <a:off x="3389265" y="3735549"/>
            <a:ext cx="790038" cy="738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ttore 2 60"/>
          <p:cNvCxnSpPr>
            <a:endCxn id="36" idx="1"/>
          </p:cNvCxnSpPr>
          <p:nvPr/>
        </p:nvCxnSpPr>
        <p:spPr>
          <a:xfrm flipV="1">
            <a:off x="3396684" y="3301090"/>
            <a:ext cx="777339" cy="1061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ttore 2 62"/>
          <p:cNvCxnSpPr>
            <a:endCxn id="35" idx="1"/>
          </p:cNvCxnSpPr>
          <p:nvPr/>
        </p:nvCxnSpPr>
        <p:spPr>
          <a:xfrm>
            <a:off x="3401965" y="2859249"/>
            <a:ext cx="772058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Ovale 64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5E612284-B6A2-1D5E-0C49-F105B6ED9622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3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D1AEF5B3-082C-2B39-37E8-EA65641F7FD5}"/>
              </a:ext>
            </a:extLst>
          </p:cNvPr>
          <p:cNvSpPr/>
          <p:nvPr/>
        </p:nvSpPr>
        <p:spPr>
          <a:xfrm>
            <a:off x="9939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La fine dell’Età antica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FCCABC02-6328-9875-37E2-9FE49095B05B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it-IT" sz="1600" b="1" i="1" dirty="0">
              <a:solidFill>
                <a:schemeClr val="accent6"/>
              </a:solidFill>
              <a:latin typeface="+mj-lt"/>
              <a:ea typeface="ＭＳ Ｐゴシック" charset="0"/>
              <a:cs typeface="Times"/>
            </a:endParaRP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24926284-B61A-CFA0-6E81-70B19D4B4212}"/>
              </a:ext>
            </a:extLst>
          </p:cNvPr>
          <p:cNvSpPr/>
          <p:nvPr/>
        </p:nvSpPr>
        <p:spPr>
          <a:xfrm>
            <a:off x="5540828" y="404813"/>
            <a:ext cx="22574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Maometto. L’islam</a:t>
            </a:r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347E45B6-0B70-1630-96C3-B5C8EE8C0316}"/>
              </a:ext>
            </a:extLst>
          </p:cNvPr>
          <p:cNvSpPr txBox="1"/>
          <p:nvPr/>
        </p:nvSpPr>
        <p:spPr>
          <a:xfrm>
            <a:off x="3169940" y="6337445"/>
            <a:ext cx="20081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Parigi, Bibliothèque Nationale de France/Wikimedia Commons Pubblico Dominio</a:t>
            </a:r>
          </a:p>
        </p:txBody>
      </p:sp>
    </p:spTree>
    <p:extLst>
      <p:ext uri="{BB962C8B-B14F-4D97-AF65-F5344CB8AC3E}">
        <p14:creationId xmlns:p14="http://schemas.microsoft.com/office/powerpoint/2010/main" val="31654141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e 5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6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224354" y="1636174"/>
            <a:ext cx="1050957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Corano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1634054" y="1636174"/>
            <a:ext cx="2117757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contiene anche altre norme 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4199454" y="1636174"/>
            <a:ext cx="3997357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che regolano ogni aspetto della vita del fedele musulmano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0" name="Connettore 2 9"/>
          <p:cNvCxnSpPr>
            <a:endCxn id="8" idx="1"/>
          </p:cNvCxnSpPr>
          <p:nvPr/>
        </p:nvCxnSpPr>
        <p:spPr>
          <a:xfrm flipV="1">
            <a:off x="1275311" y="1780895"/>
            <a:ext cx="358743" cy="578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2 11"/>
          <p:cNvCxnSpPr>
            <a:endCxn id="9" idx="1"/>
          </p:cNvCxnSpPr>
          <p:nvPr/>
        </p:nvCxnSpPr>
        <p:spPr>
          <a:xfrm flipV="1">
            <a:off x="3751811" y="1780895"/>
            <a:ext cx="447643" cy="578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CasellaDiTesto 14"/>
          <p:cNvSpPr txBox="1"/>
          <p:nvPr/>
        </p:nvSpPr>
        <p:spPr>
          <a:xfrm>
            <a:off x="3446980" y="2207674"/>
            <a:ext cx="2273331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non si deve raffigurare Allah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3446980" y="2605508"/>
            <a:ext cx="3200431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 fedeli devono prestarsi fraterna amicizia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446980" y="3042818"/>
            <a:ext cx="3200431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bisogna diffondere e proteggere l’islam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6926811" y="3058296"/>
            <a:ext cx="1155700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charset="0"/>
                <a:cs typeface="Arial" charset="0"/>
              </a:rPr>
              <a:t>jihad</a:t>
            </a:r>
          </a:p>
        </p:txBody>
      </p:sp>
      <p:cxnSp>
        <p:nvCxnSpPr>
          <p:cNvPr id="19" name="Connettore 2 18"/>
          <p:cNvCxnSpPr/>
          <p:nvPr/>
        </p:nvCxnSpPr>
        <p:spPr>
          <a:xfrm flipV="1">
            <a:off x="6647411" y="3203016"/>
            <a:ext cx="279400" cy="579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CasellaDiTesto 20"/>
          <p:cNvSpPr txBox="1"/>
          <p:nvPr/>
        </p:nvSpPr>
        <p:spPr>
          <a:xfrm>
            <a:off x="3446980" y="3501085"/>
            <a:ext cx="1936765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si deve seguire la </a:t>
            </a:r>
            <a:r>
              <a:rPr lang="it-IT" sz="1100" b="1" i="1" dirty="0">
                <a:solidFill>
                  <a:srgbClr val="000000"/>
                </a:solidFill>
                <a:latin typeface="Arial"/>
                <a:cs typeface="Arial"/>
              </a:rPr>
              <a:t>sharia</a:t>
            </a:r>
          </a:p>
        </p:txBody>
      </p:sp>
      <p:sp>
        <p:nvSpPr>
          <p:cNvPr id="22" name="CasellaDiTesto 21"/>
          <p:cNvSpPr txBox="1"/>
          <p:nvPr/>
        </p:nvSpPr>
        <p:spPr>
          <a:xfrm>
            <a:off x="5663145" y="3513115"/>
            <a:ext cx="3086131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legge, i cui precetti derivano dal Corano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3" name="Connettore 2 22"/>
          <p:cNvCxnSpPr/>
          <p:nvPr/>
        </p:nvCxnSpPr>
        <p:spPr>
          <a:xfrm flipV="1">
            <a:off x="5383745" y="3645135"/>
            <a:ext cx="279400" cy="579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CasellaDiTesto 23"/>
          <p:cNvSpPr txBox="1"/>
          <p:nvPr/>
        </p:nvSpPr>
        <p:spPr>
          <a:xfrm>
            <a:off x="3459679" y="3947574"/>
            <a:ext cx="5461032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ogni uomo può avere più mogli, fino a un massimo di quattro contemporaneamente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5" name="CasellaDiTesto 24"/>
          <p:cNvSpPr txBox="1"/>
          <p:nvPr/>
        </p:nvSpPr>
        <p:spPr>
          <a:xfrm>
            <a:off x="3459680" y="4421313"/>
            <a:ext cx="3467132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è proibito bere alcolici e mangiare carne di maiale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6" name="CasellaDiTesto 25"/>
          <p:cNvSpPr txBox="1"/>
          <p:nvPr/>
        </p:nvSpPr>
        <p:spPr>
          <a:xfrm>
            <a:off x="3459680" y="4917516"/>
            <a:ext cx="2108231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l’islam non ha sacerdoti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7" name="CasellaDiTesto 26"/>
          <p:cNvSpPr txBox="1"/>
          <p:nvPr/>
        </p:nvSpPr>
        <p:spPr>
          <a:xfrm>
            <a:off x="5891745" y="4823874"/>
            <a:ext cx="2886091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comunità è guidata da una guida spirituale, l’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imam</a:t>
            </a:r>
          </a:p>
        </p:txBody>
      </p:sp>
      <p:cxnSp>
        <p:nvCxnSpPr>
          <p:cNvPr id="28" name="Connettore 2 27"/>
          <p:cNvCxnSpPr>
            <a:stCxn id="26" idx="3"/>
            <a:endCxn id="27" idx="1"/>
          </p:cNvCxnSpPr>
          <p:nvPr/>
        </p:nvCxnSpPr>
        <p:spPr>
          <a:xfrm>
            <a:off x="5567911" y="5062237"/>
            <a:ext cx="323834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ttore 1 32"/>
          <p:cNvCxnSpPr>
            <a:cxnSpLocks/>
            <a:stCxn id="8" idx="2"/>
          </p:cNvCxnSpPr>
          <p:nvPr/>
        </p:nvCxnSpPr>
        <p:spPr>
          <a:xfrm>
            <a:off x="2692933" y="1925615"/>
            <a:ext cx="0" cy="3709448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ttore 2 35"/>
          <p:cNvCxnSpPr>
            <a:endCxn id="26" idx="1"/>
          </p:cNvCxnSpPr>
          <p:nvPr/>
        </p:nvCxnSpPr>
        <p:spPr>
          <a:xfrm>
            <a:off x="2692933" y="5062237"/>
            <a:ext cx="76674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ttore 2 37"/>
          <p:cNvCxnSpPr>
            <a:endCxn id="15" idx="1"/>
          </p:cNvCxnSpPr>
          <p:nvPr/>
        </p:nvCxnSpPr>
        <p:spPr>
          <a:xfrm flipV="1">
            <a:off x="2692933" y="2352395"/>
            <a:ext cx="754047" cy="579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ttore 2 39"/>
          <p:cNvCxnSpPr>
            <a:endCxn id="16" idx="1"/>
          </p:cNvCxnSpPr>
          <p:nvPr/>
        </p:nvCxnSpPr>
        <p:spPr>
          <a:xfrm flipV="1">
            <a:off x="2692933" y="2750229"/>
            <a:ext cx="754047" cy="579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ttore 2 41"/>
          <p:cNvCxnSpPr>
            <a:cxnSpLocks/>
            <a:endCxn id="17" idx="1"/>
          </p:cNvCxnSpPr>
          <p:nvPr/>
        </p:nvCxnSpPr>
        <p:spPr>
          <a:xfrm flipV="1">
            <a:off x="2692933" y="3187539"/>
            <a:ext cx="754047" cy="1547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ttore 2 43"/>
          <p:cNvCxnSpPr>
            <a:endCxn id="21" idx="1"/>
          </p:cNvCxnSpPr>
          <p:nvPr/>
        </p:nvCxnSpPr>
        <p:spPr>
          <a:xfrm flipV="1">
            <a:off x="2680233" y="3645806"/>
            <a:ext cx="766747" cy="154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ttore 2 45"/>
          <p:cNvCxnSpPr>
            <a:cxnSpLocks/>
            <a:endCxn id="24" idx="1"/>
          </p:cNvCxnSpPr>
          <p:nvPr/>
        </p:nvCxnSpPr>
        <p:spPr>
          <a:xfrm flipV="1">
            <a:off x="2692933" y="4092295"/>
            <a:ext cx="766746" cy="579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ttore 2 47"/>
          <p:cNvCxnSpPr>
            <a:cxnSpLocks/>
            <a:endCxn id="25" idx="1"/>
          </p:cNvCxnSpPr>
          <p:nvPr/>
        </p:nvCxnSpPr>
        <p:spPr>
          <a:xfrm>
            <a:off x="2692933" y="4561783"/>
            <a:ext cx="766747" cy="425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Rettangolo 2">
            <a:extLst>
              <a:ext uri="{FF2B5EF4-FFF2-40B4-BE49-F238E27FC236}">
                <a16:creationId xmlns:a16="http://schemas.microsoft.com/office/drawing/2014/main" id="{CD12D140-8509-1E57-DDE9-019CD421C10B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3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3EEAE339-49E0-58A5-E929-02D69B9F9ABF}"/>
              </a:ext>
            </a:extLst>
          </p:cNvPr>
          <p:cNvSpPr/>
          <p:nvPr/>
        </p:nvSpPr>
        <p:spPr>
          <a:xfrm>
            <a:off x="9939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La fine dell’Età antica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EE6393AF-3C21-61E8-FAD3-7609F8CBDFE0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it-IT" sz="1600" b="1" i="1" dirty="0">
              <a:solidFill>
                <a:schemeClr val="accent6"/>
              </a:solidFill>
              <a:latin typeface="+mj-lt"/>
              <a:ea typeface="ＭＳ Ｐゴシック" charset="0"/>
              <a:cs typeface="Times"/>
            </a:endParaRP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0AABFE16-3134-B53E-9002-39826D76BCFD}"/>
              </a:ext>
            </a:extLst>
          </p:cNvPr>
          <p:cNvSpPr/>
          <p:nvPr/>
        </p:nvSpPr>
        <p:spPr>
          <a:xfrm>
            <a:off x="5540828" y="404813"/>
            <a:ext cx="22574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Maometto. L’islam</a:t>
            </a:r>
            <a:endParaRPr lang="it-IT" dirty="0"/>
          </a:p>
        </p:txBody>
      </p:sp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7F954A2B-258C-C405-8646-5E47A941276F}"/>
              </a:ext>
            </a:extLst>
          </p:cNvPr>
          <p:cNvSpPr txBox="1"/>
          <p:nvPr/>
        </p:nvSpPr>
        <p:spPr>
          <a:xfrm>
            <a:off x="3446980" y="5490342"/>
            <a:ext cx="3479831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luogo della preghiera collettiva è la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moschea</a:t>
            </a:r>
          </a:p>
        </p:txBody>
      </p:sp>
      <p:cxnSp>
        <p:nvCxnSpPr>
          <p:cNvPr id="35" name="Connettore 2 35">
            <a:extLst>
              <a:ext uri="{FF2B5EF4-FFF2-40B4-BE49-F238E27FC236}">
                <a16:creationId xmlns:a16="http://schemas.microsoft.com/office/drawing/2014/main" id="{C78A18D8-E110-F8D8-F153-6DE46A6BC397}"/>
              </a:ext>
            </a:extLst>
          </p:cNvPr>
          <p:cNvCxnSpPr>
            <a:cxnSpLocks/>
            <a:endCxn id="34" idx="1"/>
          </p:cNvCxnSpPr>
          <p:nvPr/>
        </p:nvCxnSpPr>
        <p:spPr>
          <a:xfrm>
            <a:off x="2680233" y="5635063"/>
            <a:ext cx="76674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3" name="Immagine 42">
            <a:extLst>
              <a:ext uri="{FF2B5EF4-FFF2-40B4-BE49-F238E27FC236}">
                <a16:creationId xmlns:a16="http://schemas.microsoft.com/office/drawing/2014/main" id="{0FF90225-09F2-CA90-0F06-FD275B371F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94" y="4490637"/>
            <a:ext cx="3555333" cy="2367363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6EAD6775-F3DE-B777-64C0-0C4AB5D5CF08}"/>
              </a:ext>
            </a:extLst>
          </p:cNvPr>
          <p:cNvSpPr txBox="1"/>
          <p:nvPr/>
        </p:nvSpPr>
        <p:spPr>
          <a:xfrm>
            <a:off x="3498725" y="6674108"/>
            <a:ext cx="379540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Sailko/Wikimedia Commons CC BY 3.0</a:t>
            </a:r>
            <a:endParaRPr lang="it-IT" sz="800" dirty="0"/>
          </a:p>
        </p:txBody>
      </p:sp>
    </p:spTree>
    <p:extLst>
      <p:ext uri="{BB962C8B-B14F-4D97-AF65-F5344CB8AC3E}">
        <p14:creationId xmlns:p14="http://schemas.microsoft.com/office/powerpoint/2010/main" val="23956340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1892300" y="1051867"/>
            <a:ext cx="4991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2.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L’Impero islamico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349384" y="1536612"/>
            <a:ext cx="1011677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632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1224481" y="1766360"/>
            <a:ext cx="1277419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Maometto morì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624925" y="2428882"/>
            <a:ext cx="2476531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dopo una lotta per la successione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965200" y="2942646"/>
            <a:ext cx="1803400" cy="47672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chemeClr val="bg1"/>
                </a:solidFill>
                <a:latin typeface="Arial"/>
                <a:cs typeface="Arial"/>
              </a:rPr>
              <a:t>fu eletto un </a:t>
            </a:r>
            <a:r>
              <a:rPr lang="it-IT" sz="1100" b="1" dirty="0">
                <a:solidFill>
                  <a:schemeClr val="bg1"/>
                </a:solidFill>
                <a:latin typeface="Arial"/>
                <a:cs typeface="Arial"/>
              </a:rPr>
              <a:t>CALIFFO</a:t>
            </a:r>
          </a:p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latin typeface="Arial"/>
                <a:cs typeface="Arial"/>
              </a:rPr>
              <a:t>“</a:t>
            </a:r>
            <a:r>
              <a:rPr lang="it-IT" sz="1100" dirty="0">
                <a:solidFill>
                  <a:schemeClr val="bg1"/>
                </a:solidFill>
                <a:latin typeface="Arial"/>
                <a:cs typeface="Arial"/>
              </a:rPr>
              <a:t>successore del profeta”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965200" y="3624594"/>
            <a:ext cx="1803400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charset="0"/>
                <a:cs typeface="Arial" charset="0"/>
              </a:rPr>
              <a:t>GUIDA RELIGIOSA E POLITICA</a:t>
            </a:r>
          </a:p>
        </p:txBody>
      </p:sp>
      <p:cxnSp>
        <p:nvCxnSpPr>
          <p:cNvPr id="13" name="Connettore 2 12"/>
          <p:cNvCxnSpPr>
            <a:stCxn id="8" idx="2"/>
          </p:cNvCxnSpPr>
          <p:nvPr/>
        </p:nvCxnSpPr>
        <p:spPr>
          <a:xfrm>
            <a:off x="1863191" y="2055801"/>
            <a:ext cx="0" cy="37308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2 15"/>
          <p:cNvCxnSpPr>
            <a:stCxn id="9" idx="2"/>
            <a:endCxn id="10" idx="0"/>
          </p:cNvCxnSpPr>
          <p:nvPr/>
        </p:nvCxnSpPr>
        <p:spPr>
          <a:xfrm>
            <a:off x="1863191" y="2718323"/>
            <a:ext cx="3709" cy="22432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CasellaDiTesto 21"/>
          <p:cNvSpPr txBox="1"/>
          <p:nvPr/>
        </p:nvSpPr>
        <p:spPr>
          <a:xfrm>
            <a:off x="2990904" y="2978869"/>
            <a:ext cx="1454535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iniziò una fase di ESPANSIONE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8" name="CasellaDiTesto 27"/>
          <p:cNvSpPr txBox="1"/>
          <p:nvPr/>
        </p:nvSpPr>
        <p:spPr>
          <a:xfrm>
            <a:off x="4943310" y="4008876"/>
            <a:ext cx="2384615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espansione in Siria, Egitto, Armenia, Mesopotamia e Persia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9" name="Connettore 2 28"/>
          <p:cNvCxnSpPr>
            <a:cxnSpLocks/>
            <a:stCxn id="63" idx="3"/>
            <a:endCxn id="28" idx="1"/>
          </p:cNvCxnSpPr>
          <p:nvPr/>
        </p:nvCxnSpPr>
        <p:spPr>
          <a:xfrm>
            <a:off x="4610101" y="4245188"/>
            <a:ext cx="333209" cy="205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CasellaDiTesto 32"/>
          <p:cNvSpPr txBox="1"/>
          <p:nvPr/>
        </p:nvSpPr>
        <p:spPr>
          <a:xfrm>
            <a:off x="4945981" y="4664565"/>
            <a:ext cx="1778031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espansione in Pakistan, Afghanistan, Nord Africa e Spagna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4" name="Connettore 2 33"/>
          <p:cNvCxnSpPr>
            <a:stCxn id="65" idx="3"/>
            <a:endCxn id="33" idx="1"/>
          </p:cNvCxnSpPr>
          <p:nvPr/>
        </p:nvCxnSpPr>
        <p:spPr>
          <a:xfrm>
            <a:off x="4610101" y="4996571"/>
            <a:ext cx="33588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CasellaDiTesto 61"/>
          <p:cNvSpPr txBox="1"/>
          <p:nvPr/>
        </p:nvSpPr>
        <p:spPr>
          <a:xfrm>
            <a:off x="1957961" y="4281411"/>
            <a:ext cx="1011677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 </a:t>
            </a:r>
            <a:r>
              <a:rPr lang="it-IT" b="1" dirty="0"/>
              <a:t>632-661</a:t>
            </a:r>
          </a:p>
        </p:txBody>
      </p:sp>
      <p:sp>
        <p:nvSpPr>
          <p:cNvPr id="63" name="CasellaDiTesto 62"/>
          <p:cNvSpPr txBox="1"/>
          <p:nvPr/>
        </p:nvSpPr>
        <p:spPr>
          <a:xfrm>
            <a:off x="2817703" y="4100467"/>
            <a:ext cx="1792398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CALIFFATO ELETTIVO</a:t>
            </a:r>
          </a:p>
        </p:txBody>
      </p:sp>
      <p:sp>
        <p:nvSpPr>
          <p:cNvPr id="64" name="CasellaDiTesto 63"/>
          <p:cNvSpPr txBox="1"/>
          <p:nvPr/>
        </p:nvSpPr>
        <p:spPr>
          <a:xfrm>
            <a:off x="1957961" y="5094696"/>
            <a:ext cx="1011677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 </a:t>
            </a:r>
            <a:r>
              <a:rPr lang="it-IT" b="1" dirty="0"/>
              <a:t>661-750</a:t>
            </a:r>
          </a:p>
        </p:txBody>
      </p:sp>
      <p:sp>
        <p:nvSpPr>
          <p:cNvPr id="65" name="CasellaDiTesto 64"/>
          <p:cNvSpPr txBox="1"/>
          <p:nvPr/>
        </p:nvSpPr>
        <p:spPr>
          <a:xfrm>
            <a:off x="2817702" y="4758208"/>
            <a:ext cx="1792399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CALIFFATO OMAYYADE</a:t>
            </a:r>
          </a:p>
        </p:txBody>
      </p:sp>
      <p:sp>
        <p:nvSpPr>
          <p:cNvPr id="66" name="CasellaDiTesto 65"/>
          <p:cNvSpPr txBox="1"/>
          <p:nvPr/>
        </p:nvSpPr>
        <p:spPr>
          <a:xfrm>
            <a:off x="4940639" y="5734205"/>
            <a:ext cx="1778031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conquista della Sicilia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67" name="Ovale 66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7</a:t>
            </a:r>
          </a:p>
        </p:txBody>
      </p:sp>
      <p:sp>
        <p:nvSpPr>
          <p:cNvPr id="68" name="CasellaDiTesto 67"/>
          <p:cNvSpPr txBox="1"/>
          <p:nvPr/>
        </p:nvSpPr>
        <p:spPr>
          <a:xfrm>
            <a:off x="1947328" y="5913070"/>
            <a:ext cx="1164077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 </a:t>
            </a:r>
            <a:r>
              <a:rPr lang="it-IT" b="1" dirty="0"/>
              <a:t>dal 750</a:t>
            </a:r>
          </a:p>
        </p:txBody>
      </p:sp>
      <p:sp>
        <p:nvSpPr>
          <p:cNvPr id="69" name="CasellaDiTesto 68"/>
          <p:cNvSpPr txBox="1"/>
          <p:nvPr/>
        </p:nvSpPr>
        <p:spPr>
          <a:xfrm>
            <a:off x="2817702" y="5704061"/>
            <a:ext cx="1792399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CALIFFATO ABBASIDE</a:t>
            </a:r>
          </a:p>
        </p:txBody>
      </p:sp>
      <p:sp>
        <p:nvSpPr>
          <p:cNvPr id="72" name="CasellaDiTesto 71"/>
          <p:cNvSpPr txBox="1"/>
          <p:nvPr/>
        </p:nvSpPr>
        <p:spPr>
          <a:xfrm>
            <a:off x="7899973" y="4450450"/>
            <a:ext cx="1011677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732</a:t>
            </a:r>
          </a:p>
        </p:txBody>
      </p:sp>
      <p:sp>
        <p:nvSpPr>
          <p:cNvPr id="73" name="CasellaDiTesto 72"/>
          <p:cNvSpPr txBox="1"/>
          <p:nvPr/>
        </p:nvSpPr>
        <p:spPr>
          <a:xfrm>
            <a:off x="6921349" y="4762809"/>
            <a:ext cx="1642471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furono respinti dai Franchi 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Poitiers</a:t>
            </a:r>
          </a:p>
        </p:txBody>
      </p:sp>
      <p:cxnSp>
        <p:nvCxnSpPr>
          <p:cNvPr id="74" name="Connettore 2 73"/>
          <p:cNvCxnSpPr>
            <a:cxnSpLocks/>
            <a:stCxn id="33" idx="3"/>
            <a:endCxn id="73" idx="1"/>
          </p:cNvCxnSpPr>
          <p:nvPr/>
        </p:nvCxnSpPr>
        <p:spPr>
          <a:xfrm>
            <a:off x="6724012" y="4996571"/>
            <a:ext cx="197337" cy="460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Connettore 2 75"/>
          <p:cNvCxnSpPr/>
          <p:nvPr/>
        </p:nvCxnSpPr>
        <p:spPr>
          <a:xfrm>
            <a:off x="4619961" y="5872484"/>
            <a:ext cx="304769" cy="474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Connettore 2 76"/>
          <p:cNvCxnSpPr>
            <a:endCxn id="22" idx="1"/>
          </p:cNvCxnSpPr>
          <p:nvPr/>
        </p:nvCxnSpPr>
        <p:spPr>
          <a:xfrm>
            <a:off x="2727355" y="3217232"/>
            <a:ext cx="26354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Connettore 2 80"/>
          <p:cNvCxnSpPr>
            <a:stCxn id="22" idx="2"/>
            <a:endCxn id="63" idx="0"/>
          </p:cNvCxnSpPr>
          <p:nvPr/>
        </p:nvCxnSpPr>
        <p:spPr>
          <a:xfrm flipH="1">
            <a:off x="3713902" y="3455595"/>
            <a:ext cx="4270" cy="64487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Connettore 2 82"/>
          <p:cNvCxnSpPr>
            <a:stCxn id="63" idx="2"/>
            <a:endCxn id="65" idx="0"/>
          </p:cNvCxnSpPr>
          <p:nvPr/>
        </p:nvCxnSpPr>
        <p:spPr>
          <a:xfrm>
            <a:off x="3713902" y="4389908"/>
            <a:ext cx="0" cy="36830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Connettore 2 85"/>
          <p:cNvCxnSpPr>
            <a:stCxn id="65" idx="2"/>
            <a:endCxn id="69" idx="0"/>
          </p:cNvCxnSpPr>
          <p:nvPr/>
        </p:nvCxnSpPr>
        <p:spPr>
          <a:xfrm>
            <a:off x="3713902" y="5234934"/>
            <a:ext cx="0" cy="46912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Connettore 2 92"/>
          <p:cNvCxnSpPr>
            <a:stCxn id="10" idx="2"/>
            <a:endCxn id="12" idx="0"/>
          </p:cNvCxnSpPr>
          <p:nvPr/>
        </p:nvCxnSpPr>
        <p:spPr>
          <a:xfrm>
            <a:off x="1866900" y="3419372"/>
            <a:ext cx="0" cy="20522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magine 3">
            <a:extLst>
              <a:ext uri="{FF2B5EF4-FFF2-40B4-BE49-F238E27FC236}">
                <a16:creationId xmlns:a16="http://schemas.microsoft.com/office/drawing/2014/main" id="{49FFF483-D289-552C-C8B6-E0503EF5DC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9241" y="1615949"/>
            <a:ext cx="4059259" cy="2089864"/>
          </a:xfrm>
          <a:prstGeom prst="rect">
            <a:avLst/>
          </a:prstGeom>
        </p:spPr>
      </p:pic>
      <p:sp>
        <p:nvSpPr>
          <p:cNvPr id="3" name="Rettangolo 2">
            <a:extLst>
              <a:ext uri="{FF2B5EF4-FFF2-40B4-BE49-F238E27FC236}">
                <a16:creationId xmlns:a16="http://schemas.microsoft.com/office/drawing/2014/main" id="{5241B2E7-7DE8-877E-9178-C1924734958A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3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BE6397DE-CA93-4ABD-931C-7AF748A082EA}"/>
              </a:ext>
            </a:extLst>
          </p:cNvPr>
          <p:cNvSpPr/>
          <p:nvPr/>
        </p:nvSpPr>
        <p:spPr>
          <a:xfrm>
            <a:off x="9939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La fine dell’Età antica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979EBF0B-66BD-45E6-5440-0D8FFFBDD559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it-IT" sz="1600" b="1" i="1" dirty="0">
              <a:solidFill>
                <a:schemeClr val="accent6"/>
              </a:solidFill>
              <a:latin typeface="+mj-lt"/>
              <a:ea typeface="ＭＳ Ｐゴシック" charset="0"/>
              <a:cs typeface="Times"/>
            </a:endParaRP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7829C54A-3AA3-C8AD-6705-45717C10930D}"/>
              </a:ext>
            </a:extLst>
          </p:cNvPr>
          <p:cNvSpPr/>
          <p:nvPr/>
        </p:nvSpPr>
        <p:spPr>
          <a:xfrm>
            <a:off x="5540828" y="404813"/>
            <a:ext cx="22574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Maometto. L’islam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277494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345525" y="1146182"/>
            <a:ext cx="3223175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Le ragioni della grande espansione araba furono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2933669" y="1733342"/>
            <a:ext cx="1828831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l’entusiasmo religioso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5105369" y="1729506"/>
            <a:ext cx="3326118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che spinse a combattere senza temere la morte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2920969" y="2317542"/>
            <a:ext cx="1828831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speranza di saccheggio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5105369" y="2317542"/>
            <a:ext cx="2362558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desiderio di una vita più agiata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2933669" y="2812842"/>
            <a:ext cx="2590831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l’abitudine dei beduini a una vita dura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2933669" y="3270042"/>
            <a:ext cx="2349531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l’abilità nel combattere a cavallo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2933669" y="3746084"/>
            <a:ext cx="3073431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l’abilità nel governare i territori conquistati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6389687" y="3746084"/>
            <a:ext cx="1368425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charset="0"/>
                <a:cs typeface="Arial" charset="0"/>
              </a:rPr>
              <a:t>furono tolleranti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5714969" y="4286042"/>
            <a:ext cx="2730531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le popolazioni sottomesse non erano obbligate a convertirsi all’islam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5714969" y="5022642"/>
            <a:ext cx="2730531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potevano continuare a professare la propria religione pagando una tassa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5714969" y="5770128"/>
            <a:ext cx="2730531" cy="664012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charset="0"/>
                <a:cs typeface="Arial" charset="0"/>
              </a:rPr>
              <a:t>molti sudditi bizantini e persiani accettarono volentieri la dominazione araba</a:t>
            </a:r>
          </a:p>
        </p:txBody>
      </p:sp>
      <p:sp>
        <p:nvSpPr>
          <p:cNvPr id="20" name="Ovale 19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8</a:t>
            </a:r>
          </a:p>
        </p:txBody>
      </p:sp>
      <p:cxnSp>
        <p:nvCxnSpPr>
          <p:cNvPr id="21" name="Connettore 2 20"/>
          <p:cNvCxnSpPr>
            <a:cxnSpLocks/>
            <a:stCxn id="7" idx="3"/>
            <a:endCxn id="8" idx="1"/>
          </p:cNvCxnSpPr>
          <p:nvPr/>
        </p:nvCxnSpPr>
        <p:spPr>
          <a:xfrm flipV="1">
            <a:off x="4762500" y="1874227"/>
            <a:ext cx="342869" cy="383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2 22"/>
          <p:cNvCxnSpPr>
            <a:cxnSpLocks/>
            <a:stCxn id="9" idx="3"/>
            <a:endCxn id="10" idx="1"/>
          </p:cNvCxnSpPr>
          <p:nvPr/>
        </p:nvCxnSpPr>
        <p:spPr>
          <a:xfrm>
            <a:off x="4749800" y="2462263"/>
            <a:ext cx="35556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2 24"/>
          <p:cNvCxnSpPr>
            <a:stCxn id="14" idx="3"/>
            <a:endCxn id="16" idx="1"/>
          </p:cNvCxnSpPr>
          <p:nvPr/>
        </p:nvCxnSpPr>
        <p:spPr>
          <a:xfrm>
            <a:off x="6007100" y="3890805"/>
            <a:ext cx="38258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2 25"/>
          <p:cNvCxnSpPr>
            <a:endCxn id="17" idx="0"/>
          </p:cNvCxnSpPr>
          <p:nvPr/>
        </p:nvCxnSpPr>
        <p:spPr>
          <a:xfrm>
            <a:off x="7073900" y="4035525"/>
            <a:ext cx="6335" cy="25051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2 28"/>
          <p:cNvCxnSpPr/>
          <p:nvPr/>
        </p:nvCxnSpPr>
        <p:spPr>
          <a:xfrm>
            <a:off x="7067565" y="4772125"/>
            <a:ext cx="6335" cy="25051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ttore 2 29"/>
          <p:cNvCxnSpPr/>
          <p:nvPr/>
        </p:nvCxnSpPr>
        <p:spPr>
          <a:xfrm>
            <a:off x="7080235" y="5499368"/>
            <a:ext cx="6335" cy="25051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1 31"/>
          <p:cNvCxnSpPr>
            <a:cxnSpLocks/>
          </p:cNvCxnSpPr>
          <p:nvPr/>
        </p:nvCxnSpPr>
        <p:spPr>
          <a:xfrm flipH="1">
            <a:off x="1943100" y="1435623"/>
            <a:ext cx="14013" cy="2455182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ttore 2 33"/>
          <p:cNvCxnSpPr>
            <a:endCxn id="14" idx="1"/>
          </p:cNvCxnSpPr>
          <p:nvPr/>
        </p:nvCxnSpPr>
        <p:spPr>
          <a:xfrm flipV="1">
            <a:off x="1943100" y="3890805"/>
            <a:ext cx="990569" cy="182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ttore 2 35"/>
          <p:cNvCxnSpPr/>
          <p:nvPr/>
        </p:nvCxnSpPr>
        <p:spPr>
          <a:xfrm flipV="1">
            <a:off x="1957113" y="3420905"/>
            <a:ext cx="990569" cy="182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ttore 2 36"/>
          <p:cNvCxnSpPr/>
          <p:nvPr/>
        </p:nvCxnSpPr>
        <p:spPr>
          <a:xfrm flipV="1">
            <a:off x="1943100" y="2963705"/>
            <a:ext cx="990569" cy="182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ttore 2 37"/>
          <p:cNvCxnSpPr/>
          <p:nvPr/>
        </p:nvCxnSpPr>
        <p:spPr>
          <a:xfrm flipV="1">
            <a:off x="1930400" y="2480288"/>
            <a:ext cx="990569" cy="182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ttore 2 38"/>
          <p:cNvCxnSpPr/>
          <p:nvPr/>
        </p:nvCxnSpPr>
        <p:spPr>
          <a:xfrm flipV="1">
            <a:off x="1951666" y="1880976"/>
            <a:ext cx="990569" cy="182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Rettangolo 2">
            <a:extLst>
              <a:ext uri="{FF2B5EF4-FFF2-40B4-BE49-F238E27FC236}">
                <a16:creationId xmlns:a16="http://schemas.microsoft.com/office/drawing/2014/main" id="{89325B32-F71A-5F90-5B85-F4ACB2606B79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3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DD24853A-55B2-6211-2C25-FA1B318A444F}"/>
              </a:ext>
            </a:extLst>
          </p:cNvPr>
          <p:cNvSpPr/>
          <p:nvPr/>
        </p:nvSpPr>
        <p:spPr>
          <a:xfrm>
            <a:off x="9939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La fine dell’Età antica</a:t>
            </a:r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F0CC04F8-488A-0F80-6066-347EBCB0ADED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it-IT" sz="1600" b="1" i="1" dirty="0">
              <a:solidFill>
                <a:schemeClr val="accent6"/>
              </a:solidFill>
              <a:latin typeface="+mj-lt"/>
              <a:ea typeface="ＭＳ Ｐゴシック" charset="0"/>
              <a:cs typeface="Times"/>
            </a:endParaRPr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867309F3-D72F-91B3-37AA-BD9709F5FD29}"/>
              </a:ext>
            </a:extLst>
          </p:cNvPr>
          <p:cNvSpPr/>
          <p:nvPr/>
        </p:nvSpPr>
        <p:spPr>
          <a:xfrm>
            <a:off x="5540828" y="404813"/>
            <a:ext cx="22574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Maometto. L’islam</a:t>
            </a:r>
            <a:endParaRPr lang="it-IT" dirty="0"/>
          </a:p>
        </p:txBody>
      </p:sp>
      <p:pic>
        <p:nvPicPr>
          <p:cNvPr id="41" name="Immagine 40">
            <a:extLst>
              <a:ext uri="{FF2B5EF4-FFF2-40B4-BE49-F238E27FC236}">
                <a16:creationId xmlns:a16="http://schemas.microsoft.com/office/drawing/2014/main" id="{BF2B9073-2979-06F5-D865-7FF2FB9308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77" y="4062586"/>
            <a:ext cx="2367523" cy="2721720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01409C52-00D6-D24C-8DC7-E05D8E445DE7}"/>
              </a:ext>
            </a:extLst>
          </p:cNvPr>
          <p:cNvSpPr txBox="1"/>
          <p:nvPr/>
        </p:nvSpPr>
        <p:spPr>
          <a:xfrm>
            <a:off x="2398388" y="6399794"/>
            <a:ext cx="19106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Istanbul, Museo del Palazzo di Topkapi/Wikipedia Commons Pubblico Dominio</a:t>
            </a:r>
          </a:p>
        </p:txBody>
      </p:sp>
    </p:spTree>
    <p:extLst>
      <p:ext uri="{BB962C8B-B14F-4D97-AF65-F5344CB8AC3E}">
        <p14:creationId xmlns:p14="http://schemas.microsoft.com/office/powerpoint/2010/main" val="3645124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910239" y="2053799"/>
            <a:ext cx="1384331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L’Impero arabo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0" name="CasellaDiTesto 29"/>
          <p:cNvSpPr txBox="1"/>
          <p:nvPr/>
        </p:nvSpPr>
        <p:spPr>
          <a:xfrm>
            <a:off x="694339" y="2957484"/>
            <a:ext cx="1803400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chemeClr val="bg1"/>
                </a:solidFill>
                <a:latin typeface="Arial"/>
                <a:cs typeface="Arial"/>
              </a:rPr>
              <a:t>fu attraversato da conflitti e contese dinastiche</a:t>
            </a:r>
          </a:p>
        </p:txBody>
      </p:sp>
      <p:cxnSp>
        <p:nvCxnSpPr>
          <p:cNvPr id="31" name="Connettore 2 30"/>
          <p:cNvCxnSpPr>
            <a:stCxn id="6" idx="2"/>
            <a:endCxn id="30" idx="0"/>
          </p:cNvCxnSpPr>
          <p:nvPr/>
        </p:nvCxnSpPr>
        <p:spPr>
          <a:xfrm flipH="1">
            <a:off x="1596039" y="2343240"/>
            <a:ext cx="6366" cy="61424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CasellaDiTesto 34"/>
          <p:cNvSpPr txBox="1"/>
          <p:nvPr/>
        </p:nvSpPr>
        <p:spPr>
          <a:xfrm>
            <a:off x="3097813" y="3763824"/>
            <a:ext cx="4098956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spettava a un uomo scelto tra i vecchi compagni di Maometto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6" name="CasellaDiTesto 35"/>
          <p:cNvSpPr txBox="1"/>
          <p:nvPr/>
        </p:nvSpPr>
        <p:spPr>
          <a:xfrm>
            <a:off x="7576072" y="3763824"/>
            <a:ext cx="873591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SUNNITI</a:t>
            </a:r>
          </a:p>
        </p:txBody>
      </p:sp>
      <p:sp>
        <p:nvSpPr>
          <p:cNvPr id="37" name="CasellaDiTesto 36"/>
          <p:cNvSpPr txBox="1"/>
          <p:nvPr/>
        </p:nvSpPr>
        <p:spPr>
          <a:xfrm>
            <a:off x="3097812" y="4261177"/>
            <a:ext cx="4478259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spettava a un membro di una delle famiglie più potenti della Mecca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8" name="CasellaDiTesto 37"/>
          <p:cNvSpPr txBox="1"/>
          <p:nvPr/>
        </p:nvSpPr>
        <p:spPr>
          <a:xfrm>
            <a:off x="3097813" y="4750504"/>
            <a:ext cx="2879757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spettava a un discendente di Maometto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9" name="CasellaDiTesto 38"/>
          <p:cNvSpPr txBox="1"/>
          <p:nvPr/>
        </p:nvSpPr>
        <p:spPr>
          <a:xfrm>
            <a:off x="694339" y="4073892"/>
            <a:ext cx="1803400" cy="66401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legate alla SUCCESSIONE A MAOMETTO</a:t>
            </a:r>
          </a:p>
        </p:txBody>
      </p:sp>
      <p:cxnSp>
        <p:nvCxnSpPr>
          <p:cNvPr id="40" name="Connettore 2 39"/>
          <p:cNvCxnSpPr>
            <a:stCxn id="30" idx="2"/>
            <a:endCxn id="39" idx="0"/>
          </p:cNvCxnSpPr>
          <p:nvPr/>
        </p:nvCxnSpPr>
        <p:spPr>
          <a:xfrm>
            <a:off x="1596039" y="3434210"/>
            <a:ext cx="0" cy="63968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CasellaDiTesto 42"/>
          <p:cNvSpPr txBox="1"/>
          <p:nvPr/>
        </p:nvSpPr>
        <p:spPr>
          <a:xfrm>
            <a:off x="6367876" y="4750504"/>
            <a:ext cx="828894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SCIITI</a:t>
            </a:r>
          </a:p>
        </p:txBody>
      </p:sp>
      <p:cxnSp>
        <p:nvCxnSpPr>
          <p:cNvPr id="44" name="Connettore 2 43"/>
          <p:cNvCxnSpPr>
            <a:stCxn id="39" idx="3"/>
            <a:endCxn id="35" idx="1"/>
          </p:cNvCxnSpPr>
          <p:nvPr/>
        </p:nvCxnSpPr>
        <p:spPr>
          <a:xfrm flipV="1">
            <a:off x="2497739" y="3908545"/>
            <a:ext cx="600074" cy="49735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ttore 2 46"/>
          <p:cNvCxnSpPr>
            <a:stCxn id="39" idx="3"/>
            <a:endCxn id="37" idx="1"/>
          </p:cNvCxnSpPr>
          <p:nvPr/>
        </p:nvCxnSpPr>
        <p:spPr>
          <a:xfrm>
            <a:off x="2497739" y="4405898"/>
            <a:ext cx="600073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ttore 2 50"/>
          <p:cNvCxnSpPr>
            <a:stCxn id="39" idx="3"/>
            <a:endCxn id="38" idx="1"/>
          </p:cNvCxnSpPr>
          <p:nvPr/>
        </p:nvCxnSpPr>
        <p:spPr>
          <a:xfrm>
            <a:off x="2497739" y="4405898"/>
            <a:ext cx="600074" cy="48932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ttore 2 53"/>
          <p:cNvCxnSpPr>
            <a:cxnSpLocks/>
            <a:endCxn id="36" idx="1"/>
          </p:cNvCxnSpPr>
          <p:nvPr/>
        </p:nvCxnSpPr>
        <p:spPr>
          <a:xfrm>
            <a:off x="7196770" y="3908545"/>
            <a:ext cx="379302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ttore 2 55"/>
          <p:cNvCxnSpPr>
            <a:cxnSpLocks/>
            <a:endCxn id="43" idx="1"/>
          </p:cNvCxnSpPr>
          <p:nvPr/>
        </p:nvCxnSpPr>
        <p:spPr>
          <a:xfrm>
            <a:off x="5977570" y="4895225"/>
            <a:ext cx="39030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CasellaDiTesto 57"/>
          <p:cNvSpPr txBox="1"/>
          <p:nvPr/>
        </p:nvSpPr>
        <p:spPr>
          <a:xfrm>
            <a:off x="694340" y="5452545"/>
            <a:ext cx="180340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nacquero profonde spaccature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59" name="Connettore 2 58"/>
          <p:cNvCxnSpPr>
            <a:cxnSpLocks/>
            <a:stCxn id="39" idx="2"/>
            <a:endCxn id="58" idx="0"/>
          </p:cNvCxnSpPr>
          <p:nvPr/>
        </p:nvCxnSpPr>
        <p:spPr>
          <a:xfrm>
            <a:off x="1596039" y="4737904"/>
            <a:ext cx="1" cy="71464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CasellaDiTesto 60"/>
          <p:cNvSpPr txBox="1"/>
          <p:nvPr/>
        </p:nvSpPr>
        <p:spPr>
          <a:xfrm>
            <a:off x="2856765" y="5546187"/>
            <a:ext cx="3120805" cy="289441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chemeClr val="bg1"/>
                </a:solidFill>
                <a:latin typeface="Arial"/>
                <a:cs typeface="Arial"/>
              </a:rPr>
              <a:t>che ancora oggi dividono il mondo arabo</a:t>
            </a:r>
          </a:p>
        </p:txBody>
      </p:sp>
      <p:cxnSp>
        <p:nvCxnSpPr>
          <p:cNvPr id="62" name="Connettore 2 61"/>
          <p:cNvCxnSpPr>
            <a:stCxn id="58" idx="3"/>
            <a:endCxn id="61" idx="1"/>
          </p:cNvCxnSpPr>
          <p:nvPr/>
        </p:nvCxnSpPr>
        <p:spPr>
          <a:xfrm>
            <a:off x="2497740" y="5690908"/>
            <a:ext cx="35902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Ovale 65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9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E6CBF4E3-3877-80E0-7C51-E916CCECED3E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3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128D5175-42A2-3521-5C03-3BC6B801D212}"/>
              </a:ext>
            </a:extLst>
          </p:cNvPr>
          <p:cNvSpPr/>
          <p:nvPr/>
        </p:nvSpPr>
        <p:spPr>
          <a:xfrm>
            <a:off x="9939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La fine dell’Età antica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EDE6F853-D098-CF63-0784-1DDE2C3B3DBC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it-IT" sz="1600" b="1" i="1" dirty="0">
              <a:solidFill>
                <a:schemeClr val="accent6"/>
              </a:solidFill>
              <a:latin typeface="+mj-lt"/>
              <a:ea typeface="ＭＳ Ｐゴシック" charset="0"/>
              <a:cs typeface="Times"/>
            </a:endParaRP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FBEABA92-654D-5FAD-3D3E-C750D925D528}"/>
              </a:ext>
            </a:extLst>
          </p:cNvPr>
          <p:cNvSpPr/>
          <p:nvPr/>
        </p:nvSpPr>
        <p:spPr>
          <a:xfrm>
            <a:off x="5540828" y="404813"/>
            <a:ext cx="22574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Maometto. L’islam</a:t>
            </a:r>
            <a:endParaRPr lang="it-IT" dirty="0"/>
          </a:p>
        </p:txBody>
      </p:sp>
      <p:pic>
        <p:nvPicPr>
          <p:cNvPr id="25" name="Immagine 24">
            <a:extLst>
              <a:ext uri="{FF2B5EF4-FFF2-40B4-BE49-F238E27FC236}">
                <a16:creationId xmlns:a16="http://schemas.microsoft.com/office/drawing/2014/main" id="{A837CF73-8E6B-1A0F-08EE-605FF62A6E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3438" y="1098566"/>
            <a:ext cx="3822374" cy="2330002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B664C2E1-40E3-0FF5-2CAE-D3C58EFFCEE6}"/>
              </a:ext>
            </a:extLst>
          </p:cNvPr>
          <p:cNvSpPr txBox="1"/>
          <p:nvPr/>
        </p:nvSpPr>
        <p:spPr>
          <a:xfrm>
            <a:off x="5677468" y="3393206"/>
            <a:ext cx="299377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San Diego, San Diego Museum of Art/Opera in Pubblico Dominio</a:t>
            </a:r>
          </a:p>
        </p:txBody>
      </p:sp>
    </p:spTree>
    <p:extLst>
      <p:ext uri="{BB962C8B-B14F-4D97-AF65-F5344CB8AC3E}">
        <p14:creationId xmlns:p14="http://schemas.microsoft.com/office/powerpoint/2010/main" val="10539224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1892300" y="1051867"/>
            <a:ext cx="4991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3.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La civiltà islamica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5710951" y="3233903"/>
            <a:ext cx="2502347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califfo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 al vertice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3035081" y="1748699"/>
            <a:ext cx="2505043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L’impero islamico</a:t>
            </a:r>
          </a:p>
        </p:txBody>
      </p:sp>
      <p:cxnSp>
        <p:nvCxnSpPr>
          <p:cNvPr id="15" name="Connettore 2 14"/>
          <p:cNvCxnSpPr>
            <a:cxnSpLocks/>
          </p:cNvCxnSpPr>
          <p:nvPr/>
        </p:nvCxnSpPr>
        <p:spPr>
          <a:xfrm>
            <a:off x="5195006" y="4331555"/>
            <a:ext cx="515942" cy="356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ttore 2 38"/>
          <p:cNvCxnSpPr>
            <a:cxnSpLocks/>
            <a:stCxn id="12" idx="2"/>
            <a:endCxn id="67" idx="0"/>
          </p:cNvCxnSpPr>
          <p:nvPr/>
        </p:nvCxnSpPr>
        <p:spPr>
          <a:xfrm>
            <a:off x="4287603" y="2038140"/>
            <a:ext cx="907406" cy="58398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Ovale 60"/>
          <p:cNvSpPr>
            <a:spLocks noChangeAspect="1"/>
          </p:cNvSpPr>
          <p:nvPr/>
        </p:nvSpPr>
        <p:spPr>
          <a:xfrm>
            <a:off x="8407400" y="6111875"/>
            <a:ext cx="593725" cy="59372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10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FC88840F-C657-6E6E-2F5B-29E47F8541D3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3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FC6E1BF9-536B-F717-5F37-7BE81BC5C2A4}"/>
              </a:ext>
            </a:extLst>
          </p:cNvPr>
          <p:cNvSpPr/>
          <p:nvPr/>
        </p:nvSpPr>
        <p:spPr>
          <a:xfrm>
            <a:off x="9939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La fine dell’Età antica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597C25B4-5B4C-2451-B540-7CAE3DF4F7A4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it-IT" sz="1600" b="1" i="1" dirty="0">
              <a:solidFill>
                <a:schemeClr val="accent6"/>
              </a:solidFill>
              <a:latin typeface="+mj-lt"/>
              <a:ea typeface="ＭＳ Ｐゴシック" charset="0"/>
              <a:cs typeface="Times"/>
            </a:endParaRP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2B7A0159-4871-5B5E-2952-B52E3DC8D5DC}"/>
              </a:ext>
            </a:extLst>
          </p:cNvPr>
          <p:cNvSpPr/>
          <p:nvPr/>
        </p:nvSpPr>
        <p:spPr>
          <a:xfrm>
            <a:off x="5540828" y="404813"/>
            <a:ext cx="22574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Maometto. L’islam</a:t>
            </a:r>
            <a:endParaRPr lang="it-IT" dirty="0"/>
          </a:p>
        </p:txBody>
      </p:sp>
      <p:sp>
        <p:nvSpPr>
          <p:cNvPr id="59" name="CasellaDiTesto 58">
            <a:extLst>
              <a:ext uri="{FF2B5EF4-FFF2-40B4-BE49-F238E27FC236}">
                <a16:creationId xmlns:a16="http://schemas.microsoft.com/office/drawing/2014/main" id="{8F747D16-6652-7A37-A885-D697A0D85669}"/>
              </a:ext>
            </a:extLst>
          </p:cNvPr>
          <p:cNvSpPr txBox="1"/>
          <p:nvPr/>
        </p:nvSpPr>
        <p:spPr>
          <a:xfrm>
            <a:off x="5710951" y="3655245"/>
            <a:ext cx="2502348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un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emiro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 a capo di ogni provincia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60" name="CasellaDiTesto 59">
            <a:extLst>
              <a:ext uri="{FF2B5EF4-FFF2-40B4-BE49-F238E27FC236}">
                <a16:creationId xmlns:a16="http://schemas.microsoft.com/office/drawing/2014/main" id="{EC7FC3DA-B1B1-7D8E-2B36-69C0E5703CDF}"/>
              </a:ext>
            </a:extLst>
          </p:cNvPr>
          <p:cNvSpPr txBox="1"/>
          <p:nvPr/>
        </p:nvSpPr>
        <p:spPr>
          <a:xfrm>
            <a:off x="5710951" y="4103933"/>
            <a:ext cx="2502348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 musulmani non arabi, che godevano dei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diritti civili</a:t>
            </a:r>
          </a:p>
        </p:txBody>
      </p:sp>
      <p:sp>
        <p:nvSpPr>
          <p:cNvPr id="62" name="CasellaDiTesto 61">
            <a:extLst>
              <a:ext uri="{FF2B5EF4-FFF2-40B4-BE49-F238E27FC236}">
                <a16:creationId xmlns:a16="http://schemas.microsoft.com/office/drawing/2014/main" id="{273A87B1-574C-94C5-08AB-E8FC0E25E1CB}"/>
              </a:ext>
            </a:extLst>
          </p:cNvPr>
          <p:cNvSpPr txBox="1"/>
          <p:nvPr/>
        </p:nvSpPr>
        <p:spPr>
          <a:xfrm>
            <a:off x="5710950" y="4719244"/>
            <a:ext cx="2507579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Ebrei e cristiani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, che non avevano diritti civili e pagavano la maggior parte delle tasse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63" name="CasellaDiTesto 62">
            <a:extLst>
              <a:ext uri="{FF2B5EF4-FFF2-40B4-BE49-F238E27FC236}">
                <a16:creationId xmlns:a16="http://schemas.microsoft.com/office/drawing/2014/main" id="{246108C1-2153-E05A-4EB7-8277A67E53D7}"/>
              </a:ext>
            </a:extLst>
          </p:cNvPr>
          <p:cNvSpPr txBox="1"/>
          <p:nvPr/>
        </p:nvSpPr>
        <p:spPr>
          <a:xfrm>
            <a:off x="5710949" y="5528504"/>
            <a:ext cx="2507579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numerosi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schiavi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, che facevano i lavori pesanti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67" name="CasellaDiTesto 66">
            <a:extLst>
              <a:ext uri="{FF2B5EF4-FFF2-40B4-BE49-F238E27FC236}">
                <a16:creationId xmlns:a16="http://schemas.microsoft.com/office/drawing/2014/main" id="{C362ED02-5560-93F6-B394-F829BFF70990}"/>
              </a:ext>
            </a:extLst>
          </p:cNvPr>
          <p:cNvSpPr txBox="1"/>
          <p:nvPr/>
        </p:nvSpPr>
        <p:spPr>
          <a:xfrm>
            <a:off x="4391232" y="2622129"/>
            <a:ext cx="1607554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organizzazione sociale e del potere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68" name="CasellaDiTesto 67">
            <a:extLst>
              <a:ext uri="{FF2B5EF4-FFF2-40B4-BE49-F238E27FC236}">
                <a16:creationId xmlns:a16="http://schemas.microsoft.com/office/drawing/2014/main" id="{1C3BF8A3-8697-8F8F-A5F4-08106273AFFD}"/>
              </a:ext>
            </a:extLst>
          </p:cNvPr>
          <p:cNvSpPr txBox="1"/>
          <p:nvPr/>
        </p:nvSpPr>
        <p:spPr>
          <a:xfrm>
            <a:off x="5710948" y="6155681"/>
            <a:ext cx="2473873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città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 era la base del potere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72" name="CasellaDiTesto 71">
            <a:extLst>
              <a:ext uri="{FF2B5EF4-FFF2-40B4-BE49-F238E27FC236}">
                <a16:creationId xmlns:a16="http://schemas.microsoft.com/office/drawing/2014/main" id="{DD571F57-88EA-71CB-55E5-E57781FCB059}"/>
              </a:ext>
            </a:extLst>
          </p:cNvPr>
          <p:cNvSpPr txBox="1"/>
          <p:nvPr/>
        </p:nvSpPr>
        <p:spPr>
          <a:xfrm>
            <a:off x="2406320" y="2632678"/>
            <a:ext cx="1607554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economia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73" name="CasellaDiTesto 72">
            <a:extLst>
              <a:ext uri="{FF2B5EF4-FFF2-40B4-BE49-F238E27FC236}">
                <a16:creationId xmlns:a16="http://schemas.microsoft.com/office/drawing/2014/main" id="{3098057F-7169-1BC9-644E-DA644DC3EEDD}"/>
              </a:ext>
            </a:extLst>
          </p:cNvPr>
          <p:cNvSpPr txBox="1"/>
          <p:nvPr/>
        </p:nvSpPr>
        <p:spPr>
          <a:xfrm>
            <a:off x="302521" y="3302007"/>
            <a:ext cx="2502347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controllo delle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vie commerciali</a:t>
            </a:r>
          </a:p>
        </p:txBody>
      </p:sp>
      <p:sp>
        <p:nvSpPr>
          <p:cNvPr id="74" name="CasellaDiTesto 73">
            <a:extLst>
              <a:ext uri="{FF2B5EF4-FFF2-40B4-BE49-F238E27FC236}">
                <a16:creationId xmlns:a16="http://schemas.microsoft.com/office/drawing/2014/main" id="{DFDC4F14-5D44-F8AE-CDA8-B995F8A4E780}"/>
              </a:ext>
            </a:extLst>
          </p:cNvPr>
          <p:cNvSpPr txBox="1"/>
          <p:nvPr/>
        </p:nvSpPr>
        <p:spPr>
          <a:xfrm>
            <a:off x="302521" y="3763183"/>
            <a:ext cx="2502348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dominio dei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traffici marittimi</a:t>
            </a:r>
          </a:p>
        </p:txBody>
      </p:sp>
      <p:sp>
        <p:nvSpPr>
          <p:cNvPr id="75" name="CasellaDiTesto 74">
            <a:extLst>
              <a:ext uri="{FF2B5EF4-FFF2-40B4-BE49-F238E27FC236}">
                <a16:creationId xmlns:a16="http://schemas.microsoft.com/office/drawing/2014/main" id="{3A4DA2F7-E8CA-5542-6E4F-F64B2D3AC574}"/>
              </a:ext>
            </a:extLst>
          </p:cNvPr>
          <p:cNvSpPr txBox="1"/>
          <p:nvPr/>
        </p:nvSpPr>
        <p:spPr>
          <a:xfrm>
            <a:off x="270622" y="5051778"/>
            <a:ext cx="2502347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sviluppo delle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attività artigianali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 nei territori conquistati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76" name="CasellaDiTesto 75">
            <a:extLst>
              <a:ext uri="{FF2B5EF4-FFF2-40B4-BE49-F238E27FC236}">
                <a16:creationId xmlns:a16="http://schemas.microsoft.com/office/drawing/2014/main" id="{574751F7-6C72-088B-8082-B68967A78B60}"/>
              </a:ext>
            </a:extLst>
          </p:cNvPr>
          <p:cNvSpPr txBox="1"/>
          <p:nvPr/>
        </p:nvSpPr>
        <p:spPr>
          <a:xfrm>
            <a:off x="270622" y="4229770"/>
            <a:ext cx="2502347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introduzione di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sistemi di irrigazione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 e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mulini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 nei territori conquistati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79" name="Connettore 2 38">
            <a:extLst>
              <a:ext uri="{FF2B5EF4-FFF2-40B4-BE49-F238E27FC236}">
                <a16:creationId xmlns:a16="http://schemas.microsoft.com/office/drawing/2014/main" id="{C3BBE502-D7A9-F93E-D01A-233558E6EB5C}"/>
              </a:ext>
            </a:extLst>
          </p:cNvPr>
          <p:cNvCxnSpPr>
            <a:cxnSpLocks/>
            <a:stCxn id="12" idx="2"/>
            <a:endCxn id="72" idx="0"/>
          </p:cNvCxnSpPr>
          <p:nvPr/>
        </p:nvCxnSpPr>
        <p:spPr>
          <a:xfrm flipH="1">
            <a:off x="3210097" y="2038140"/>
            <a:ext cx="1077506" cy="59453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Connettore 1 31">
            <a:extLst>
              <a:ext uri="{FF2B5EF4-FFF2-40B4-BE49-F238E27FC236}">
                <a16:creationId xmlns:a16="http://schemas.microsoft.com/office/drawing/2014/main" id="{FBD59848-DB74-1101-6C45-EA212F170018}"/>
              </a:ext>
            </a:extLst>
          </p:cNvPr>
          <p:cNvCxnSpPr>
            <a:cxnSpLocks/>
          </p:cNvCxnSpPr>
          <p:nvPr/>
        </p:nvCxnSpPr>
        <p:spPr>
          <a:xfrm>
            <a:off x="3221999" y="2929506"/>
            <a:ext cx="1633" cy="2360635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Connettore 1 31">
            <a:extLst>
              <a:ext uri="{FF2B5EF4-FFF2-40B4-BE49-F238E27FC236}">
                <a16:creationId xmlns:a16="http://schemas.microsoft.com/office/drawing/2014/main" id="{1FFFB1F0-524E-8BA3-B61D-A074AE04415E}"/>
              </a:ext>
            </a:extLst>
          </p:cNvPr>
          <p:cNvCxnSpPr>
            <a:cxnSpLocks/>
          </p:cNvCxnSpPr>
          <p:nvPr/>
        </p:nvCxnSpPr>
        <p:spPr>
          <a:xfrm>
            <a:off x="5195009" y="3098855"/>
            <a:ext cx="0" cy="3201546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Connettore 2 14">
            <a:extLst>
              <a:ext uri="{FF2B5EF4-FFF2-40B4-BE49-F238E27FC236}">
                <a16:creationId xmlns:a16="http://schemas.microsoft.com/office/drawing/2014/main" id="{D62E8789-1800-3483-0B49-88E70D87724A}"/>
              </a:ext>
            </a:extLst>
          </p:cNvPr>
          <p:cNvCxnSpPr>
            <a:cxnSpLocks/>
          </p:cNvCxnSpPr>
          <p:nvPr/>
        </p:nvCxnSpPr>
        <p:spPr>
          <a:xfrm flipH="1">
            <a:off x="2778857" y="3445522"/>
            <a:ext cx="42912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Connettore 2 14">
            <a:extLst>
              <a:ext uri="{FF2B5EF4-FFF2-40B4-BE49-F238E27FC236}">
                <a16:creationId xmlns:a16="http://schemas.microsoft.com/office/drawing/2014/main" id="{B314989A-B578-1F2D-E6A9-EAC8797661C7}"/>
              </a:ext>
            </a:extLst>
          </p:cNvPr>
          <p:cNvCxnSpPr>
            <a:cxnSpLocks/>
          </p:cNvCxnSpPr>
          <p:nvPr/>
        </p:nvCxnSpPr>
        <p:spPr>
          <a:xfrm>
            <a:off x="5195009" y="5051471"/>
            <a:ext cx="515942" cy="356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Connettore 2 14">
            <a:extLst>
              <a:ext uri="{FF2B5EF4-FFF2-40B4-BE49-F238E27FC236}">
                <a16:creationId xmlns:a16="http://schemas.microsoft.com/office/drawing/2014/main" id="{9A537F1E-D9F2-6D6C-F33C-EDA8240DC02E}"/>
              </a:ext>
            </a:extLst>
          </p:cNvPr>
          <p:cNvCxnSpPr>
            <a:cxnSpLocks/>
          </p:cNvCxnSpPr>
          <p:nvPr/>
        </p:nvCxnSpPr>
        <p:spPr>
          <a:xfrm>
            <a:off x="5195009" y="5753671"/>
            <a:ext cx="515942" cy="356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Connettore 2 14">
            <a:extLst>
              <a:ext uri="{FF2B5EF4-FFF2-40B4-BE49-F238E27FC236}">
                <a16:creationId xmlns:a16="http://schemas.microsoft.com/office/drawing/2014/main" id="{6D7E8B40-9DD5-62A9-8F8D-F89C3DDE2F9D}"/>
              </a:ext>
            </a:extLst>
          </p:cNvPr>
          <p:cNvCxnSpPr>
            <a:cxnSpLocks/>
          </p:cNvCxnSpPr>
          <p:nvPr/>
        </p:nvCxnSpPr>
        <p:spPr>
          <a:xfrm>
            <a:off x="5195009" y="6309285"/>
            <a:ext cx="515942" cy="356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Connettore 2 14">
            <a:extLst>
              <a:ext uri="{FF2B5EF4-FFF2-40B4-BE49-F238E27FC236}">
                <a16:creationId xmlns:a16="http://schemas.microsoft.com/office/drawing/2014/main" id="{EA4A5D12-55AF-719D-CC53-2BC862A97C50}"/>
              </a:ext>
            </a:extLst>
          </p:cNvPr>
          <p:cNvCxnSpPr>
            <a:cxnSpLocks/>
          </p:cNvCxnSpPr>
          <p:nvPr/>
        </p:nvCxnSpPr>
        <p:spPr>
          <a:xfrm>
            <a:off x="5195006" y="3353927"/>
            <a:ext cx="515942" cy="356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Connettore 2 14">
            <a:extLst>
              <a:ext uri="{FF2B5EF4-FFF2-40B4-BE49-F238E27FC236}">
                <a16:creationId xmlns:a16="http://schemas.microsoft.com/office/drawing/2014/main" id="{D91790FC-5385-809D-2A14-196341B8A5E3}"/>
              </a:ext>
            </a:extLst>
          </p:cNvPr>
          <p:cNvCxnSpPr>
            <a:cxnSpLocks/>
          </p:cNvCxnSpPr>
          <p:nvPr/>
        </p:nvCxnSpPr>
        <p:spPr>
          <a:xfrm>
            <a:off x="5195006" y="3793933"/>
            <a:ext cx="515942" cy="356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Connettore 2 14">
            <a:extLst>
              <a:ext uri="{FF2B5EF4-FFF2-40B4-BE49-F238E27FC236}">
                <a16:creationId xmlns:a16="http://schemas.microsoft.com/office/drawing/2014/main" id="{0F430443-1BF3-EF19-7961-82222893A7ED}"/>
              </a:ext>
            </a:extLst>
          </p:cNvPr>
          <p:cNvCxnSpPr>
            <a:cxnSpLocks/>
          </p:cNvCxnSpPr>
          <p:nvPr/>
        </p:nvCxnSpPr>
        <p:spPr>
          <a:xfrm flipH="1">
            <a:off x="2778856" y="3907903"/>
            <a:ext cx="42912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Connettore 2 14">
            <a:extLst>
              <a:ext uri="{FF2B5EF4-FFF2-40B4-BE49-F238E27FC236}">
                <a16:creationId xmlns:a16="http://schemas.microsoft.com/office/drawing/2014/main" id="{09429448-57D9-CB5F-6B98-C4CA5BE8E4E9}"/>
              </a:ext>
            </a:extLst>
          </p:cNvPr>
          <p:cNvCxnSpPr>
            <a:cxnSpLocks/>
          </p:cNvCxnSpPr>
          <p:nvPr/>
        </p:nvCxnSpPr>
        <p:spPr>
          <a:xfrm flipH="1">
            <a:off x="2778855" y="4551638"/>
            <a:ext cx="42912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Connettore 2 14">
            <a:extLst>
              <a:ext uri="{FF2B5EF4-FFF2-40B4-BE49-F238E27FC236}">
                <a16:creationId xmlns:a16="http://schemas.microsoft.com/office/drawing/2014/main" id="{5D9E55F4-A5B4-8F1E-47B9-0F0B1BE0EB06}"/>
              </a:ext>
            </a:extLst>
          </p:cNvPr>
          <p:cNvCxnSpPr>
            <a:cxnSpLocks/>
          </p:cNvCxnSpPr>
          <p:nvPr/>
        </p:nvCxnSpPr>
        <p:spPr>
          <a:xfrm flipH="1">
            <a:off x="2788617" y="5290141"/>
            <a:ext cx="42912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90371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F41C1B-57B6-7B6B-B70F-362BF0694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sellaDiTesto 8">
            <a:extLst>
              <a:ext uri="{FF2B5EF4-FFF2-40B4-BE49-F238E27FC236}">
                <a16:creationId xmlns:a16="http://schemas.microsoft.com/office/drawing/2014/main" id="{90D05DC5-61A0-FF4D-4B9E-0FA26B7C7618}"/>
              </a:ext>
            </a:extLst>
          </p:cNvPr>
          <p:cNvSpPr txBox="1"/>
          <p:nvPr/>
        </p:nvSpPr>
        <p:spPr>
          <a:xfrm>
            <a:off x="4753307" y="1394437"/>
            <a:ext cx="3463957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le università islamiche conservarono</a:t>
            </a:r>
          </a:p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antiche opere greche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08F0B51F-38B1-845F-84B0-02F1347ECECF}"/>
              </a:ext>
            </a:extLst>
          </p:cNvPr>
          <p:cNvSpPr txBox="1"/>
          <p:nvPr/>
        </p:nvSpPr>
        <p:spPr>
          <a:xfrm>
            <a:off x="457564" y="1650010"/>
            <a:ext cx="2902318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Mentre in Europa dominavano povertà e analfabetismo</a:t>
            </a:r>
            <a:endParaRPr lang="it-IT" b="1" dirty="0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D5189092-9624-15ED-C96D-1591E248ACFC}"/>
              </a:ext>
            </a:extLst>
          </p:cNvPr>
          <p:cNvSpPr txBox="1"/>
          <p:nvPr/>
        </p:nvSpPr>
        <p:spPr>
          <a:xfrm>
            <a:off x="1981564" y="2169543"/>
            <a:ext cx="2505043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L’impero islamico fu un grande spazio culturale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AD3863E2-C8C3-EF5E-2CBC-3E0968E20B6C}"/>
              </a:ext>
            </a:extLst>
          </p:cNvPr>
          <p:cNvSpPr txBox="1"/>
          <p:nvPr/>
        </p:nvSpPr>
        <p:spPr>
          <a:xfrm>
            <a:off x="4763355" y="1969275"/>
            <a:ext cx="3463957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si fecero nuove scoperte in astronomia, fisica, zoologia, botanica, chimica, matematica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2CF1068B-039D-1C15-E966-C4C653C72DDC}"/>
              </a:ext>
            </a:extLst>
          </p:cNvPr>
          <p:cNvSpPr txBox="1"/>
          <p:nvPr/>
        </p:nvSpPr>
        <p:spPr>
          <a:xfrm>
            <a:off x="4753307" y="2943013"/>
            <a:ext cx="3463957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arte e letteratura raggiunsero livelli molto alti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5" name="Connettore 2 14">
            <a:extLst>
              <a:ext uri="{FF2B5EF4-FFF2-40B4-BE49-F238E27FC236}">
                <a16:creationId xmlns:a16="http://schemas.microsoft.com/office/drawing/2014/main" id="{C41DA69D-C625-05A8-E2D3-92468FD02D3A}"/>
              </a:ext>
            </a:extLst>
          </p:cNvPr>
          <p:cNvCxnSpPr>
            <a:cxnSpLocks/>
            <a:stCxn id="12" idx="3"/>
            <a:endCxn id="9" idx="1"/>
          </p:cNvCxnSpPr>
          <p:nvPr/>
        </p:nvCxnSpPr>
        <p:spPr>
          <a:xfrm flipV="1">
            <a:off x="4486607" y="1632800"/>
            <a:ext cx="266700" cy="77510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2 17">
            <a:extLst>
              <a:ext uri="{FF2B5EF4-FFF2-40B4-BE49-F238E27FC236}">
                <a16:creationId xmlns:a16="http://schemas.microsoft.com/office/drawing/2014/main" id="{8EF0D255-741A-4614-795C-4740F3887D21}"/>
              </a:ext>
            </a:extLst>
          </p:cNvPr>
          <p:cNvCxnSpPr>
            <a:stCxn id="12" idx="3"/>
            <a:endCxn id="13" idx="1"/>
          </p:cNvCxnSpPr>
          <p:nvPr/>
        </p:nvCxnSpPr>
        <p:spPr>
          <a:xfrm flipV="1">
            <a:off x="4486607" y="2207638"/>
            <a:ext cx="276748" cy="20026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2 20">
            <a:extLst>
              <a:ext uri="{FF2B5EF4-FFF2-40B4-BE49-F238E27FC236}">
                <a16:creationId xmlns:a16="http://schemas.microsoft.com/office/drawing/2014/main" id="{B4798E8D-05F1-2995-C35B-ECB3311ACB8E}"/>
              </a:ext>
            </a:extLst>
          </p:cNvPr>
          <p:cNvCxnSpPr>
            <a:stCxn id="12" idx="3"/>
            <a:endCxn id="14" idx="1"/>
          </p:cNvCxnSpPr>
          <p:nvPr/>
        </p:nvCxnSpPr>
        <p:spPr>
          <a:xfrm>
            <a:off x="4486607" y="2407906"/>
            <a:ext cx="266700" cy="67982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C0EC4799-E74B-4B93-2C53-35F7F73A8EAA}"/>
              </a:ext>
            </a:extLst>
          </p:cNvPr>
          <p:cNvSpPr txBox="1"/>
          <p:nvPr/>
        </p:nvSpPr>
        <p:spPr>
          <a:xfrm>
            <a:off x="2252697" y="3809532"/>
            <a:ext cx="1957388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influenzò molto l’Occidente europeo</a:t>
            </a:r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A5FCD9F4-7FDF-0411-EF73-7205DDF7AE34}"/>
              </a:ext>
            </a:extLst>
          </p:cNvPr>
          <p:cNvSpPr txBox="1"/>
          <p:nvPr/>
        </p:nvSpPr>
        <p:spPr>
          <a:xfrm>
            <a:off x="1232264" y="4682080"/>
            <a:ext cx="121920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nuove piante</a:t>
            </a:r>
          </a:p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 prodotti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B8593682-655F-DEE1-30C1-A6EE72211DBC}"/>
              </a:ext>
            </a:extLst>
          </p:cNvPr>
          <p:cNvSpPr txBox="1"/>
          <p:nvPr/>
        </p:nvSpPr>
        <p:spPr>
          <a:xfrm>
            <a:off x="2616564" y="4682080"/>
            <a:ext cx="121920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nuove parole</a:t>
            </a:r>
          </a:p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 numeri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1FE8B374-22FD-E9F4-890F-A12DB1E953B1}"/>
              </a:ext>
            </a:extLst>
          </p:cNvPr>
          <p:cNvSpPr txBox="1"/>
          <p:nvPr/>
        </p:nvSpPr>
        <p:spPr>
          <a:xfrm>
            <a:off x="4026264" y="4682080"/>
            <a:ext cx="121920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nuove tecniche e conoscenze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0" name="Connettore 2 29">
            <a:extLst>
              <a:ext uri="{FF2B5EF4-FFF2-40B4-BE49-F238E27FC236}">
                <a16:creationId xmlns:a16="http://schemas.microsoft.com/office/drawing/2014/main" id="{4C8E850F-94E5-6917-481D-4FE5041053FD}"/>
              </a:ext>
            </a:extLst>
          </p:cNvPr>
          <p:cNvCxnSpPr>
            <a:cxnSpLocks/>
            <a:stCxn id="26" idx="2"/>
            <a:endCxn id="29" idx="0"/>
          </p:cNvCxnSpPr>
          <p:nvPr/>
        </p:nvCxnSpPr>
        <p:spPr>
          <a:xfrm>
            <a:off x="3231391" y="4286258"/>
            <a:ext cx="1404473" cy="39582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ttore 2 32">
            <a:extLst>
              <a:ext uri="{FF2B5EF4-FFF2-40B4-BE49-F238E27FC236}">
                <a16:creationId xmlns:a16="http://schemas.microsoft.com/office/drawing/2014/main" id="{62233B75-4935-F0E4-FD9D-18B80CE969B6}"/>
              </a:ext>
            </a:extLst>
          </p:cNvPr>
          <p:cNvCxnSpPr>
            <a:cxnSpLocks/>
            <a:stCxn id="26" idx="2"/>
            <a:endCxn id="28" idx="0"/>
          </p:cNvCxnSpPr>
          <p:nvPr/>
        </p:nvCxnSpPr>
        <p:spPr>
          <a:xfrm flipH="1">
            <a:off x="3226164" y="4286258"/>
            <a:ext cx="5227" cy="39582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ttore 2 35">
            <a:extLst>
              <a:ext uri="{FF2B5EF4-FFF2-40B4-BE49-F238E27FC236}">
                <a16:creationId xmlns:a16="http://schemas.microsoft.com/office/drawing/2014/main" id="{AADFB4C6-2A73-7C6B-9D8E-E5AD7B97CDBD}"/>
              </a:ext>
            </a:extLst>
          </p:cNvPr>
          <p:cNvCxnSpPr>
            <a:cxnSpLocks/>
            <a:stCxn id="26" idx="2"/>
            <a:endCxn id="27" idx="0"/>
          </p:cNvCxnSpPr>
          <p:nvPr/>
        </p:nvCxnSpPr>
        <p:spPr>
          <a:xfrm flipH="1">
            <a:off x="1841864" y="4286258"/>
            <a:ext cx="1389527" cy="39582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ttore 2 38">
            <a:extLst>
              <a:ext uri="{FF2B5EF4-FFF2-40B4-BE49-F238E27FC236}">
                <a16:creationId xmlns:a16="http://schemas.microsoft.com/office/drawing/2014/main" id="{13D4F51E-0E69-9D13-3036-71B93CE0CDED}"/>
              </a:ext>
            </a:extLst>
          </p:cNvPr>
          <p:cNvCxnSpPr>
            <a:cxnSpLocks/>
            <a:stCxn id="12" idx="2"/>
            <a:endCxn id="26" idx="0"/>
          </p:cNvCxnSpPr>
          <p:nvPr/>
        </p:nvCxnSpPr>
        <p:spPr>
          <a:xfrm flipH="1">
            <a:off x="3231391" y="2646269"/>
            <a:ext cx="2695" cy="116326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CasellaDiTesto 41">
            <a:extLst>
              <a:ext uri="{FF2B5EF4-FFF2-40B4-BE49-F238E27FC236}">
                <a16:creationId xmlns:a16="http://schemas.microsoft.com/office/drawing/2014/main" id="{BCA1FFBE-580C-389B-0423-40F2438C3ACD}"/>
              </a:ext>
            </a:extLst>
          </p:cNvPr>
          <p:cNvSpPr txBox="1"/>
          <p:nvPr/>
        </p:nvSpPr>
        <p:spPr>
          <a:xfrm>
            <a:off x="5499464" y="3905226"/>
            <a:ext cx="2663825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l’Europa si sentì minacciata dall’islam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47" name="CasellaDiTesto 46">
            <a:extLst>
              <a:ext uri="{FF2B5EF4-FFF2-40B4-BE49-F238E27FC236}">
                <a16:creationId xmlns:a16="http://schemas.microsoft.com/office/drawing/2014/main" id="{7F8154B5-E240-2012-6AE0-FA2A0337D715}"/>
              </a:ext>
            </a:extLst>
          </p:cNvPr>
          <p:cNvSpPr txBox="1"/>
          <p:nvPr/>
        </p:nvSpPr>
        <p:spPr>
          <a:xfrm>
            <a:off x="5499464" y="4783964"/>
            <a:ext cx="2663825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spostò il suo centro più a nord</a:t>
            </a:r>
          </a:p>
        </p:txBody>
      </p:sp>
      <p:sp>
        <p:nvSpPr>
          <p:cNvPr id="48" name="CasellaDiTesto 47">
            <a:extLst>
              <a:ext uri="{FF2B5EF4-FFF2-40B4-BE49-F238E27FC236}">
                <a16:creationId xmlns:a16="http://schemas.microsoft.com/office/drawing/2014/main" id="{D1D2D52F-C8E4-13E4-2CB5-E63F7D8A8761}"/>
              </a:ext>
            </a:extLst>
          </p:cNvPr>
          <p:cNvSpPr txBox="1"/>
          <p:nvPr/>
        </p:nvSpPr>
        <p:spPr>
          <a:xfrm>
            <a:off x="5499464" y="5413090"/>
            <a:ext cx="1219200" cy="851297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sviluppo di Francia, Inghilterra e Germania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49" name="CasellaDiTesto 48">
            <a:extLst>
              <a:ext uri="{FF2B5EF4-FFF2-40B4-BE49-F238E27FC236}">
                <a16:creationId xmlns:a16="http://schemas.microsoft.com/office/drawing/2014/main" id="{011F5E6F-546C-4021-1624-80A97AF29A7E}"/>
              </a:ext>
            </a:extLst>
          </p:cNvPr>
          <p:cNvSpPr txBox="1"/>
          <p:nvPr/>
        </p:nvSpPr>
        <p:spPr>
          <a:xfrm>
            <a:off x="6972664" y="5413090"/>
            <a:ext cx="1219200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decadenza dell’Italia</a:t>
            </a:r>
          </a:p>
        </p:txBody>
      </p:sp>
      <p:cxnSp>
        <p:nvCxnSpPr>
          <p:cNvPr id="50" name="Connettore 2 49">
            <a:extLst>
              <a:ext uri="{FF2B5EF4-FFF2-40B4-BE49-F238E27FC236}">
                <a16:creationId xmlns:a16="http://schemas.microsoft.com/office/drawing/2014/main" id="{0CC896B7-000F-A351-E25D-023E484701B3}"/>
              </a:ext>
            </a:extLst>
          </p:cNvPr>
          <p:cNvCxnSpPr>
            <a:cxnSpLocks/>
            <a:stCxn id="26" idx="3"/>
            <a:endCxn id="42" idx="1"/>
          </p:cNvCxnSpPr>
          <p:nvPr/>
        </p:nvCxnSpPr>
        <p:spPr>
          <a:xfrm>
            <a:off x="4210085" y="4047895"/>
            <a:ext cx="1289379" cy="205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ttore 2 51">
            <a:extLst>
              <a:ext uri="{FF2B5EF4-FFF2-40B4-BE49-F238E27FC236}">
                <a16:creationId xmlns:a16="http://schemas.microsoft.com/office/drawing/2014/main" id="{72C1BB0E-A99B-B1BD-1BB3-8EDBFE5DB621}"/>
              </a:ext>
            </a:extLst>
          </p:cNvPr>
          <p:cNvCxnSpPr>
            <a:stCxn id="42" idx="2"/>
            <a:endCxn id="47" idx="0"/>
          </p:cNvCxnSpPr>
          <p:nvPr/>
        </p:nvCxnSpPr>
        <p:spPr>
          <a:xfrm>
            <a:off x="6831377" y="4194667"/>
            <a:ext cx="0" cy="58929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ttore 2 54">
            <a:extLst>
              <a:ext uri="{FF2B5EF4-FFF2-40B4-BE49-F238E27FC236}">
                <a16:creationId xmlns:a16="http://schemas.microsoft.com/office/drawing/2014/main" id="{62B39040-5DD6-6EE4-AF7B-1234FE0CF384}"/>
              </a:ext>
            </a:extLst>
          </p:cNvPr>
          <p:cNvCxnSpPr>
            <a:stCxn id="47" idx="2"/>
          </p:cNvCxnSpPr>
          <p:nvPr/>
        </p:nvCxnSpPr>
        <p:spPr>
          <a:xfrm flipH="1">
            <a:off x="6109064" y="5073405"/>
            <a:ext cx="722313" cy="33968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ttore 2 57">
            <a:extLst>
              <a:ext uri="{FF2B5EF4-FFF2-40B4-BE49-F238E27FC236}">
                <a16:creationId xmlns:a16="http://schemas.microsoft.com/office/drawing/2014/main" id="{5B9FFD7B-B1E8-FEAB-30FD-CC564F74A381}"/>
              </a:ext>
            </a:extLst>
          </p:cNvPr>
          <p:cNvCxnSpPr>
            <a:stCxn id="47" idx="2"/>
            <a:endCxn id="49" idx="0"/>
          </p:cNvCxnSpPr>
          <p:nvPr/>
        </p:nvCxnSpPr>
        <p:spPr>
          <a:xfrm>
            <a:off x="6831377" y="5073405"/>
            <a:ext cx="750887" cy="33968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Ovale 60">
            <a:extLst>
              <a:ext uri="{FF2B5EF4-FFF2-40B4-BE49-F238E27FC236}">
                <a16:creationId xmlns:a16="http://schemas.microsoft.com/office/drawing/2014/main" id="{F65899F5-3F21-A971-B0D8-3CC44430D66E}"/>
              </a:ext>
            </a:extLst>
          </p:cNvPr>
          <p:cNvSpPr>
            <a:spLocks noChangeAspect="1"/>
          </p:cNvSpPr>
          <p:nvPr/>
        </p:nvSpPr>
        <p:spPr>
          <a:xfrm>
            <a:off x="8407400" y="6111875"/>
            <a:ext cx="593725" cy="59372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11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61F42EFB-6BD9-8035-789C-1F72DEBF16B9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3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E39DF50B-3CDD-1D81-7507-C6D9959E76AD}"/>
              </a:ext>
            </a:extLst>
          </p:cNvPr>
          <p:cNvSpPr/>
          <p:nvPr/>
        </p:nvSpPr>
        <p:spPr>
          <a:xfrm>
            <a:off x="9939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La fine dell’Età antica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2F5F1A61-2BC3-3DE9-D6AD-1B182942CE76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it-IT" sz="1600" b="1" i="1" dirty="0">
              <a:solidFill>
                <a:schemeClr val="accent6"/>
              </a:solidFill>
              <a:latin typeface="+mj-lt"/>
              <a:ea typeface="ＭＳ Ｐゴシック" charset="0"/>
              <a:cs typeface="Times"/>
            </a:endParaRP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D0917B62-BF3A-6D94-FCC4-9B104D994B7E}"/>
              </a:ext>
            </a:extLst>
          </p:cNvPr>
          <p:cNvSpPr/>
          <p:nvPr/>
        </p:nvSpPr>
        <p:spPr>
          <a:xfrm>
            <a:off x="5540828" y="404813"/>
            <a:ext cx="22574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Maometto. L’islam</a:t>
            </a:r>
            <a:endParaRPr lang="it-IT" dirty="0"/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FF07ABBB-1860-2D89-CC1C-2D8C7D146C83}"/>
              </a:ext>
            </a:extLst>
          </p:cNvPr>
          <p:cNvSpPr txBox="1"/>
          <p:nvPr/>
        </p:nvSpPr>
        <p:spPr>
          <a:xfrm>
            <a:off x="4753307" y="2543629"/>
            <a:ext cx="3463957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si approfondirono la medicina e la farmacopea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9" name="Connettore 2 20">
            <a:extLst>
              <a:ext uri="{FF2B5EF4-FFF2-40B4-BE49-F238E27FC236}">
                <a16:creationId xmlns:a16="http://schemas.microsoft.com/office/drawing/2014/main" id="{D1922B8A-6365-9F05-C5AB-EF205A6DEB7A}"/>
              </a:ext>
            </a:extLst>
          </p:cNvPr>
          <p:cNvCxnSpPr>
            <a:cxnSpLocks/>
            <a:stCxn id="12" idx="3"/>
            <a:endCxn id="17" idx="1"/>
          </p:cNvCxnSpPr>
          <p:nvPr/>
        </p:nvCxnSpPr>
        <p:spPr>
          <a:xfrm>
            <a:off x="4486607" y="2407906"/>
            <a:ext cx="266700" cy="28044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CasellaDiTesto 43">
            <a:extLst>
              <a:ext uri="{FF2B5EF4-FFF2-40B4-BE49-F238E27FC236}">
                <a16:creationId xmlns:a16="http://schemas.microsoft.com/office/drawing/2014/main" id="{FA43B7FA-C07F-0056-B521-B62F65CA9FC0}"/>
              </a:ext>
            </a:extLst>
          </p:cNvPr>
          <p:cNvSpPr txBox="1"/>
          <p:nvPr/>
        </p:nvSpPr>
        <p:spPr>
          <a:xfrm>
            <a:off x="1232264" y="5399143"/>
            <a:ext cx="1219200" cy="103858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come arancio, albicocco, melanzana, cannella, cotone; carta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5" name="Connettore 2 51">
            <a:extLst>
              <a:ext uri="{FF2B5EF4-FFF2-40B4-BE49-F238E27FC236}">
                <a16:creationId xmlns:a16="http://schemas.microsoft.com/office/drawing/2014/main" id="{102821EA-FD49-5252-05A6-86D5C9BC50DE}"/>
              </a:ext>
            </a:extLst>
          </p:cNvPr>
          <p:cNvCxnSpPr/>
          <p:nvPr/>
        </p:nvCxnSpPr>
        <p:spPr>
          <a:xfrm>
            <a:off x="1841864" y="5158806"/>
            <a:ext cx="0" cy="24905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CasellaDiTesto 45">
            <a:extLst>
              <a:ext uri="{FF2B5EF4-FFF2-40B4-BE49-F238E27FC236}">
                <a16:creationId xmlns:a16="http://schemas.microsoft.com/office/drawing/2014/main" id="{E5941B9C-2753-0207-7B3B-272AC67FAA77}"/>
              </a:ext>
            </a:extLst>
          </p:cNvPr>
          <p:cNvSpPr txBox="1"/>
          <p:nvPr/>
        </p:nvSpPr>
        <p:spPr>
          <a:xfrm>
            <a:off x="2611801" y="5399143"/>
            <a:ext cx="1219200" cy="103858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come «chimica», «magazzino», «tariffa»;</a:t>
            </a:r>
          </a:p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cifra zero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51" name="CasellaDiTesto 50">
            <a:extLst>
              <a:ext uri="{FF2B5EF4-FFF2-40B4-BE49-F238E27FC236}">
                <a16:creationId xmlns:a16="http://schemas.microsoft.com/office/drawing/2014/main" id="{C8B6ADFB-D27C-C0CE-0A71-8D71D6097ED6}"/>
              </a:ext>
            </a:extLst>
          </p:cNvPr>
          <p:cNvSpPr txBox="1"/>
          <p:nvPr/>
        </p:nvSpPr>
        <p:spPr>
          <a:xfrm>
            <a:off x="4033457" y="5418568"/>
            <a:ext cx="1219200" cy="66401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come quelle per costruire dighe e canali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53" name="Connettore 2 51">
            <a:extLst>
              <a:ext uri="{FF2B5EF4-FFF2-40B4-BE49-F238E27FC236}">
                <a16:creationId xmlns:a16="http://schemas.microsoft.com/office/drawing/2014/main" id="{AC8A0B05-68A2-8676-2541-B47470705A93}"/>
              </a:ext>
            </a:extLst>
          </p:cNvPr>
          <p:cNvCxnSpPr/>
          <p:nvPr/>
        </p:nvCxnSpPr>
        <p:spPr>
          <a:xfrm>
            <a:off x="3228777" y="5158806"/>
            <a:ext cx="0" cy="24905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ttore 2 51">
            <a:extLst>
              <a:ext uri="{FF2B5EF4-FFF2-40B4-BE49-F238E27FC236}">
                <a16:creationId xmlns:a16="http://schemas.microsoft.com/office/drawing/2014/main" id="{BAAC374F-48E2-27E3-5F25-A64EB71966EE}"/>
              </a:ext>
            </a:extLst>
          </p:cNvPr>
          <p:cNvCxnSpPr/>
          <p:nvPr/>
        </p:nvCxnSpPr>
        <p:spPr>
          <a:xfrm>
            <a:off x="4641253" y="5150093"/>
            <a:ext cx="0" cy="24905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Immagine 4">
            <a:extLst>
              <a:ext uri="{FF2B5EF4-FFF2-40B4-BE49-F238E27FC236}">
                <a16:creationId xmlns:a16="http://schemas.microsoft.com/office/drawing/2014/main" id="{ED15A973-0322-F58C-7CDC-1B07DB47BA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08" y="2420405"/>
            <a:ext cx="1381442" cy="2076593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CDA8D9AB-2F8E-E059-1E76-98C9B1714EC5}"/>
              </a:ext>
            </a:extLst>
          </p:cNvPr>
          <p:cNvSpPr txBox="1"/>
          <p:nvPr/>
        </p:nvSpPr>
        <p:spPr>
          <a:xfrm>
            <a:off x="235538" y="4444947"/>
            <a:ext cx="10396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Oxford, History of Science Museum/Opera in </a:t>
            </a:r>
            <a:r>
              <a:rPr lang="en-US" sz="800" dirty="0" err="1"/>
              <a:t>Pubblico</a:t>
            </a:r>
            <a:r>
              <a:rPr lang="en-US" sz="800" dirty="0"/>
              <a:t> Dominio</a:t>
            </a:r>
            <a:endParaRPr lang="it-IT" sz="800" dirty="0"/>
          </a:p>
        </p:txBody>
      </p:sp>
    </p:spTree>
    <p:extLst>
      <p:ext uri="{BB962C8B-B14F-4D97-AF65-F5344CB8AC3E}">
        <p14:creationId xmlns:p14="http://schemas.microsoft.com/office/powerpoint/2010/main" val="196365836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2532</TotalTime>
  <Words>1067</Words>
  <Application>Microsoft Office PowerPoint</Application>
  <PresentationFormat>Presentazione su schermo (4:3)</PresentationFormat>
  <Paragraphs>210</Paragraphs>
  <Slides>11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6" baseType="lpstr">
      <vt:lpstr>Aptos</vt:lpstr>
      <vt:lpstr>Arial</vt:lpstr>
      <vt:lpstr>Calibri</vt:lpstr>
      <vt:lpstr>Times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Arianna Breda</dc:creator>
  <cp:lastModifiedBy>Silvana Gallone</cp:lastModifiedBy>
  <cp:revision>119</cp:revision>
  <dcterms:created xsi:type="dcterms:W3CDTF">2020-01-08T15:03:35Z</dcterms:created>
  <dcterms:modified xsi:type="dcterms:W3CDTF">2026-07-20T12:24:13Z</dcterms:modified>
</cp:coreProperties>
</file>